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73" r:id="rId4"/>
  </p:sldMasterIdLst>
  <p:notesMasterIdLst>
    <p:notesMasterId r:id="rId20"/>
  </p:notesMasterIdLst>
  <p:handoutMasterIdLst>
    <p:handoutMasterId r:id="rId21"/>
  </p:handoutMasterIdLst>
  <p:sldIdLst>
    <p:sldId id="2622" r:id="rId5"/>
    <p:sldId id="2649" r:id="rId6"/>
    <p:sldId id="2653" r:id="rId7"/>
    <p:sldId id="2650" r:id="rId8"/>
    <p:sldId id="3017" r:id="rId9"/>
    <p:sldId id="2652" r:id="rId10"/>
    <p:sldId id="2583" r:id="rId11"/>
    <p:sldId id="2658" r:id="rId12"/>
    <p:sldId id="2656" r:id="rId13"/>
    <p:sldId id="3018" r:id="rId14"/>
    <p:sldId id="3019" r:id="rId15"/>
    <p:sldId id="3020" r:id="rId16"/>
    <p:sldId id="3021" r:id="rId17"/>
    <p:sldId id="3022" r:id="rId18"/>
    <p:sldId id="2585" r:id="rId19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86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0"/>
    <p:restoredTop sz="95714"/>
  </p:normalViewPr>
  <p:slideViewPr>
    <p:cSldViewPr snapToGrid="0">
      <p:cViewPr varScale="1">
        <p:scale>
          <a:sx n="163" d="100"/>
          <a:sy n="163" d="100"/>
        </p:scale>
        <p:origin x="880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87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90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86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848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Flexible work options</a:t>
            </a:r>
          </a:p>
          <a:p>
            <a:r>
              <a:rPr lang="en-US" dirty="0"/>
              <a:t>Address burnout</a:t>
            </a:r>
          </a:p>
          <a:p>
            <a:r>
              <a:rPr lang="en-US" dirty="0"/>
              <a:t>Focus on organizational health</a:t>
            </a:r>
          </a:p>
          <a:p>
            <a:r>
              <a:rPr lang="en-US" dirty="0"/>
              <a:t>Offer skill building opportunities/professional development</a:t>
            </a:r>
          </a:p>
          <a:p>
            <a:r>
              <a:rPr lang="en-US" dirty="0"/>
              <a:t>Refocus on skill sets really needed for a position</a:t>
            </a:r>
          </a:p>
          <a:p>
            <a:r>
              <a:rPr lang="en-US" dirty="0"/>
              <a:t>Partner with industry to fill the gap (LIAISON for Higher Education)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168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734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75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384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34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551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536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013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80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4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DF4AAA-CAB3-4536-45DC-FB82AC0B33E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B8BEF1D-F96A-AFB4-02CD-319754C3D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353E9B84-050A-07F6-1281-84CDA10C6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0AFE82-8B97-5ADC-93AA-C666A8F75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6E3D592-3FE5-99AA-C0D5-73F0B41A9CEA}"/>
              </a:ext>
            </a:extLst>
          </p:cNvPr>
          <p:cNvSpPr/>
          <p:nvPr userDrawn="1"/>
        </p:nvSpPr>
        <p:spPr>
          <a:xfrm rot="5400000">
            <a:off x="5595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C6F0A-9DBC-DF1D-7D29-21117451C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0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3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"/>
            <a:ext cx="9144000" cy="514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A66768D-669E-8148-F7EE-AC54B245181E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FD27B-D258-844F-846E-8D9FC22F8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33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08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3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971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61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443C7EDA-6437-64F7-F0AA-8099EB6D5CA1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BD202-989C-8014-0164-147098E0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8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88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2AC57745-8525-E294-9C5E-1CC863AE2F40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5F5C1-2AE3-B595-5272-573B4AEC1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35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A56609FA-B490-05C0-A104-D0E0DCAF791E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63068-64D0-F77D-D901-4289B546C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88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A98E88A4-1360-C981-047D-1E408C5B74F8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EEB34-28CD-58BE-EB0D-73BC0F8EB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37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18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9AD0A805-CA71-867C-809A-B3A125CF049B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5BF50-2B4D-83F2-A392-847EAF6500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07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0DE22D0E-047B-CA89-C9D0-B414222FB6B0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D70E5-6AD9-6D5B-7331-5108D5C225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7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02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8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5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5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AC765-FF93-103E-54B9-153151220C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28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00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University Image</a:t>
            </a:r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17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Full Picture</a:t>
            </a:r>
            <a:endParaRPr dirty="0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4A2D12D6-2438-7A26-90FA-08E677CA717D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680B-82AD-71A6-5146-401649259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88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AC040E0-3B1A-02AD-12CB-7B8404260823}"/>
              </a:ext>
            </a:extLst>
          </p:cNvPr>
          <p:cNvSpPr/>
          <p:nvPr userDrawn="1"/>
        </p:nvSpPr>
        <p:spPr>
          <a:xfrm>
            <a:off x="0" y="322806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4C986-F2A5-769C-37E4-8AE56DCC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409355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15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65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17C9F-A13F-B4DC-0DAC-5BD9EAF26825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5080" y="607773"/>
            <a:ext cx="5042526" cy="17803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5081" y="2501377"/>
            <a:ext cx="5042525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65BD4825-F37A-E0D3-3CBC-D598B99A9F74}"/>
              </a:ext>
            </a:extLst>
          </p:cNvPr>
          <p:cNvSpPr/>
          <p:nvPr userDrawn="1"/>
        </p:nvSpPr>
        <p:spPr>
          <a:xfrm rot="5400000">
            <a:off x="531246" y="-165086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1D2D1-197A-7ED6-8BF4-BD807DC94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2" y="613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72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20400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1593669"/>
            <a:ext cx="4197096" cy="29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1800379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2472811"/>
            <a:ext cx="3717463" cy="1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60" y="2287532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64E64365-7BEC-2712-93A9-F1CF8194665D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17E34-D03B-DA99-157B-2A556C6EA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43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7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5C55D1-A0A0-2CA4-E6C1-7E27E7EC69A4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4470A9F-9161-1FC1-86CB-E803E7603417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54" y="2097180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610027"/>
            <a:ext cx="4088393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369297"/>
            <a:ext cx="4088394" cy="22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5D5B-F7EF-50CF-37A2-D8AF8FC3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39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83" y="1986121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4632960" y="0"/>
            <a:ext cx="455641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525108"/>
            <a:ext cx="376149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226271"/>
            <a:ext cx="3835845" cy="2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93DA97C3-E3C2-4256-8FB1-D48CE31F3E1C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9153D4-2FF7-D724-4A06-750034635D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7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43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7E0B9AA-6D85-861E-712E-D3BB47A4205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6F58F-8EB8-6DEC-DDD2-2C0C658E6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89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3CB3A328-A530-22C1-333A-9C167AB292D5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4234-3300-5B56-B1E3-972E22139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23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157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CBD5F66D-0ED2-B737-0A98-42BCD5845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09F7C24C-5B77-256B-F40A-452A1FF11BAB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D986E-48F4-81B2-C724-260BB58A674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52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B6F74-4161-5B14-C3B9-F7D1F51F9ED1}"/>
              </a:ext>
            </a:extLst>
          </p:cNvPr>
          <p:cNvGrpSpPr/>
          <p:nvPr userDrawn="1"/>
        </p:nvGrpSpPr>
        <p:grpSpPr>
          <a:xfrm>
            <a:off x="516495" y="0"/>
            <a:ext cx="1598530" cy="1410792"/>
            <a:chOff x="516495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16A175D-0249-4D9E-B0BE-788C1AE22153}"/>
                </a:ext>
              </a:extLst>
            </p:cNvPr>
            <p:cNvSpPr/>
            <p:nvPr userDrawn="1"/>
          </p:nvSpPr>
          <p:spPr>
            <a:xfrm rot="5400000">
              <a:off x="610364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6C7A6-5B0B-F147-36C1-55F4CE4A4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516495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337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443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638AC-D664-6D9B-DABA-EE9EAD581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5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6613-2B61-D85B-5FBB-CCFC0D23E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5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6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5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6503978C-C12C-DB57-0AF3-AC96C2439D6A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99CB-474F-3F29-E2F1-BBB14B5F9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92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67167C-668C-9B7C-D182-3894B1634FB1}"/>
              </a:ext>
            </a:extLst>
          </p:cNvPr>
          <p:cNvGrpSpPr/>
          <p:nvPr userDrawn="1"/>
        </p:nvGrpSpPr>
        <p:grpSpPr>
          <a:xfrm>
            <a:off x="7378107" y="-1"/>
            <a:ext cx="1545718" cy="1529478"/>
            <a:chOff x="7378107" y="-1"/>
            <a:chExt cx="1545718" cy="1529478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23C3E76-74A6-CA17-980A-8A52023114C5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B4B8D-0E9C-AB15-6B18-ED21F46B6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860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7" r:id="rId34"/>
    <p:sldLayoutId id="2147483908" r:id="rId35"/>
    <p:sldLayoutId id="2147483909" r:id="rId36"/>
    <p:sldLayoutId id="2147483910" r:id="rId37"/>
    <p:sldLayoutId id="2147483911" r:id="rId38"/>
    <p:sldLayoutId id="2147483912" r:id="rId39"/>
    <p:sldLayoutId id="2147483913" r:id="rId40"/>
    <p:sldLayoutId id="2147483914" r:id="rId41"/>
    <p:sldLayoutId id="2147483915" r:id="rId42"/>
    <p:sldLayoutId id="2147483916" r:id="rId43"/>
    <p:sldLayoutId id="2147483917" r:id="rId4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highered.com/news/survey/provosts-stand-firm-annual-surve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CBBA1-EF14-4B14-3B8E-625F4376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067" y="1013409"/>
            <a:ext cx="6467866" cy="2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0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5F0A-30F8-C96B-6952-7097CBCA7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97050" y="212142"/>
            <a:ext cx="4490835" cy="404186"/>
          </a:xfrm>
        </p:spPr>
        <p:txBody>
          <a:bodyPr/>
          <a:lstStyle/>
          <a:p>
            <a:r>
              <a:rPr lang="en-US" dirty="0"/>
              <a:t>What impact on higher ed?</a:t>
            </a:r>
            <a:endParaRPr lang="en-L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0C0A54-9BF0-EDB5-4C20-D81681F4BCA6}"/>
              </a:ext>
            </a:extLst>
          </p:cNvPr>
          <p:cNvSpPr/>
          <p:nvPr/>
        </p:nvSpPr>
        <p:spPr>
          <a:xfrm>
            <a:off x="706483" y="1549334"/>
            <a:ext cx="2211976" cy="2804456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rgbClr val="002F5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Over 80%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of Student Affairs survey respondents said burnout and low salaries could lead people to leave, according to the National Association of Student Personnel Administrators (NASPA)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Ebrima" panose="02000000000000000000" pitchFamily="2" charset="0"/>
              <a:cs typeface="Ebrima" panose="02000000000000000000" pitchFamily="2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CCD09-56B9-0441-0767-CC91B8450DB0}"/>
              </a:ext>
            </a:extLst>
          </p:cNvPr>
          <p:cNvSpPr/>
          <p:nvPr/>
        </p:nvSpPr>
        <p:spPr>
          <a:xfrm>
            <a:off x="3288574" y="1549334"/>
            <a:ext cx="2211976" cy="280445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Inside Higher 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’s 2022 Survey of College and University Chief Academic Officers,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  <a:sym typeface="Arial"/>
              </a:rPr>
              <a:t>19% of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provosts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 faculty members are leaving at significantly higher rates than in the past.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FB423-0E61-08F3-0462-129B34A4F9D7}"/>
              </a:ext>
            </a:extLst>
          </p:cNvPr>
          <p:cNvSpPr/>
          <p:nvPr/>
        </p:nvSpPr>
        <p:spPr>
          <a:xfrm>
            <a:off x="5870665" y="1549334"/>
            <a:ext cx="2211977" cy="2804456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Ebrima" panose="02000000000000000000" pitchFamily="2" charset="0"/>
                <a:cs typeface="Ebrima" panose="02000000000000000000" pitchFamily="2" charset="0"/>
                <a:sym typeface="Arial"/>
              </a:rPr>
              <a:t>More than 50%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 of higher education professionals in a recent survey indicated they were likely to look for other employment within the next 12 months (College and University Professional Association for Human Resources)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Ebrima" panose="02000000000000000000" pitchFamily="2" charset="0"/>
              <a:cs typeface="Ebrima" panose="020000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62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E0F55A-334B-CC32-7169-D1AEF0A647E2}"/>
              </a:ext>
            </a:extLst>
          </p:cNvPr>
          <p:cNvSpPr/>
          <p:nvPr/>
        </p:nvSpPr>
        <p:spPr>
          <a:xfrm>
            <a:off x="2913681" y="0"/>
            <a:ext cx="623031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5F0A-30F8-C96B-6952-7097CBCA7B1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7973" y="2098783"/>
            <a:ext cx="2340244" cy="403225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What impact on higher ed?</a:t>
            </a:r>
            <a:endParaRPr lang="en-LB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FFBC749-FE29-CD59-694F-8942A37AEE9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7" r="5187"/>
          <a:stretch>
            <a:fillRect/>
          </a:stretch>
        </p:blipFill>
        <p:spPr>
          <a:xfrm>
            <a:off x="3636212" y="550190"/>
            <a:ext cx="4902058" cy="40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7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E0F55A-334B-CC32-7169-D1AEF0A647E2}"/>
              </a:ext>
            </a:extLst>
          </p:cNvPr>
          <p:cNvSpPr/>
          <p:nvPr/>
        </p:nvSpPr>
        <p:spPr>
          <a:xfrm>
            <a:off x="2913681" y="0"/>
            <a:ext cx="623031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5F0A-30F8-C96B-6952-7097CBCA7B1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7973" y="2098783"/>
            <a:ext cx="2340244" cy="403225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What impact on higher ed?</a:t>
            </a:r>
            <a:endParaRPr lang="en-LB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BA02B-FC0E-1FCE-6F93-772275A4CAB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solidFill>
            <a:schemeClr val="bg1"/>
          </a:solid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6B13D-0958-F444-B4BE-450CDF6A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997" y="491151"/>
            <a:ext cx="4345626" cy="416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E0F55A-334B-CC32-7169-D1AEF0A647E2}"/>
              </a:ext>
            </a:extLst>
          </p:cNvPr>
          <p:cNvSpPr/>
          <p:nvPr/>
        </p:nvSpPr>
        <p:spPr>
          <a:xfrm>
            <a:off x="2913681" y="0"/>
            <a:ext cx="623031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5F0A-30F8-C96B-6952-7097CBCA7B1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7973" y="2098783"/>
            <a:ext cx="2340244" cy="403225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What impact on higher ed?</a:t>
            </a:r>
            <a:endParaRPr lang="en-LB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BA02B-FC0E-1FCE-6F93-772275A4CAB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solidFill>
            <a:schemeClr val="bg1"/>
          </a:solid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07B2B-AF3E-9442-E6DD-51B333DEE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03" y="594312"/>
            <a:ext cx="4414786" cy="38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0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281662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5" y="3182861"/>
            <a:ext cx="1825292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Robert Ruiz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Vice President for Strategic Enrollment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Liaison 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rruiz@liaisonedu.com</a:t>
            </a:r>
            <a:endParaRPr kumimoji="0" sz="201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16;g92c1b8851f_1_568">
            <a:extLst>
              <a:ext uri="{FF2B5EF4-FFF2-40B4-BE49-F238E27FC236}">
                <a16:creationId xmlns:a16="http://schemas.microsoft.com/office/drawing/2014/main" id="{346F5DE8-D96C-1741-9896-34E9D370348C}"/>
              </a:ext>
            </a:extLst>
          </p:cNvPr>
          <p:cNvSpPr txBox="1"/>
          <p:nvPr/>
        </p:nvSpPr>
        <p:spPr>
          <a:xfrm>
            <a:off x="3544065" y="3182861"/>
            <a:ext cx="1825292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David Poole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Research Director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EngineeringCAS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Liaison 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dpoole@liaisonedu.com</a:t>
            </a:r>
            <a:endParaRPr kumimoji="0" lang="en-US" sz="201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259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Great Resignation: </a:t>
            </a:r>
          </a:p>
          <a:p>
            <a:r>
              <a:rPr lang="en-US" dirty="0"/>
              <a:t>A Roundtable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4C41-BC06-6941-9277-FDA4BCD0D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2708" y="2926081"/>
            <a:ext cx="6958584" cy="501588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Ruiz | Vice President, Strategic Enrollment, Liaison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Poole | Research Director,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EngineeringCAS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Liaison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2:45 p.m. – 3:30 p.m.</a:t>
            </a:r>
          </a:p>
        </p:txBody>
      </p:sp>
    </p:spTree>
    <p:extLst>
      <p:ext uri="{BB962C8B-B14F-4D97-AF65-F5344CB8AC3E}">
        <p14:creationId xmlns:p14="http://schemas.microsoft.com/office/powerpoint/2010/main" val="24835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06894BD-D4F8-AA82-4A7D-40F9354B7B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623" y="941964"/>
            <a:ext cx="1892930" cy="1892436"/>
          </a:xfrm>
        </p:spPr>
      </p:pic>
      <p:pic>
        <p:nvPicPr>
          <p:cNvPr id="14" name="Picture Placeholder 13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20139188-C601-5098-E4D0-C8F372FB381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EC8A0-5E28-600B-81AC-74B084353D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Robert Ruiz</a:t>
            </a:r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EF35C-273B-DAE8-9405-30CAFF529B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Vice President,</a:t>
            </a:r>
          </a:p>
          <a:p>
            <a:r>
              <a:rPr lang="en-US" dirty="0"/>
              <a:t>Strategic Enrollment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FEDF98-0BE7-F66C-252B-E0639D208C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David  Poole</a:t>
            </a:r>
            <a:endParaRPr lang="en-L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EE1377-A7F7-4C5D-FF4A-1BC70F79EB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Research Director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722678-CE2A-B4BA-F3BD-EC77CD226F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94134" y="201933"/>
            <a:ext cx="5155732" cy="395287"/>
          </a:xfrm>
        </p:spPr>
        <p:txBody>
          <a:bodyPr/>
          <a:lstStyle/>
          <a:p>
            <a:r>
              <a:rPr lang="en-US" dirty="0"/>
              <a:t>Panelists</a:t>
            </a:r>
            <a:endParaRPr lang="en-L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AB950-0D8D-23BB-8F37-A1EE85CB2F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263" y="3944508"/>
            <a:ext cx="1434011" cy="229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FBE71-3A6F-3090-B616-0E53E90171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24514" y="3855993"/>
            <a:ext cx="1662834" cy="4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7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79DC12E-EF8F-9CCF-FBA6-1485CE98C38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588" y="2437721"/>
            <a:ext cx="3832225" cy="395287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Simply Stated…</a:t>
            </a:r>
            <a:endParaRPr lang="en-LB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6466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76243" y="255874"/>
            <a:ext cx="4624253" cy="395287"/>
          </a:xfrm>
        </p:spPr>
        <p:txBody>
          <a:bodyPr/>
          <a:lstStyle/>
          <a:p>
            <a:r>
              <a:rPr lang="en-US" sz="2400" dirty="0"/>
              <a:t>What is the Great Resignation?</a:t>
            </a:r>
            <a:endParaRPr lang="en-L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55795-61D8-E285-9B8E-53F84A87D16B}"/>
              </a:ext>
            </a:extLst>
          </p:cNvPr>
          <p:cNvSpPr txBox="1"/>
          <p:nvPr/>
        </p:nvSpPr>
        <p:spPr>
          <a:xfrm>
            <a:off x="1713838" y="1994048"/>
            <a:ext cx="5349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The term “Great Resignation was coined by Anthony Klotz, a professor of management at Mays Business School at Texas A &amp; M, in May 2001</a:t>
            </a:r>
          </a:p>
        </p:txBody>
      </p:sp>
    </p:spTree>
    <p:extLst>
      <p:ext uri="{BB962C8B-B14F-4D97-AF65-F5344CB8AC3E}">
        <p14:creationId xmlns:p14="http://schemas.microsoft.com/office/powerpoint/2010/main" val="392194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5F0A-30F8-C96B-6952-7097CBCA7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Why the resignations?</a:t>
            </a:r>
            <a:endParaRPr lang="en-L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4DC31-E7C2-CB4E-42CC-FB3C1718B2E6}"/>
              </a:ext>
            </a:extLst>
          </p:cNvPr>
          <p:cNvSpPr txBox="1"/>
          <p:nvPr/>
        </p:nvSpPr>
        <p:spPr>
          <a:xfrm>
            <a:off x="387530" y="1237314"/>
            <a:ext cx="453716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1. Retirement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workers are retiring in greater numbers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2. Relocation –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not happening in large numbers despite openings in other communities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3. Reconsidering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work-life balance and care role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4. Reshuffling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localized switches among industries rather than exiting the labor market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5. Reluctance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don’t want to return to in-person jobs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7E8C84-F1F5-A43E-4019-C64E09F95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51" y="1543764"/>
            <a:ext cx="2711086" cy="27110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51375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Group Discussion</a:t>
            </a:r>
          </a:p>
        </p:txBody>
      </p:sp>
    </p:spTree>
    <p:extLst>
      <p:ext uri="{BB962C8B-B14F-4D97-AF65-F5344CB8AC3E}">
        <p14:creationId xmlns:p14="http://schemas.microsoft.com/office/powerpoint/2010/main" val="254602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5F0A-30F8-C96B-6952-7097CBCA7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Who is resigning?</a:t>
            </a:r>
            <a:endParaRPr lang="en-L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0C881-EAAB-8A97-B536-10697318E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84" r="8664"/>
          <a:stretch/>
        </p:blipFill>
        <p:spPr>
          <a:xfrm>
            <a:off x="1267096" y="1302325"/>
            <a:ext cx="6609806" cy="32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8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Group Discussion</a:t>
            </a:r>
          </a:p>
        </p:txBody>
      </p:sp>
    </p:spTree>
    <p:extLst>
      <p:ext uri="{BB962C8B-B14F-4D97-AF65-F5344CB8AC3E}">
        <p14:creationId xmlns:p14="http://schemas.microsoft.com/office/powerpoint/2010/main" val="4232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  <DateofEvent xmlns="5df08337-4256-4fbe-b77b-668d04ed44c2" xsi:nil="true"/>
  </documentManagement>
</p:properties>
</file>

<file path=customXml/itemProps1.xml><?xml version="1.0" encoding="utf-8"?>
<ds:datastoreItem xmlns:ds="http://schemas.openxmlformats.org/officeDocument/2006/customXml" ds:itemID="{C886550C-F4C9-4C44-B420-1C3A93DD38AA}"/>
</file>

<file path=customXml/itemProps2.xml><?xml version="1.0" encoding="utf-8"?>
<ds:datastoreItem xmlns:ds="http://schemas.openxmlformats.org/officeDocument/2006/customXml" ds:itemID="{1E2A9C3B-AB8A-4C55-B11B-D39CB90D09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96799-E3E9-475B-B69E-74E5CEFEDEA8}">
  <ds:schemaRefs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29475915-0a35-4e7b-b6e3-62984fc21310"/>
    <ds:schemaRef ds:uri="5df08337-4256-4fbe-b77b-668d04ed44c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</TotalTime>
  <Words>360</Words>
  <Application>Microsoft Macintosh PowerPoint</Application>
  <PresentationFormat>On-screen Show (16:9)</PresentationFormat>
  <Paragraphs>69</Paragraphs>
  <Slides>15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  <vt:variant>
        <vt:lpstr>Custom Shows</vt:lpstr>
      </vt:variant>
      <vt:variant>
        <vt:i4>2</vt:i4>
      </vt:variant>
    </vt:vector>
  </HeadingPairs>
  <TitlesOfParts>
    <vt:vector size="25" baseType="lpstr">
      <vt:lpstr>Arial</vt:lpstr>
      <vt:lpstr>Calibri</vt:lpstr>
      <vt:lpstr>Corbel</vt:lpstr>
      <vt:lpstr>Franklin Gothic Book</vt:lpstr>
      <vt:lpstr>Franklin Gothic Medium</vt:lpstr>
      <vt:lpstr>System Font Regular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42</cp:revision>
  <dcterms:created xsi:type="dcterms:W3CDTF">2014-11-10T20:05:35Z</dcterms:created>
  <dcterms:modified xsi:type="dcterms:W3CDTF">2022-08-05T17:44:15Z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  <property fmtid="{D5CDD505-2E9C-101B-9397-08002B2CF9AE}" pid="3" name="MediaServiceImageTags">
    <vt:lpwstr/>
  </property>
</Properties>
</file>