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7" r:id="rId4"/>
    <p:sldMasterId id="2147483875" r:id="rId5"/>
  </p:sldMasterIdLst>
  <p:notesMasterIdLst>
    <p:notesMasterId r:id="rId27"/>
  </p:notesMasterIdLst>
  <p:handoutMasterIdLst>
    <p:handoutMasterId r:id="rId28"/>
  </p:handoutMasterIdLst>
  <p:sldIdLst>
    <p:sldId id="256" r:id="rId6"/>
    <p:sldId id="257" r:id="rId7"/>
    <p:sldId id="3017" r:id="rId8"/>
    <p:sldId id="259" r:id="rId9"/>
    <p:sldId id="3018" r:id="rId10"/>
    <p:sldId id="261" r:id="rId11"/>
    <p:sldId id="262" r:id="rId12"/>
    <p:sldId id="263" r:id="rId13"/>
    <p:sldId id="264" r:id="rId14"/>
    <p:sldId id="3019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9144000" cy="5143500" type="screen16x9"/>
  <p:notesSz cx="6858000" cy="9144000"/>
  <p:custShowLst>
    <p:custShow name="Intro" id="0">
      <p:sldLst/>
    </p:custShow>
    <p:custShow name="Main Presentation" id="1">
      <p:sldLst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</p:sldLst>
    </p:custShow>
  </p:custShow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86" roundtripDataSignature="AMtx7miTI4NZt6Zgy+wQewPHfqSN46mq5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Crabbe" initials="LC" lastIdx="3" clrIdx="0">
    <p:extLst>
      <p:ext uri="{19B8F6BF-5375-455C-9EA6-DF929625EA0E}">
        <p15:presenceInfo xmlns:p15="http://schemas.microsoft.com/office/powerpoint/2012/main" userId="S::lcrabbe@liaisonedu.com::c414b309-65c3-4183-9c69-cdfeda698c6a" providerId="AD"/>
      </p:ext>
    </p:extLst>
  </p:cmAuthor>
  <p:cmAuthor id="2" name="Duncan Whitmire" initials="DW" lastIdx="1" clrIdx="1">
    <p:extLst>
      <p:ext uri="{19B8F6BF-5375-455C-9EA6-DF929625EA0E}">
        <p15:presenceInfo xmlns:p15="http://schemas.microsoft.com/office/powerpoint/2012/main" userId="S::dwhitmire@liaisonedu.com::2a1e9ab8-b443-4187-adb1-c96e3f4857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EE2"/>
    <a:srgbClr val="C6BEBB"/>
    <a:srgbClr val="F830A0"/>
    <a:srgbClr val="D0DB37"/>
    <a:srgbClr val="002F87"/>
    <a:srgbClr val="012E86"/>
    <a:srgbClr val="7CA7AD"/>
    <a:srgbClr val="DAE79B"/>
    <a:srgbClr val="D8E785"/>
    <a:srgbClr val="CDDA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8"/>
    <p:restoredTop sz="95714"/>
  </p:normalViewPr>
  <p:slideViewPr>
    <p:cSldViewPr snapToGrid="0">
      <p:cViewPr varScale="1">
        <p:scale>
          <a:sx n="163" d="100"/>
          <a:sy n="163" d="100"/>
        </p:scale>
        <p:origin x="896" y="176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89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87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90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86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7E1011-5B88-3748-BCF7-293C5D888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739515-25FD-E046-9018-FFCC95D6D3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0977E-8AC9-CD4C-B4D6-8175775FFBAA}" type="datetimeFigureOut">
              <a:rPr lang="en-US" smtClean="0"/>
              <a:t>8/5/22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F4EDA-E559-814D-882C-0B1E3498C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DED3C-FD28-B144-9224-AAABA43723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261A-E150-DC40-9CED-5F2FCF25E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95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Franklin Gothic Medium" panose="020B0603020102020204" pitchFamily="34" charset="0"/>
                <a:ea typeface="Franklin Gothic Medium" panose="020B0603020102020204" pitchFamily="34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LB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 b="0" i="0">
                <a:latin typeface="Franklin Gothic Medium" panose="020B0603020102020204" pitchFamily="34" charset="0"/>
              </a:defRPr>
            </a:lvl1pPr>
          </a:lstStyle>
          <a:p>
            <a:pPr algn="r">
              <a:buSzPts val="1200"/>
            </a:pPr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Franklin Gothic Medium" panose="020B0603020102020204" pitchFamily="34" charset="0"/>
        <a:ea typeface="Franklin Gothic Medium" panose="020B06030201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31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6214F501-C12C-0940-93CF-7E52A1A427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9A3FBE-07F8-5B45-8272-C8F4A96A40E1}"/>
              </a:ext>
            </a:extLst>
          </p:cNvPr>
          <p:cNvSpPr/>
          <p:nvPr userDrawn="1"/>
        </p:nvSpPr>
        <p:spPr>
          <a:xfrm>
            <a:off x="-10430" y="0"/>
            <a:ext cx="9154430" cy="5143500"/>
          </a:xfrm>
          <a:prstGeom prst="rect">
            <a:avLst/>
          </a:prstGeom>
          <a:solidFill>
            <a:srgbClr val="002F87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oogle Shape;540;g92c1b8851f_1_200">
            <a:extLst>
              <a:ext uri="{FF2B5EF4-FFF2-40B4-BE49-F238E27FC236}">
                <a16:creationId xmlns:a16="http://schemas.microsoft.com/office/drawing/2014/main" id="{FD22F8D9-1C10-2C4B-BBE9-5FDD84DEB053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594" y="4694147"/>
            <a:ext cx="1366812" cy="21711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9F82225-0DC2-1C44-9577-7E312A7885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92708" y="1728949"/>
            <a:ext cx="6958584" cy="950976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54BE575E-55BC-234A-B99E-8BCB43EC9B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2707" y="3032381"/>
            <a:ext cx="6958585" cy="395287"/>
          </a:xfrm>
          <a:prstGeom prst="rect">
            <a:avLst/>
          </a:prstGeom>
        </p:spPr>
        <p:txBody>
          <a:bodyPr anchor="t"/>
          <a:lstStyle>
            <a:lvl1pPr algn="ctr">
              <a:defRPr sz="1400"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68C1E09-28ED-E24C-957A-6A1C86D35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4062761" y="2732581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1" descr="Picture Placeholder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429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Rectangle 1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06854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Placeholder 31" descr="Picture Placeholder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31" y="0"/>
            <a:ext cx="9154432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Rectangle 3"/>
          <p:cNvSpPr/>
          <p:nvPr/>
        </p:nvSpPr>
        <p:spPr>
          <a:xfrm>
            <a:off x="-5216" y="0"/>
            <a:ext cx="9154432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728948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spcBef>
                <a:spcPts val="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1092706" y="3032380"/>
            <a:ext cx="6958587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33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732581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259" y="3994005"/>
            <a:ext cx="2139483" cy="980123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46777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11" descr="Picture Placeholder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429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1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728948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spcBef>
                <a:spcPts val="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1092706" y="3032380"/>
            <a:ext cx="6958587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46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732581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259" y="3994005"/>
            <a:ext cx="2139483" cy="980123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60029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Placeholder 5" descr="Picture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5443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Rectangle 13"/>
          <p:cNvSpPr/>
          <p:nvPr/>
        </p:nvSpPr>
        <p:spPr>
          <a:xfrm>
            <a:off x="-5216" y="0"/>
            <a:ext cx="9154432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728948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spcBef>
                <a:spcPts val="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1092706" y="3032380"/>
            <a:ext cx="6958587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59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732581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259" y="3994005"/>
            <a:ext cx="2139483" cy="980123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44711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Rectangle 1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728948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spcBef>
                <a:spcPts val="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1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1092706" y="3032380"/>
            <a:ext cx="6958587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72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732581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259" y="3994005"/>
            <a:ext cx="2139483" cy="980123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228503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Placeholder 9" descr="Picture Placeholder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1145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Rectangle 16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85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Pentagon 10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7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79419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366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16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99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Pentagon 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1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5987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00"/>
            <a:ext cx="9144000" cy="515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Rectangle 16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13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Pentagon 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5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91965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Placeholder 5" descr="Picture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Rectangle 7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27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Pentagon 13"/>
          <p:cNvSpPr/>
          <p:nvPr/>
        </p:nvSpPr>
        <p:spPr>
          <a:xfrm rot="5400000">
            <a:off x="559589" y="-67464"/>
            <a:ext cx="1410792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9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2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93517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Placeholder 4" descr="Picture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182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ctangle 22"/>
          <p:cNvSpPr/>
          <p:nvPr/>
        </p:nvSpPr>
        <p:spPr>
          <a:xfrm>
            <a:off x="0" y="2791643"/>
            <a:ext cx="9144000" cy="1653357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1384" y="3092969"/>
            <a:ext cx="7961233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0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91384" y="3571340"/>
            <a:ext cx="7961232" cy="395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41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3958669"/>
            <a:ext cx="1008049" cy="24714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Pentagon 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3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2498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2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B50DDA4-5E10-624B-91B0-A331785D5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9"/>
          <a:stretch/>
        </p:blipFill>
        <p:spPr>
          <a:xfrm>
            <a:off x="4222530" y="720613"/>
            <a:ext cx="688510" cy="16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Placeholder 4" descr="Picture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"/>
            <a:ext cx="9144000" cy="514313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Rectangle 3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4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55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Pentagon 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7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45208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1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ettyImages-498498570.jpg" descr="GettyImages-4984985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978" y="-186267"/>
            <a:ext cx="9375956" cy="6250637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 3"/>
          <p:cNvSpPr/>
          <p:nvPr/>
        </p:nvSpPr>
        <p:spPr>
          <a:xfrm>
            <a:off x="-1" y="2788171"/>
            <a:ext cx="4983785" cy="1476533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92126" y="3040073"/>
            <a:ext cx="4219155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8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492125" y="3463595"/>
            <a:ext cx="4219156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69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26" y="3814648"/>
            <a:ext cx="1008048" cy="24714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Pentagon 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1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71839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Placeholder 5" descr="Picture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tangle 22"/>
          <p:cNvSpPr/>
          <p:nvPr/>
        </p:nvSpPr>
        <p:spPr>
          <a:xfrm>
            <a:off x="0" y="2791643"/>
            <a:ext cx="9144000" cy="1653357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1384" y="3092969"/>
            <a:ext cx="7961233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2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91384" y="3571340"/>
            <a:ext cx="7961232" cy="395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83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3958669"/>
            <a:ext cx="1008049" cy="24714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Pentagon 9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5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10369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00"/>
            <a:ext cx="9144000" cy="515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ectangle 8"/>
          <p:cNvSpPr/>
          <p:nvPr/>
        </p:nvSpPr>
        <p:spPr>
          <a:xfrm>
            <a:off x="0" y="2791643"/>
            <a:ext cx="9144000" cy="1653357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1384" y="3092969"/>
            <a:ext cx="7961233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6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91384" y="3571340"/>
            <a:ext cx="7961232" cy="395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197" name="Picture 11" descr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3958669"/>
            <a:ext cx="1008049" cy="247145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Pentagon 14"/>
          <p:cNvSpPr/>
          <p:nvPr/>
        </p:nvSpPr>
        <p:spPr>
          <a:xfrm rot="5400000">
            <a:off x="7445570" y="-8245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9" name="Picture 15" descr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91245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13370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ectangle 22"/>
          <p:cNvSpPr/>
          <p:nvPr/>
        </p:nvSpPr>
        <p:spPr>
          <a:xfrm>
            <a:off x="0" y="2791643"/>
            <a:ext cx="9144000" cy="1653357"/>
          </a:xfrm>
          <a:prstGeom prst="rect">
            <a:avLst/>
          </a:prstGeom>
          <a:gradFill>
            <a:gsLst>
              <a:gs pos="11000">
                <a:srgbClr val="213E7C">
                  <a:alpha val="90000"/>
                </a:srgbClr>
              </a:gs>
              <a:gs pos="88000">
                <a:srgbClr val="7EA6AD">
                  <a:alpha val="90000"/>
                </a:srgbClr>
              </a:gs>
            </a:gsLst>
            <a:lin ang="3000000"/>
          </a:gra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1384" y="3092969"/>
            <a:ext cx="7961233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3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0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91384" y="3571340"/>
            <a:ext cx="7961232" cy="395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211" name="Picture 13" descr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3958669"/>
            <a:ext cx="1008049" cy="247145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Pentagon 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13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64706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22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224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25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7" name="Rectangle 7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28" name="Rectangle 8"/>
          <p:cNvSpPr/>
          <p:nvPr/>
        </p:nvSpPr>
        <p:spPr>
          <a:xfrm>
            <a:off x="-79772" y="1137295"/>
            <a:ext cx="9303544" cy="3610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56113" y="221039"/>
            <a:ext cx="3831772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1" name="TextBox 13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232" name="TextBox 14"/>
          <p:cNvSpPr txBox="1"/>
          <p:nvPr/>
        </p:nvSpPr>
        <p:spPr>
          <a:xfrm>
            <a:off x="45719" y="-388430"/>
            <a:ext cx="543729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233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Pentagon 1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5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Content"/>
          <p:cNvSpPr txBox="1">
            <a:spLocks noGrp="1"/>
          </p:cNvSpPr>
          <p:nvPr>
            <p:ph type="body" idx="21" hasCustomPrompt="1"/>
          </p:nvPr>
        </p:nvSpPr>
        <p:spPr>
          <a:xfrm>
            <a:off x="246026" y="1391479"/>
            <a:ext cx="8651948" cy="3247652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237" name="Google Shape;556;g92c1b8851f_1_212"/>
          <p:cNvSpPr txBox="1"/>
          <p:nvPr/>
        </p:nvSpPr>
        <p:spPr>
          <a:xfrm>
            <a:off x="9929" y="4854431"/>
            <a:ext cx="330852" cy="170151"/>
          </a:xfrm>
          <a:prstGeom prst="rect">
            <a:avLst/>
          </a:prstGeom>
          <a:ln w="12700">
            <a:miter lim="400000"/>
          </a:ln>
        </p:spPr>
        <p:txBody>
          <a:bodyPr lIns="34275" tIns="34275" rIns="34275" bIns="34275" anchor="ctr">
            <a:spAutoFit/>
          </a:bodyPr>
          <a:lstStyle/>
          <a:p>
            <a:pPr algn="ctr">
              <a:defRPr sz="7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38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506837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6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247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248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49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1" name="Rectangle 7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52" name="Rectangle 8"/>
          <p:cNvSpPr/>
          <p:nvPr/>
        </p:nvSpPr>
        <p:spPr>
          <a:xfrm>
            <a:off x="-79772" y="1137295"/>
            <a:ext cx="9303544" cy="3610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56113" y="221039"/>
            <a:ext cx="3831772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5" name="TextBox 13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256" name="TextBox 14"/>
          <p:cNvSpPr txBox="1"/>
          <p:nvPr/>
        </p:nvSpPr>
        <p:spPr>
          <a:xfrm>
            <a:off x="45719" y="-388430"/>
            <a:ext cx="543729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257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Pentagon 1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9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Google Shape;556;g92c1b8851f_1_212"/>
          <p:cNvSpPr txBox="1"/>
          <p:nvPr/>
        </p:nvSpPr>
        <p:spPr>
          <a:xfrm>
            <a:off x="9929" y="4854431"/>
            <a:ext cx="330852" cy="170151"/>
          </a:xfrm>
          <a:prstGeom prst="rect">
            <a:avLst/>
          </a:prstGeom>
          <a:ln w="12700">
            <a:miter lim="400000"/>
          </a:ln>
        </p:spPr>
        <p:txBody>
          <a:bodyPr lIns="34275" tIns="34275" rIns="34275" bIns="34275" anchor="ctr">
            <a:spAutoFit/>
          </a:bodyPr>
          <a:lstStyle/>
          <a:p>
            <a:pPr algn="ctr">
              <a:defRPr sz="7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1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Content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246026" y="1296647"/>
            <a:ext cx="4219294" cy="3342482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263" name="Content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4673305" y="1296647"/>
            <a:ext cx="4219293" cy="3342482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</p:spTree>
    <p:extLst>
      <p:ext uri="{BB962C8B-B14F-4D97-AF65-F5344CB8AC3E}">
        <p14:creationId xmlns:p14="http://schemas.microsoft.com/office/powerpoint/2010/main" val="111126266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1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27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273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74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6" name="Rectangle 7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277" name="Rectangle 8"/>
          <p:cNvSpPr/>
          <p:nvPr/>
        </p:nvSpPr>
        <p:spPr>
          <a:xfrm>
            <a:off x="-79772" y="1137295"/>
            <a:ext cx="9303544" cy="3610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56113" y="221039"/>
            <a:ext cx="3831772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0" name="TextBox 13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281" name="TextBox 14"/>
          <p:cNvSpPr txBox="1"/>
          <p:nvPr/>
        </p:nvSpPr>
        <p:spPr>
          <a:xfrm>
            <a:off x="45719" y="-388430"/>
            <a:ext cx="543729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282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Pentagon 17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4" name="Picture 18" descr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Google Shape;556;g92c1b8851f_1_212"/>
          <p:cNvSpPr txBox="1"/>
          <p:nvPr/>
        </p:nvSpPr>
        <p:spPr>
          <a:xfrm>
            <a:off x="9929" y="4854431"/>
            <a:ext cx="330852" cy="170151"/>
          </a:xfrm>
          <a:prstGeom prst="rect">
            <a:avLst/>
          </a:prstGeom>
          <a:ln w="12700">
            <a:miter lim="400000"/>
          </a:ln>
        </p:spPr>
        <p:txBody>
          <a:bodyPr lIns="34275" tIns="34275" rIns="34275" bIns="34275" anchor="ctr">
            <a:spAutoFit/>
          </a:bodyPr>
          <a:lstStyle/>
          <a:p>
            <a:pPr algn="ctr">
              <a:defRPr sz="7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86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029228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4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29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296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97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6063" y="233841"/>
            <a:ext cx="8651876" cy="39528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1" name="Content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246026" y="993913"/>
            <a:ext cx="4219294" cy="3645217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302" name="Content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4673305" y="993912"/>
            <a:ext cx="4219293" cy="3645216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pic>
        <p:nvPicPr>
          <p:cNvPr id="303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Pentagon 6"/>
          <p:cNvSpPr/>
          <p:nvPr/>
        </p:nvSpPr>
        <p:spPr>
          <a:xfrm rot="5400000">
            <a:off x="7386226" y="-8122"/>
            <a:ext cx="1529479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985" y="0"/>
                </a:lnTo>
                <a:lnTo>
                  <a:pt x="21600" y="10800"/>
                </a:lnTo>
                <a:lnTo>
                  <a:pt x="15985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05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19" y="30536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381338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31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315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16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6063" y="233841"/>
            <a:ext cx="8651876" cy="39528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20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491" y="731006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Pentagon 4"/>
          <p:cNvSpPr/>
          <p:nvPr/>
        </p:nvSpPr>
        <p:spPr>
          <a:xfrm rot="5400000">
            <a:off x="7386226" y="-8122"/>
            <a:ext cx="1529479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985" y="0"/>
                </a:lnTo>
                <a:lnTo>
                  <a:pt x="21600" y="10800"/>
                </a:lnTo>
                <a:lnTo>
                  <a:pt x="15985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2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19" y="30536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04919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F4B6A5-B0A6-4C4B-A476-7809C7A4D37E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E63194-D39E-5E4E-96C4-2C9D40DC4521}"/>
              </a:ext>
            </a:extLst>
          </p:cNvPr>
          <p:cNvSpPr/>
          <p:nvPr userDrawn="1"/>
        </p:nvSpPr>
        <p:spPr>
          <a:xfrm>
            <a:off x="-79771" y="890546"/>
            <a:ext cx="9303542" cy="38706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FE08920-2A84-EB45-93D5-8CED534743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63" y="233841"/>
            <a:ext cx="8651875" cy="395287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329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+ Sub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0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33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4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332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3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6026" y="649459"/>
            <a:ext cx="8651876" cy="3012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defRPr sz="1400">
                <a:solidFill>
                  <a:schemeClr val="accent1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algn="ctr">
              <a:spcBef>
                <a:spcPts val="0"/>
              </a:spcBef>
              <a:defRPr sz="1400">
                <a:solidFill>
                  <a:schemeClr val="accent1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algn="ctr">
              <a:spcBef>
                <a:spcPts val="0"/>
              </a:spcBef>
              <a:defRPr sz="1400">
                <a:solidFill>
                  <a:schemeClr val="accent1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algn="ctr">
              <a:spcBef>
                <a:spcPts val="0"/>
              </a:spcBef>
              <a:defRPr sz="1400">
                <a:solidFill>
                  <a:schemeClr val="accent1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algn="ctr">
              <a:spcBef>
                <a:spcPts val="0"/>
              </a:spcBef>
              <a:defRPr sz="1400">
                <a:solidFill>
                  <a:schemeClr val="accent1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Click to add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7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246063" y="233841"/>
            <a:ext cx="8651876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31520">
              <a:spcBef>
                <a:spcPts val="0"/>
              </a:spcBef>
              <a:defRPr sz="20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338" name="Content"/>
          <p:cNvSpPr txBox="1">
            <a:spLocks noGrp="1"/>
          </p:cNvSpPr>
          <p:nvPr>
            <p:ph type="body" idx="22" hasCustomPrompt="1"/>
          </p:nvPr>
        </p:nvSpPr>
        <p:spPr>
          <a:xfrm>
            <a:off x="246026" y="1177666"/>
            <a:ext cx="8651948" cy="3461464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pic>
        <p:nvPicPr>
          <p:cNvPr id="339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491" y="993659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Pentagon 6"/>
          <p:cNvSpPr/>
          <p:nvPr/>
        </p:nvSpPr>
        <p:spPr>
          <a:xfrm rot="5400000">
            <a:off x="7386226" y="-8122"/>
            <a:ext cx="1529479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985" y="0"/>
                </a:lnTo>
                <a:lnTo>
                  <a:pt x="21600" y="10800"/>
                </a:lnTo>
                <a:lnTo>
                  <a:pt x="15985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41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19" y="30536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487787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9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35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351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52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5" name="Pentagon 2"/>
          <p:cNvSpPr/>
          <p:nvPr/>
        </p:nvSpPr>
        <p:spPr>
          <a:xfrm rot="5400000">
            <a:off x="7534272" y="-156168"/>
            <a:ext cx="1233386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6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19" y="70236"/>
            <a:ext cx="1461296" cy="669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9476828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4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36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8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366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67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9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4047344" y="0"/>
            <a:ext cx="5096656" cy="473689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0" name="Google Shape;1079;g92c1b8851f_1_411"/>
          <p:cNvSpPr/>
          <p:nvPr/>
        </p:nvSpPr>
        <p:spPr>
          <a:xfrm>
            <a:off x="2747772" y="-2"/>
            <a:ext cx="3330763" cy="475161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77368" y="734772"/>
            <a:ext cx="5472349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3" name="Content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277368" y="1633783"/>
            <a:ext cx="5472349" cy="3005347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pic>
        <p:nvPicPr>
          <p:cNvPr id="374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70" y="1242095"/>
            <a:ext cx="569017" cy="1395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7" name="Group 1"/>
          <p:cNvGrpSpPr/>
          <p:nvPr/>
        </p:nvGrpSpPr>
        <p:grpSpPr>
          <a:xfrm>
            <a:off x="7378106" y="-1"/>
            <a:ext cx="1545719" cy="1233386"/>
            <a:chOff x="0" y="0"/>
            <a:chExt cx="1545718" cy="1233385"/>
          </a:xfrm>
        </p:grpSpPr>
        <p:sp>
          <p:nvSpPr>
            <p:cNvPr id="375" name="Pentagon 10"/>
            <p:cNvSpPr/>
            <p:nvPr/>
          </p:nvSpPr>
          <p:spPr>
            <a:xfrm rot="5400000">
              <a:off x="156166" y="-156167"/>
              <a:ext cx="1233385" cy="15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60" y="0"/>
                  </a:lnTo>
                  <a:lnTo>
                    <a:pt x="21600" y="10800"/>
                  </a:lnTo>
                  <a:lnTo>
                    <a:pt x="1446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76" name="Picture 13" descr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70237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37558872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igh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545;g92c1b8851f_1_208"/>
          <p:cNvSpPr>
            <a:spLocks noGrp="1"/>
          </p:cNvSpPr>
          <p:nvPr>
            <p:ph type="pic" sz="half" idx="21"/>
          </p:nvPr>
        </p:nvSpPr>
        <p:spPr>
          <a:xfrm>
            <a:off x="6027087" y="0"/>
            <a:ext cx="3116912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7368" y="734772"/>
            <a:ext cx="5472352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6" name="Google Shape;376;g92c1b8851f_1_40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277368" y="1633785"/>
            <a:ext cx="5472352" cy="3005346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387" name="TextBox 16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/>
            </a:lvl1pPr>
          </a:lstStyle>
          <a:p>
            <a:r>
              <a:t>©2022 Proprietary and Confidential</a:t>
            </a:r>
          </a:p>
        </p:txBody>
      </p:sp>
      <p:sp>
        <p:nvSpPr>
          <p:cNvPr id="3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89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752" y="4861769"/>
            <a:ext cx="1165388" cy="18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Picture 19" descr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70" y="1242095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Pentagon 10"/>
          <p:cNvSpPr/>
          <p:nvPr/>
        </p:nvSpPr>
        <p:spPr>
          <a:xfrm rot="5400000">
            <a:off x="7534272" y="-156168"/>
            <a:ext cx="1233386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2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319" y="70236"/>
            <a:ext cx="1461296" cy="669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611776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ft Pic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545;g92c1b8851f_1_208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3116911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95472" y="734772"/>
            <a:ext cx="5472352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1" name="Google Shape;376;g92c1b8851f_1_40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3395472" y="1633785"/>
            <a:ext cx="5472352" cy="3005346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402" name="TextBox 17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/>
            </a:lvl1pPr>
          </a:lstStyle>
          <a:p>
            <a:r>
              <a:t>©2022 Proprietary and Confidential</a:t>
            </a:r>
          </a:p>
        </p:txBody>
      </p:sp>
      <p:sp>
        <p:nvSpPr>
          <p:cNvPr id="4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04" name="Picture 19" descr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443" y="1242095"/>
            <a:ext cx="569017" cy="139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Picture 20" descr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752" y="4861769"/>
            <a:ext cx="1165388" cy="186462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Pentagon 10"/>
          <p:cNvSpPr/>
          <p:nvPr/>
        </p:nvSpPr>
        <p:spPr>
          <a:xfrm rot="5400000">
            <a:off x="7534272" y="-156168"/>
            <a:ext cx="1233386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07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319" y="70236"/>
            <a:ext cx="1461296" cy="669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122876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5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41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417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1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0" name="Rectangle 2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421" name="Rectangle 29"/>
          <p:cNvSpPr/>
          <p:nvPr/>
        </p:nvSpPr>
        <p:spPr>
          <a:xfrm>
            <a:off x="-79772" y="1137295"/>
            <a:ext cx="9303544" cy="36109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656113" y="221039"/>
            <a:ext cx="3831772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4" name="TextBox 17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425" name="TextBox 23"/>
          <p:cNvSpPr txBox="1"/>
          <p:nvPr/>
        </p:nvSpPr>
        <p:spPr>
          <a:xfrm>
            <a:off x="45719" y="-388430"/>
            <a:ext cx="543729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426" name="Picture 25" descr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40" y="766932"/>
            <a:ext cx="625919" cy="15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Pentagon 1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9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381912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7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43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1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439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40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2" name="Rectangle 2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443" name="Rectangle 29"/>
          <p:cNvSpPr/>
          <p:nvPr/>
        </p:nvSpPr>
        <p:spPr>
          <a:xfrm>
            <a:off x="-79772" y="1241696"/>
            <a:ext cx="9303544" cy="300052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026684" y="1564782"/>
            <a:ext cx="2279993" cy="227939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4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43573" y="2167818"/>
            <a:ext cx="2752181" cy="327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8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spcBef>
                <a:spcPts val="0"/>
              </a:spcBef>
              <a:defRPr sz="18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spcBef>
                <a:spcPts val="0"/>
              </a:spcBef>
              <a:defRPr sz="18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spcBef>
                <a:spcPts val="0"/>
              </a:spcBef>
              <a:defRPr sz="18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spcBef>
                <a:spcPts val="0"/>
              </a:spcBef>
              <a:defRPr sz="18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6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543573" y="2462020"/>
            <a:ext cx="2752181" cy="68919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4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8" name="Title"/>
          <p:cNvSpPr>
            <a:spLocks noGrp="1"/>
          </p:cNvSpPr>
          <p:nvPr>
            <p:ph type="body" sz="quarter" idx="23" hasCustomPrompt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31520">
              <a:spcBef>
                <a:spcPts val="0"/>
              </a:spcBef>
              <a:defRPr sz="2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449" name="TextBox 17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450" name="TextBox 23"/>
          <p:cNvSpPr txBox="1"/>
          <p:nvPr/>
        </p:nvSpPr>
        <p:spPr>
          <a:xfrm>
            <a:off x="45719" y="-388430"/>
            <a:ext cx="543729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451" name="Picture 25" descr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40" y="766932"/>
            <a:ext cx="625919" cy="15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Picture 27" descr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Pentagon 18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54" name="Picture 14" descr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0670851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2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46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464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65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7" name="Rectangle 2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468" name="Rectangle 22"/>
          <p:cNvSpPr/>
          <p:nvPr/>
        </p:nvSpPr>
        <p:spPr>
          <a:xfrm>
            <a:off x="-79772" y="1872134"/>
            <a:ext cx="9303544" cy="26601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9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162623" y="941964"/>
            <a:ext cx="1892931" cy="189243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7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107004" y="941964"/>
            <a:ext cx="1892931" cy="189243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856551" y="2961115"/>
            <a:ext cx="2505076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72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56551" y="3255317"/>
            <a:ext cx="2505076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473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800932" y="2961115"/>
            <a:ext cx="2505076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47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4800932" y="3255317"/>
            <a:ext cx="2505076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4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6" name="Title"/>
          <p:cNvSpPr>
            <a:spLocks noGrp="1"/>
          </p:cNvSpPr>
          <p:nvPr>
            <p:ph type="body" sz="quarter" idx="26" hasCustomPrompt="1"/>
          </p:nvPr>
        </p:nvSpPr>
        <p:spPr>
          <a:xfrm>
            <a:off x="246063" y="233841"/>
            <a:ext cx="8651876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31520">
              <a:spcBef>
                <a:spcPts val="0"/>
              </a:spcBef>
              <a:defRPr sz="2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477" name="TextBox 20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478" name="TextBox 42"/>
          <p:cNvSpPr txBox="1"/>
          <p:nvPr/>
        </p:nvSpPr>
        <p:spPr>
          <a:xfrm>
            <a:off x="45719" y="-388430"/>
            <a:ext cx="543729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479" name="Picture 29" descr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40" y="766932"/>
            <a:ext cx="625919" cy="15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Picture 31" descr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Pentagon 32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82" name="Picture 33" descr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4078884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0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491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4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492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93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5" name="Rectangle 2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496" name="Rectangle 3"/>
          <p:cNvSpPr/>
          <p:nvPr/>
        </p:nvSpPr>
        <p:spPr>
          <a:xfrm>
            <a:off x="-79772" y="1872134"/>
            <a:ext cx="9303544" cy="26601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49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794047" y="1185294"/>
            <a:ext cx="1659354" cy="1658920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9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742325" y="1185294"/>
            <a:ext cx="1659353" cy="1658920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49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674835" y="1185294"/>
            <a:ext cx="1659353" cy="1658920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0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75081" y="2961115"/>
            <a:ext cx="2505076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01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75081" y="3255317"/>
            <a:ext cx="2505076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02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319462" y="2961115"/>
            <a:ext cx="2505076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503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19462" y="3255317"/>
            <a:ext cx="2505076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04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261548" y="2961115"/>
            <a:ext cx="2505076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6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261548" y="3255317"/>
            <a:ext cx="2505076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7" name="Title"/>
          <p:cNvSpPr>
            <a:spLocks noGrp="1"/>
          </p:cNvSpPr>
          <p:nvPr>
            <p:ph type="body" sz="quarter" idx="29" hasCustomPrompt="1"/>
          </p:nvPr>
        </p:nvSpPr>
        <p:spPr>
          <a:xfrm>
            <a:off x="1687632" y="249281"/>
            <a:ext cx="5615919" cy="39528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31520">
              <a:spcBef>
                <a:spcPts val="0"/>
              </a:spcBef>
              <a:defRPr sz="2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508" name="TextBox 32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509" name="TextBox 38"/>
          <p:cNvSpPr txBox="1"/>
          <p:nvPr/>
        </p:nvSpPr>
        <p:spPr>
          <a:xfrm>
            <a:off x="45719" y="-388430"/>
            <a:ext cx="543729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510" name="Picture 22" descr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40" y="766932"/>
            <a:ext cx="625919" cy="15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Picture 24" descr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Pentagon 23"/>
          <p:cNvSpPr/>
          <p:nvPr/>
        </p:nvSpPr>
        <p:spPr>
          <a:xfrm rot="5400000">
            <a:off x="7526573" y="-148469"/>
            <a:ext cx="1248784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328" y="0"/>
                </a:lnTo>
                <a:lnTo>
                  <a:pt x="21600" y="10800"/>
                </a:lnTo>
                <a:lnTo>
                  <a:pt x="1432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13" name="Picture 26" descr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00" y="0"/>
            <a:ext cx="1598531" cy="810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507460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1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522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5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523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24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6" name="Rectangle 2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527" name="Rectangle 3"/>
          <p:cNvSpPr/>
          <p:nvPr/>
        </p:nvSpPr>
        <p:spPr>
          <a:xfrm>
            <a:off x="-79772" y="1872134"/>
            <a:ext cx="9303544" cy="26601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/>
          </a:p>
        </p:txBody>
      </p:sp>
      <p:sp>
        <p:nvSpPr>
          <p:cNvPr id="528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47564" y="1190381"/>
            <a:ext cx="1459147" cy="145876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2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744139" y="1185294"/>
            <a:ext cx="1459147" cy="145876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30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940713" y="1185294"/>
            <a:ext cx="1459147" cy="145876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3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79396" y="2845962"/>
            <a:ext cx="1995485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algn="ctr">
              <a:spcBef>
                <a:spcPts val="0"/>
              </a:spcBef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algn="ctr">
              <a:spcBef>
                <a:spcPts val="0"/>
              </a:spcBef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algn="ctr">
              <a:spcBef>
                <a:spcPts val="0"/>
              </a:spcBef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algn="ctr">
              <a:spcBef>
                <a:spcPts val="0"/>
              </a:spcBef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Name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279396" y="3140164"/>
            <a:ext cx="1995485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33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2475970" y="2845962"/>
            <a:ext cx="1995485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53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2475970" y="3140164"/>
            <a:ext cx="1995485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35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4672545" y="2845962"/>
            <a:ext cx="1995484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536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4672545" y="3140164"/>
            <a:ext cx="1995484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3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7137289" y="1185294"/>
            <a:ext cx="1459147" cy="1458767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38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6869120" y="2845962"/>
            <a:ext cx="1995484" cy="32702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500" b="1">
                <a:solidFill>
                  <a:srgbClr val="382F2C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Name</a:t>
            </a:r>
          </a:p>
        </p:txBody>
      </p:sp>
      <p:sp>
        <p:nvSpPr>
          <p:cNvPr id="53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6869120" y="3140164"/>
            <a:ext cx="1995484" cy="689191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Title</a:t>
            </a:r>
          </a:p>
        </p:txBody>
      </p:sp>
      <p:sp>
        <p:nvSpPr>
          <p:cNvPr id="5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1" name="Title"/>
          <p:cNvSpPr>
            <a:spLocks noGrp="1"/>
          </p:cNvSpPr>
          <p:nvPr>
            <p:ph type="body" sz="quarter" idx="32" hasCustomPrompt="1"/>
          </p:nvPr>
        </p:nvSpPr>
        <p:spPr>
          <a:xfrm>
            <a:off x="1912245" y="234171"/>
            <a:ext cx="5118418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731520">
              <a:spcBef>
                <a:spcPts val="0"/>
              </a:spcBef>
              <a:defRPr sz="20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542" name="TextBox 26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543" name="TextBox 41"/>
          <p:cNvSpPr txBox="1"/>
          <p:nvPr/>
        </p:nvSpPr>
        <p:spPr>
          <a:xfrm>
            <a:off x="45719" y="-388430"/>
            <a:ext cx="543729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buClr>
                <a:srgbClr val="000000"/>
              </a:buClr>
              <a:buSzPct val="100000"/>
              <a:buAutoNum type="arabicPeriod"/>
              <a:defRPr sz="1100">
                <a:solidFill>
                  <a:srgbClr val="000000"/>
                </a:solidFill>
              </a:defRPr>
            </a:lvl1pPr>
          </a:lstStyle>
          <a:p>
            <a:r>
              <a:t>Paste institution logo image under title instead of typing out. </a:t>
            </a:r>
          </a:p>
        </p:txBody>
      </p:sp>
      <p:pic>
        <p:nvPicPr>
          <p:cNvPr id="544" name="Picture 27" descr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040" y="766932"/>
            <a:ext cx="625919" cy="153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Picture 29" descr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Pentagon 32"/>
          <p:cNvSpPr/>
          <p:nvPr/>
        </p:nvSpPr>
        <p:spPr>
          <a:xfrm rot="5400000">
            <a:off x="7558316" y="-180211"/>
            <a:ext cx="1185298" cy="15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328" y="0"/>
                </a:lnTo>
                <a:lnTo>
                  <a:pt x="21600" y="10800"/>
                </a:lnTo>
                <a:lnTo>
                  <a:pt x="14328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47" name="Picture 33" descr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1700" y="0"/>
            <a:ext cx="1598531" cy="810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0099251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BD2ACC6-15D9-A44E-B141-410001599C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>
            <a:lvl1pPr>
              <a:defRPr lang="en-US" sz="1200">
                <a:latin typeface="+mn-lt"/>
              </a:defRPr>
            </a:lvl1pPr>
          </a:lstStyle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stitution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5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628678" y="203444"/>
            <a:ext cx="1391843" cy="1391480"/>
          </a:xfrm>
          <a:prstGeom prst="rect">
            <a:avLst/>
          </a:prstGeom>
          <a:ln>
            <a:solidFill>
              <a:srgbClr val="FFFFFF"/>
            </a:solidFill>
            <a:round/>
          </a:ln>
        </p:spPr>
        <p:txBody>
          <a:bodyPr lIns="91439" rIns="91439"/>
          <a:lstStyle/>
          <a:p>
            <a:endParaRPr/>
          </a:p>
        </p:txBody>
      </p:sp>
      <p:sp>
        <p:nvSpPr>
          <p:cNvPr id="556" name="Pentagon 4"/>
          <p:cNvSpPr/>
          <p:nvPr/>
        </p:nvSpPr>
        <p:spPr>
          <a:xfrm>
            <a:off x="-1" y="3841069"/>
            <a:ext cx="1719739" cy="931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734" y="0"/>
                </a:lnTo>
                <a:lnTo>
                  <a:pt x="21600" y="10800"/>
                </a:lnTo>
                <a:lnTo>
                  <a:pt x="1773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57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" y="3927618"/>
            <a:ext cx="1461296" cy="669436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76917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66" name="Pentagon 3"/>
          <p:cNvSpPr/>
          <p:nvPr/>
        </p:nvSpPr>
        <p:spPr>
          <a:xfrm>
            <a:off x="-1" y="3841069"/>
            <a:ext cx="1719739" cy="931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734" y="0"/>
                </a:lnTo>
                <a:lnTo>
                  <a:pt x="21600" y="10800"/>
                </a:lnTo>
                <a:lnTo>
                  <a:pt x="1773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67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" y="3927618"/>
            <a:ext cx="1461296" cy="669436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7729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 Right +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7650"/>
            <a:ext cx="1155279" cy="201169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2059146" y="0"/>
            <a:ext cx="7084855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77" name="TextBox 5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/>
            </a:lvl1pPr>
          </a:lstStyle>
          <a:p>
            <a:r>
              <a:t>©2022 Proprietary and Confidential</a:t>
            </a:r>
          </a:p>
        </p:txBody>
      </p:sp>
      <p:sp>
        <p:nvSpPr>
          <p:cNvPr id="5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79" name="Pentagon 8"/>
          <p:cNvSpPr/>
          <p:nvPr/>
        </p:nvSpPr>
        <p:spPr>
          <a:xfrm>
            <a:off x="-1" y="322805"/>
            <a:ext cx="1719739" cy="931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734" y="0"/>
                </a:lnTo>
                <a:lnTo>
                  <a:pt x="21600" y="10800"/>
                </a:lnTo>
                <a:lnTo>
                  <a:pt x="17734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80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" y="409355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771346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ue Gradient +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88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58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2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590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91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93" name="Rectangle 3"/>
          <p:cNvSpPr/>
          <p:nvPr/>
        </p:nvSpPr>
        <p:spPr>
          <a:xfrm>
            <a:off x="-5216" y="0"/>
            <a:ext cx="2913009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594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861" y="4857650"/>
            <a:ext cx="1155279" cy="201169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2907792" y="0"/>
            <a:ext cx="6236209" cy="5143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596" name="TextBox 7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597" name="Picture 9" descr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861" y="4845272"/>
            <a:ext cx="1155279" cy="201169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9" name="Pentagon 11"/>
          <p:cNvSpPr/>
          <p:nvPr/>
        </p:nvSpPr>
        <p:spPr>
          <a:xfrm>
            <a:off x="-24370" y="274639"/>
            <a:ext cx="1990914" cy="1019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7876" y="0"/>
                </a:lnTo>
                <a:lnTo>
                  <a:pt x="21600" y="10800"/>
                </a:lnTo>
                <a:lnTo>
                  <a:pt x="17876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00" name="Picture 12" descr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2" y="370696"/>
            <a:ext cx="1598532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5999750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08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60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2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610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11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13" name="Rectangle 1"/>
          <p:cNvSpPr/>
          <p:nvPr/>
        </p:nvSpPr>
        <p:spPr>
          <a:xfrm>
            <a:off x="0" y="-1"/>
            <a:ext cx="9144000" cy="47374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14" name="Google Shape;545;g92c1b8851f_1_208"/>
          <p:cNvSpPr>
            <a:spLocks noGrp="1"/>
          </p:cNvSpPr>
          <p:nvPr>
            <p:ph type="pic" sz="quarter" idx="21"/>
          </p:nvPr>
        </p:nvSpPr>
        <p:spPr>
          <a:xfrm>
            <a:off x="375079" y="607772"/>
            <a:ext cx="5042527" cy="178034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15" name="Google Shape;545;g92c1b8851f_1_208"/>
          <p:cNvSpPr>
            <a:spLocks noGrp="1"/>
          </p:cNvSpPr>
          <p:nvPr>
            <p:ph type="pic" sz="half" idx="22"/>
          </p:nvPr>
        </p:nvSpPr>
        <p:spPr>
          <a:xfrm>
            <a:off x="375081" y="2501376"/>
            <a:ext cx="5042526" cy="19010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1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78423" y="607772"/>
            <a:ext cx="3189250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7" name="Google Shape;376;g92c1b8851f_1_40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5678423" y="1506786"/>
            <a:ext cx="3189250" cy="2895606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6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19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745" y="1115095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Pentagon 9"/>
          <p:cNvSpPr/>
          <p:nvPr/>
        </p:nvSpPr>
        <p:spPr>
          <a:xfrm rot="5400000">
            <a:off x="531246" y="-165087"/>
            <a:ext cx="1233386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21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92" y="61317"/>
            <a:ext cx="1461296" cy="6694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406860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9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63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33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631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32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4" name="Rectangle 1"/>
          <p:cNvSpPr/>
          <p:nvPr/>
        </p:nvSpPr>
        <p:spPr>
          <a:xfrm>
            <a:off x="0" y="4665133"/>
            <a:ext cx="9144000" cy="47836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5" name="Google Shape;545;g92c1b8851f_1_208"/>
          <p:cNvSpPr>
            <a:spLocks noGrp="1"/>
          </p:cNvSpPr>
          <p:nvPr>
            <p:ph type="pic" sz="half" idx="21"/>
          </p:nvPr>
        </p:nvSpPr>
        <p:spPr>
          <a:xfrm>
            <a:off x="0" y="-2"/>
            <a:ext cx="4547481" cy="25420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36" name="Google Shape;545;g92c1b8851f_1_208"/>
          <p:cNvSpPr>
            <a:spLocks noGrp="1"/>
          </p:cNvSpPr>
          <p:nvPr>
            <p:ph type="pic" sz="half" idx="22"/>
          </p:nvPr>
        </p:nvSpPr>
        <p:spPr>
          <a:xfrm>
            <a:off x="0" y="2601470"/>
            <a:ext cx="4547481" cy="25420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37" name="Google Shape;545;g92c1b8851f_1_208"/>
          <p:cNvSpPr>
            <a:spLocks noGrp="1"/>
          </p:cNvSpPr>
          <p:nvPr>
            <p:ph type="pic" sz="half" idx="23"/>
          </p:nvPr>
        </p:nvSpPr>
        <p:spPr>
          <a:xfrm>
            <a:off x="4596519" y="-2"/>
            <a:ext cx="4547481" cy="25420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38" name="Google Shape;545;g92c1b8851f_1_208"/>
          <p:cNvSpPr>
            <a:spLocks noGrp="1"/>
          </p:cNvSpPr>
          <p:nvPr>
            <p:ph type="pic" sz="half" idx="24"/>
          </p:nvPr>
        </p:nvSpPr>
        <p:spPr>
          <a:xfrm>
            <a:off x="4596519" y="2601470"/>
            <a:ext cx="4547481" cy="25420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27109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 Picture +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7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64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1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649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50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2" name="Rectangle 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653" name="Google Shape;545;g92c1b8851f_1_208"/>
          <p:cNvSpPr>
            <a:spLocks noGrp="1"/>
          </p:cNvSpPr>
          <p:nvPr>
            <p:ph type="pic" sz="quarter" idx="2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54" name="Google Shape;545;g92c1b8851f_1_208"/>
          <p:cNvSpPr>
            <a:spLocks noGrp="1"/>
          </p:cNvSpPr>
          <p:nvPr>
            <p:ph type="pic" sz="quarter" idx="22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55" name="Google Shape;545;g92c1b8851f_1_208"/>
          <p:cNvSpPr>
            <a:spLocks noGrp="1"/>
          </p:cNvSpPr>
          <p:nvPr>
            <p:ph type="pic" sz="quarter" idx="23"/>
          </p:nvPr>
        </p:nvSpPr>
        <p:spPr>
          <a:xfrm>
            <a:off x="4663440" y="404622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56" name="Google Shape;545;g92c1b8851f_1_208"/>
          <p:cNvSpPr>
            <a:spLocks noGrp="1"/>
          </p:cNvSpPr>
          <p:nvPr>
            <p:ph type="pic" sz="quarter" idx="24"/>
          </p:nvPr>
        </p:nvSpPr>
        <p:spPr>
          <a:xfrm>
            <a:off x="4663440" y="2571750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57" name="Rectangle 13"/>
          <p:cNvSpPr/>
          <p:nvPr/>
        </p:nvSpPr>
        <p:spPr>
          <a:xfrm>
            <a:off x="275938" y="1593668"/>
            <a:ext cx="4197098" cy="29897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6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4932" y="1800379"/>
            <a:ext cx="3717463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9" name="Google Shape;376;g92c1b8851f_1_40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524932" y="2472811"/>
            <a:ext cx="3717464" cy="1955173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indent="7938">
              <a:spcBef>
                <a:spcPts val="600"/>
              </a:spcBef>
              <a:defRPr sz="14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660" name="TextBox 18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6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62" name="Picture 26" descr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59" y="2287532"/>
            <a:ext cx="569017" cy="139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Picture 28" descr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Pentagon 14"/>
          <p:cNvSpPr/>
          <p:nvPr/>
        </p:nvSpPr>
        <p:spPr>
          <a:xfrm rot="5400000">
            <a:off x="368188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5" name="Picture 15" descr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008961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3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674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7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675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76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8" name="Rectangle 18"/>
          <p:cNvSpPr/>
          <p:nvPr/>
        </p:nvSpPr>
        <p:spPr>
          <a:xfrm>
            <a:off x="0" y="-1"/>
            <a:ext cx="9144000" cy="473746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79" name="Pentagon 16"/>
          <p:cNvSpPr/>
          <p:nvPr/>
        </p:nvSpPr>
        <p:spPr>
          <a:xfrm rot="5400000">
            <a:off x="368188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80" name="Picture 14" descr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54" y="2097179"/>
            <a:ext cx="569016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Google Shape;545;g92c1b8851f_1_208"/>
          <p:cNvSpPr>
            <a:spLocks noGrp="1"/>
          </p:cNvSpPr>
          <p:nvPr>
            <p:ph type="pic" sz="quarter" idx="21"/>
          </p:nvPr>
        </p:nvSpPr>
        <p:spPr>
          <a:xfrm>
            <a:off x="6858000" y="404622"/>
            <a:ext cx="2011680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82" name="Google Shape;545;g92c1b8851f_1_208"/>
          <p:cNvSpPr>
            <a:spLocks noGrp="1"/>
          </p:cNvSpPr>
          <p:nvPr>
            <p:ph type="pic" sz="quarter" idx="22"/>
          </p:nvPr>
        </p:nvSpPr>
        <p:spPr>
          <a:xfrm>
            <a:off x="6858000" y="2571750"/>
            <a:ext cx="2011680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83" name="Google Shape;545;g92c1b8851f_1_208"/>
          <p:cNvSpPr>
            <a:spLocks noGrp="1"/>
          </p:cNvSpPr>
          <p:nvPr>
            <p:ph type="pic" sz="quarter" idx="23"/>
          </p:nvPr>
        </p:nvSpPr>
        <p:spPr>
          <a:xfrm>
            <a:off x="4663440" y="404622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84" name="Google Shape;545;g92c1b8851f_1_208"/>
          <p:cNvSpPr>
            <a:spLocks noGrp="1"/>
          </p:cNvSpPr>
          <p:nvPr>
            <p:ph type="pic" sz="quarter" idx="24"/>
          </p:nvPr>
        </p:nvSpPr>
        <p:spPr>
          <a:xfrm>
            <a:off x="4663440" y="2571750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0725" y="1610027"/>
            <a:ext cx="4088395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1pPr marL="7938" indent="-7938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7938" indent="6778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7938" indent="11350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7938" indent="1592262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7938" indent="2049461">
              <a:spcBef>
                <a:spcPts val="400"/>
              </a:spcBef>
              <a:defRPr sz="22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6" name="Google Shape;376;g92c1b8851f_1_40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300725" y="2369297"/>
            <a:ext cx="4088395" cy="2214135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indent="7938">
              <a:spcBef>
                <a:spcPts val="600"/>
              </a:spcBef>
              <a:defRPr sz="14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text</a:t>
            </a:r>
          </a:p>
        </p:txBody>
      </p:sp>
      <p:sp>
        <p:nvSpPr>
          <p:cNvPr id="6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88" name="Picture 15" descr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36" y="16380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104699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 Pictur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Picture 31" descr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83" y="1986121"/>
            <a:ext cx="569017" cy="139506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Google Shape;1166;g92c1b8851f_1_543"/>
          <p:cNvSpPr/>
          <p:nvPr/>
        </p:nvSpPr>
        <p:spPr>
          <a:xfrm>
            <a:off x="4632959" y="0"/>
            <a:ext cx="4556414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" name="Google Shape;545;g92c1b8851f_1_208"/>
          <p:cNvSpPr>
            <a:spLocks noGrp="1"/>
          </p:cNvSpPr>
          <p:nvPr>
            <p:ph type="pic" sz="quarter" idx="21"/>
          </p:nvPr>
        </p:nvSpPr>
        <p:spPr>
          <a:xfrm>
            <a:off x="7177692" y="460462"/>
            <a:ext cx="2011681" cy="201168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98" name="Google Shape;545;g92c1b8851f_1_208"/>
          <p:cNvSpPr>
            <a:spLocks noGrp="1"/>
          </p:cNvSpPr>
          <p:nvPr>
            <p:ph type="pic" sz="quarter" idx="22"/>
          </p:nvPr>
        </p:nvSpPr>
        <p:spPr>
          <a:xfrm>
            <a:off x="7177692" y="2571750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99" name="Google Shape;545;g92c1b8851f_1_208"/>
          <p:cNvSpPr>
            <a:spLocks noGrp="1"/>
          </p:cNvSpPr>
          <p:nvPr>
            <p:ph type="pic" sz="quarter" idx="23"/>
          </p:nvPr>
        </p:nvSpPr>
        <p:spPr>
          <a:xfrm>
            <a:off x="5068289" y="460462"/>
            <a:ext cx="2011681" cy="201168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00" name="Google Shape;545;g92c1b8851f_1_208"/>
          <p:cNvSpPr>
            <a:spLocks noGrp="1"/>
          </p:cNvSpPr>
          <p:nvPr>
            <p:ph type="pic" sz="quarter" idx="24"/>
          </p:nvPr>
        </p:nvSpPr>
        <p:spPr>
          <a:xfrm>
            <a:off x="5068289" y="2571750"/>
            <a:ext cx="2011681" cy="201168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0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0725" y="1525107"/>
            <a:ext cx="3761492" cy="394644"/>
          </a:xfrm>
          <a:prstGeom prst="rect">
            <a:avLst/>
          </a:prstGeom>
        </p:spPr>
        <p:txBody>
          <a:bodyPr lIns="45699" tIns="45699" rIns="45699" bIns="45699" anchor="ctr">
            <a:normAutofit/>
          </a:bodyPr>
          <a:lstStyle>
            <a:lvl2pPr indent="685800"/>
            <a:lvl3pPr indent="1143000"/>
            <a:lvl4pPr indent="1600200"/>
            <a:lvl5pPr indent="20574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2" name="Google Shape;376;g92c1b8851f_1_40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300726" y="2226271"/>
            <a:ext cx="3835845" cy="2362702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1600"/>
              <a:buFont typeface="Arial"/>
              <a:buChar char="•"/>
              <a:defRPr sz="16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sp>
        <p:nvSpPr>
          <p:cNvPr id="703" name="TextBox 2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/>
            </a:lvl1pPr>
          </a:lstStyle>
          <a:p>
            <a:r>
              <a:t>©2022 Proprietary and Confidential</a:t>
            </a:r>
          </a:p>
        </p:txBody>
      </p:sp>
      <p:sp>
        <p:nvSpPr>
          <p:cNvPr id="7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05" name="Picture 32" descr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Pentagon 23"/>
          <p:cNvSpPr/>
          <p:nvPr/>
        </p:nvSpPr>
        <p:spPr>
          <a:xfrm rot="5400000">
            <a:off x="368188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07" name="Picture 25" descr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36" y="16380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955757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15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716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9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717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18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20" name="Rectangle 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pic>
        <p:nvPicPr>
          <p:cNvPr id="721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sp>
        <p:nvSpPr>
          <p:cNvPr id="722" name="TextBox 7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sp>
        <p:nvSpPr>
          <p:cNvPr id="7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24" name="Pentagon 5"/>
          <p:cNvSpPr/>
          <p:nvPr/>
        </p:nvSpPr>
        <p:spPr>
          <a:xfrm rot="5400000">
            <a:off x="7445570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25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1700" y="106236"/>
            <a:ext cx="1598531" cy="81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194903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29084C-C60A-EDFB-5284-4FEF1EEDD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563" y="4873648"/>
            <a:ext cx="868041" cy="1692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864BF7-5714-704E-1F2F-50A3F54727C9}"/>
              </a:ext>
            </a:extLst>
          </p:cNvPr>
          <p:cNvSpPr txBox="1"/>
          <p:nvPr userDrawn="1"/>
        </p:nvSpPr>
        <p:spPr>
          <a:xfrm>
            <a:off x="913169" y="4873649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2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33" name="Pentagon 2"/>
          <p:cNvSpPr/>
          <p:nvPr/>
        </p:nvSpPr>
        <p:spPr>
          <a:xfrm rot="5400000">
            <a:off x="368188" y="-67464"/>
            <a:ext cx="1410793" cy="1545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460" y="0"/>
                </a:lnTo>
                <a:lnTo>
                  <a:pt x="21600" y="10800"/>
                </a:lnTo>
                <a:lnTo>
                  <a:pt x="1446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26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34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36" y="163809"/>
            <a:ext cx="1461296" cy="669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382295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+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Picture Placeholder 8" descr="Picture Placeholder 8"/>
          <p:cNvPicPr>
            <a:picLocks noChangeAspect="1"/>
          </p:cNvPicPr>
          <p:nvPr/>
        </p:nvPicPr>
        <p:blipFill>
          <a:blip r:embed="rId2"/>
          <a:srcRect l="36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Rectangle 15"/>
          <p:cNvSpPr/>
          <p:nvPr/>
        </p:nvSpPr>
        <p:spPr>
          <a:xfrm>
            <a:off x="0" y="0"/>
            <a:ext cx="9154429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886716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spcBef>
                <a:spcPts val="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44" name="Picture 10" descr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968744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Google Shape;540;g92c1b8851f_1_200" descr="Google Shape;540;g92c1b8851f_1_2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594" y="4694556"/>
            <a:ext cx="1366813" cy="216291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711069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4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75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8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756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57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9" name="Rectangle 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7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16495" y="2049738"/>
            <a:ext cx="7154306" cy="6519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spcBef>
                <a:spcPts val="0"/>
              </a:spcBef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spcBef>
                <a:spcPts val="0"/>
              </a:spcBef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spcBef>
                <a:spcPts val="0"/>
              </a:spcBef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spcBef>
                <a:spcPts val="0"/>
              </a:spcBef>
              <a:defRPr sz="3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61" name="Google Shape;591;g92c1b8851f_1_246" descr="Google Shape;591;g92c1b8851f_1_246"/>
          <p:cNvPicPr>
            <a:picLocks noChangeAspect="1"/>
          </p:cNvPicPr>
          <p:nvPr/>
        </p:nvPicPr>
        <p:blipFill>
          <a:blip r:embed="rId4">
            <a:alphaModFix amt="10000"/>
          </a:blip>
          <a:stretch>
            <a:fillRect/>
          </a:stretch>
        </p:blipFill>
        <p:spPr>
          <a:xfrm>
            <a:off x="6393305" y="2571750"/>
            <a:ext cx="3246596" cy="2070294"/>
          </a:xfrm>
          <a:prstGeom prst="rect">
            <a:avLst/>
          </a:prstGeom>
          <a:ln w="12700">
            <a:miter lim="400000"/>
          </a:ln>
        </p:spPr>
      </p:pic>
      <p:sp>
        <p:nvSpPr>
          <p:cNvPr id="762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516495" y="2876199"/>
            <a:ext cx="7154303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763" name="Picture 17" descr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02" y="2686802"/>
            <a:ext cx="833098" cy="204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67" name="Group 1"/>
          <p:cNvGrpSpPr/>
          <p:nvPr/>
        </p:nvGrpSpPr>
        <p:grpSpPr>
          <a:xfrm>
            <a:off x="516495" y="-1"/>
            <a:ext cx="1598531" cy="1410794"/>
            <a:chOff x="0" y="0"/>
            <a:chExt cx="1598530" cy="1410792"/>
          </a:xfrm>
        </p:grpSpPr>
        <p:sp>
          <p:nvSpPr>
            <p:cNvPr id="765" name="Pentagon 7"/>
            <p:cNvSpPr/>
            <p:nvPr/>
          </p:nvSpPr>
          <p:spPr>
            <a:xfrm rot="5400000">
              <a:off x="93869" y="-67464"/>
              <a:ext cx="1410793" cy="15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60" y="0"/>
                  </a:lnTo>
                  <a:lnTo>
                    <a:pt x="21600" y="10800"/>
                  </a:lnTo>
                  <a:lnTo>
                    <a:pt x="1446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66" name="Picture 8" descr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06235"/>
              <a:ext cx="1598531" cy="810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477186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231C8BF-8B8F-424E-A81E-0FA08BD6198C}"/>
              </a:ext>
            </a:extLst>
          </p:cNvPr>
          <p:cNvSpPr/>
          <p:nvPr userDrawn="1"/>
        </p:nvSpPr>
        <p:spPr>
          <a:xfrm>
            <a:off x="-5215" y="0"/>
            <a:ext cx="9154430" cy="5143500"/>
          </a:xfrm>
          <a:prstGeom prst="rect">
            <a:avLst/>
          </a:prstGeom>
          <a:solidFill>
            <a:srgbClr val="002F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rebuchet MS" panose="020B0703020202090204" pitchFamily="34" charset="0"/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386874C-2912-154E-9500-ADF819D79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495" y="2049738"/>
            <a:ext cx="7154305" cy="651917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bg1"/>
                </a:solidFill>
                <a:latin typeface="+mj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0" name="Google Shape;591;g92c1b8851f_1_246">
            <a:extLst>
              <a:ext uri="{FF2B5EF4-FFF2-40B4-BE49-F238E27FC236}">
                <a16:creationId xmlns:a16="http://schemas.microsoft.com/office/drawing/2014/main" id="{94A9742E-A01E-D94C-A49F-C9D60B43544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 amt="10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06" y="2571750"/>
            <a:ext cx="3246595" cy="207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20B307-BA29-1940-B29D-6AE14F8831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862" y="4845272"/>
            <a:ext cx="1155278" cy="201168"/>
          </a:xfrm>
          <a:prstGeom prst="rect">
            <a:avLst/>
          </a:prstGeom>
        </p:spPr>
      </p:pic>
      <p:sp>
        <p:nvSpPr>
          <p:cNvPr id="17" name="Title">
            <a:extLst>
              <a:ext uri="{FF2B5EF4-FFF2-40B4-BE49-F238E27FC236}">
                <a16:creationId xmlns:a16="http://schemas.microsoft.com/office/drawing/2014/main" id="{1EC0FCFD-B73E-834F-B02C-AB868FCFFC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495" y="2876199"/>
            <a:ext cx="7154304" cy="395287"/>
          </a:xfrm>
          <a:prstGeom prst="rect">
            <a:avLst/>
          </a:prstGeom>
        </p:spPr>
        <p:txBody>
          <a:bodyPr anchor="t"/>
          <a:lstStyle>
            <a:lvl1pPr algn="l">
              <a:defRPr sz="1400" b="0">
                <a:solidFill>
                  <a:schemeClr val="bg1"/>
                </a:solidFill>
                <a:latin typeface="+mn-lt"/>
              </a:defRPr>
            </a:lvl1pPr>
            <a:lvl2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2pPr>
            <a:lvl3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3pPr>
            <a:lvl4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4pPr>
            <a:lvl5pPr algn="ctr">
              <a:defRPr sz="2500" b="1">
                <a:solidFill>
                  <a:schemeClr val="bg2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F5C13EA7-9256-654C-8FFD-BE1EF112D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1089"/>
          <a:stretch/>
        </p:blipFill>
        <p:spPr>
          <a:xfrm>
            <a:off x="583096" y="2608736"/>
            <a:ext cx="1008048" cy="24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11" descr="Picture Placeholder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4429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13"/>
          <p:cNvSpPr/>
          <p:nvPr/>
        </p:nvSpPr>
        <p:spPr>
          <a:xfrm>
            <a:off x="-5216" y="0"/>
            <a:ext cx="9154432" cy="5143500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92708" y="1728948"/>
            <a:ext cx="6958584" cy="9509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spcBef>
                <a:spcPts val="0"/>
              </a:spcBef>
              <a:defRPr sz="1400"/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Title"/>
          <p:cNvSpPr>
            <a:spLocks noGrp="1"/>
          </p:cNvSpPr>
          <p:nvPr>
            <p:ph type="body" sz="quarter" idx="21" hasCustomPrompt="1"/>
          </p:nvPr>
        </p:nvSpPr>
        <p:spPr>
          <a:xfrm>
            <a:off x="1092706" y="3032380"/>
            <a:ext cx="6958587" cy="395289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Click to add subtitle</a:t>
            </a:r>
          </a:p>
        </p:txBody>
      </p:sp>
      <p:pic>
        <p:nvPicPr>
          <p:cNvPr id="46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76" y="2732581"/>
            <a:ext cx="1008049" cy="247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259" y="3994005"/>
            <a:ext cx="2139483" cy="980123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90771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Rectangle 23"/>
          <p:cNvSpPr/>
          <p:nvPr/>
        </p:nvSpPr>
        <p:spPr>
          <a:xfrm>
            <a:off x="-5216" y="4748212"/>
            <a:ext cx="9154432" cy="395289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4" name="TextBox 4"/>
          <p:cNvSpPr txBox="1"/>
          <p:nvPr/>
        </p:nvSpPr>
        <p:spPr>
          <a:xfrm>
            <a:off x="266464" y="4861218"/>
            <a:ext cx="17145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">
                <a:solidFill>
                  <a:srgbClr val="FFFFFF"/>
                </a:solidFill>
              </a:defRPr>
            </a:lvl1pPr>
          </a:lstStyle>
          <a:p>
            <a:r>
              <a:t>©2022 Proprietary and Confidential</a:t>
            </a:r>
          </a:p>
        </p:txBody>
      </p:sp>
      <p:pic>
        <p:nvPicPr>
          <p:cNvPr id="36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861" y="4854447"/>
            <a:ext cx="1155279" cy="1828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8" name="Group 1"/>
          <p:cNvGrpSpPr/>
          <p:nvPr/>
        </p:nvGrpSpPr>
        <p:grpSpPr>
          <a:xfrm>
            <a:off x="7378106" y="-2"/>
            <a:ext cx="1545720" cy="1529480"/>
            <a:chOff x="0" y="0"/>
            <a:chExt cx="1545718" cy="1529478"/>
          </a:xfrm>
        </p:grpSpPr>
        <p:sp>
          <p:nvSpPr>
            <p:cNvPr id="366" name="Pentagon 5"/>
            <p:cNvSpPr/>
            <p:nvPr/>
          </p:nvSpPr>
          <p:spPr>
            <a:xfrm rot="5400000">
              <a:off x="8119" y="-8121"/>
              <a:ext cx="1529480" cy="15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5985" y="0"/>
                  </a:lnTo>
                  <a:lnTo>
                    <a:pt x="21600" y="10800"/>
                  </a:lnTo>
                  <a:lnTo>
                    <a:pt x="1598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67" name="Picture 7" descr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305369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9" name="Google Shape;545;g92c1b8851f_1_208"/>
          <p:cNvSpPr>
            <a:spLocks noGrp="1"/>
          </p:cNvSpPr>
          <p:nvPr>
            <p:ph type="pic" idx="21"/>
          </p:nvPr>
        </p:nvSpPr>
        <p:spPr>
          <a:xfrm>
            <a:off x="4047344" y="0"/>
            <a:ext cx="5096656" cy="473689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0" name="Google Shape;1079;g92c1b8851f_1_411"/>
          <p:cNvSpPr/>
          <p:nvPr/>
        </p:nvSpPr>
        <p:spPr>
          <a:xfrm>
            <a:off x="2747772" y="-2"/>
            <a:ext cx="3330763" cy="475161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0" y="4854431"/>
            <a:ext cx="182131" cy="170151"/>
          </a:xfrm>
          <a:prstGeom prst="rect">
            <a:avLst/>
          </a:prstGeom>
        </p:spPr>
        <p:txBody>
          <a:bodyPr lIns="34275" tIns="34275" rIns="34275" bIns="34275"/>
          <a:lstStyle>
            <a:lvl1pPr algn="ctr">
              <a:defRPr sz="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77368" y="734772"/>
            <a:ext cx="5472349" cy="395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>
              <a:spcBef>
                <a:spcPts val="0"/>
              </a:spcBef>
              <a:defRPr sz="2500" b="1">
                <a:solidFill>
                  <a:schemeClr val="accent1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r>
              <a:t>Click to add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73" name="Content"/>
          <p:cNvSpPr txBox="1">
            <a:spLocks noGrp="1"/>
          </p:cNvSpPr>
          <p:nvPr>
            <p:ph type="body" sz="half" idx="22" hasCustomPrompt="1"/>
          </p:nvPr>
        </p:nvSpPr>
        <p:spPr>
          <a:xfrm>
            <a:off x="277368" y="1633783"/>
            <a:ext cx="5472349" cy="3005347"/>
          </a:xfrm>
          <a:prstGeom prst="rect">
            <a:avLst/>
          </a:prstGeom>
        </p:spPr>
        <p:txBody>
          <a:bodyPr lIns="45699" tIns="45699" rIns="45699" bIns="45699">
            <a:normAutofit/>
          </a:bodyPr>
          <a:lstStyle>
            <a:lvl1pPr marL="230188" indent="-222250">
              <a:spcBef>
                <a:spcPts val="600"/>
              </a:spcBef>
              <a:buSzPts val="2000"/>
              <a:buFont typeface="Arial"/>
              <a:buChar char="•"/>
              <a:defRPr sz="2000">
                <a:solidFill>
                  <a:srgbClr val="382F2C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Level one
Level two
Level three
Level four
Level five</a:t>
            </a:r>
          </a:p>
        </p:txBody>
      </p:sp>
      <p:pic>
        <p:nvPicPr>
          <p:cNvPr id="374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70" y="1242095"/>
            <a:ext cx="569017" cy="1395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7" name="Group 1"/>
          <p:cNvGrpSpPr/>
          <p:nvPr/>
        </p:nvGrpSpPr>
        <p:grpSpPr>
          <a:xfrm>
            <a:off x="7378106" y="-1"/>
            <a:ext cx="1545719" cy="1233386"/>
            <a:chOff x="0" y="0"/>
            <a:chExt cx="1545718" cy="1233385"/>
          </a:xfrm>
        </p:grpSpPr>
        <p:sp>
          <p:nvSpPr>
            <p:cNvPr id="375" name="Pentagon 10"/>
            <p:cNvSpPr/>
            <p:nvPr/>
          </p:nvSpPr>
          <p:spPr>
            <a:xfrm rot="5400000">
              <a:off x="156166" y="-156167"/>
              <a:ext cx="1233385" cy="15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60" y="0"/>
                  </a:lnTo>
                  <a:lnTo>
                    <a:pt x="21600" y="10800"/>
                  </a:lnTo>
                  <a:lnTo>
                    <a:pt x="1446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76" name="Picture 13" descr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70237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9230617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183917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9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29.xml"/><Relationship Id="rId34" Type="http://schemas.openxmlformats.org/officeDocument/2006/relationships/slideLayout" Target="../slideLayouts/slideLayout42.xml"/><Relationship Id="rId42" Type="http://schemas.openxmlformats.org/officeDocument/2006/relationships/slideLayout" Target="../slideLayouts/slideLayout50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37" Type="http://schemas.openxmlformats.org/officeDocument/2006/relationships/slideLayout" Target="../slideLayouts/slideLayout45.xml"/><Relationship Id="rId40" Type="http://schemas.openxmlformats.org/officeDocument/2006/relationships/slideLayout" Target="../slideLayouts/slideLayout48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4" Type="http://schemas.openxmlformats.org/officeDocument/2006/relationships/slideLayout" Target="../slideLayouts/slideLayout5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35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51.xml"/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slideLayout" Target="../slideLayouts/slideLayout41.xml"/><Relationship Id="rId38" Type="http://schemas.openxmlformats.org/officeDocument/2006/relationships/slideLayout" Target="../slideLayouts/slideLayout46.xml"/><Relationship Id="rId46" Type="http://schemas.openxmlformats.org/officeDocument/2006/relationships/image" Target="../media/image13.png"/><Relationship Id="rId20" Type="http://schemas.openxmlformats.org/officeDocument/2006/relationships/slideLayout" Target="../slideLayouts/slideLayout28.xml"/><Relationship Id="rId4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48BF71-8362-1942-BBC3-C0A0B2A5E26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03563" y="4873648"/>
            <a:ext cx="868041" cy="1692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9F3B2E-D81F-7AD9-D6AA-B72B48EFD0E8}"/>
              </a:ext>
            </a:extLst>
          </p:cNvPr>
          <p:cNvSpPr txBox="1"/>
          <p:nvPr userDrawn="1"/>
        </p:nvSpPr>
        <p:spPr>
          <a:xfrm>
            <a:off x="913169" y="4873649"/>
            <a:ext cx="180594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Arial" panose="020B0604020202020204" pitchFamily="34" charset="0"/>
                <a:sym typeface="Calibri"/>
              </a:rPr>
              <a:t>©2022 Proprietary and Confidential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00" r:id="rId1"/>
    <p:sldLayoutId id="2147483775" r:id="rId2"/>
    <p:sldLayoutId id="2147483862" r:id="rId3"/>
    <p:sldLayoutId id="2147483768" r:id="rId4"/>
    <p:sldLayoutId id="2147483782" r:id="rId5"/>
    <p:sldLayoutId id="2147483794" r:id="rId6"/>
    <p:sldLayoutId id="2147483873" r:id="rId7"/>
    <p:sldLayoutId id="2147483874" r:id="rId8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31" descr="Picture Placeholder 31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-10431" y="0"/>
            <a:ext cx="9154432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3"/>
          <p:cNvSpPr/>
          <p:nvPr/>
        </p:nvSpPr>
        <p:spPr>
          <a:xfrm>
            <a:off x="-5216" y="0"/>
            <a:ext cx="9154432" cy="5143499"/>
          </a:xfrm>
          <a:prstGeom prst="rect">
            <a:avLst/>
          </a:prstGeom>
          <a:gradFill>
            <a:gsLst>
              <a:gs pos="11000">
                <a:srgbClr val="213E7C">
                  <a:alpha val="80000"/>
                </a:srgbClr>
              </a:gs>
              <a:gs pos="88000">
                <a:srgbClr val="7EA6AD">
                  <a:alpha val="80784"/>
                </a:srgbClr>
              </a:gs>
            </a:gsLst>
            <a:lin ang="30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296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tif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"/><Relationship Id="rId13" Type="http://schemas.openxmlformats.org/officeDocument/2006/relationships/image" Target="../media/image79.tif"/><Relationship Id="rId18" Type="http://schemas.openxmlformats.org/officeDocument/2006/relationships/image" Target="../media/image84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jpeg"/><Relationship Id="rId25" Type="http://schemas.openxmlformats.org/officeDocument/2006/relationships/image" Target="../media/image67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7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9.png"/><Relationship Id="rId11" Type="http://schemas.openxmlformats.org/officeDocument/2006/relationships/image" Target="../media/image67.png"/><Relationship Id="rId5" Type="http://schemas.openxmlformats.org/officeDocument/2006/relationships/image" Target="../media/image98.jpeg"/><Relationship Id="rId10" Type="http://schemas.openxmlformats.org/officeDocument/2006/relationships/image" Target="../media/image94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jpeg"/><Relationship Id="rId7" Type="http://schemas.openxmlformats.org/officeDocument/2006/relationships/image" Target="../media/image10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10" Type="http://schemas.openxmlformats.org/officeDocument/2006/relationships/image" Target="../media/image109.png"/><Relationship Id="rId4" Type="http://schemas.openxmlformats.org/officeDocument/2006/relationships/hyperlink" Target="http://ksu.emplaunch.com/89860625/my_ksup_video" TargetMode="External"/><Relationship Id="rId9" Type="http://schemas.openxmlformats.org/officeDocument/2006/relationships/image" Target="../media/image10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92708" y="1638974"/>
            <a:ext cx="6958584" cy="1040950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Tapping Into the Trifecta</a:t>
            </a:r>
          </a:p>
        </p:txBody>
      </p:sp>
      <p:sp>
        <p:nvSpPr>
          <p:cNvPr id="778" name="Text Placeholder 2"/>
          <p:cNvSpPr>
            <a:spLocks noGrp="1"/>
          </p:cNvSpPr>
          <p:nvPr>
            <p:ph type="body" idx="21"/>
          </p:nvPr>
        </p:nvSpPr>
        <p:spPr>
          <a:xfrm>
            <a:off x="1092706" y="3032380"/>
            <a:ext cx="6958587" cy="7724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defTabSz="886968">
              <a:defRPr sz="1358"/>
            </a:pPr>
            <a:r>
              <a:t>George Wolf | Vice President for Enrollment Management, Siena Heights University</a:t>
            </a:r>
          </a:p>
          <a:p>
            <a:pPr defTabSz="886968">
              <a:defRPr sz="1358"/>
            </a:pPr>
            <a:r>
              <a:t>Scott Mallen | President, EMP Division, Liaison</a:t>
            </a:r>
          </a:p>
        </p:txBody>
      </p:sp>
    </p:spTree>
    <p:extLst>
      <p:ext uri="{BB962C8B-B14F-4D97-AF65-F5344CB8AC3E}">
        <p14:creationId xmlns:p14="http://schemas.microsoft.com/office/powerpoint/2010/main" val="207748232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roup"/>
          <p:cNvGrpSpPr/>
          <p:nvPr/>
        </p:nvGrpSpPr>
        <p:grpSpPr>
          <a:xfrm>
            <a:off x="3462697" y="1226958"/>
            <a:ext cx="5371332" cy="3660000"/>
            <a:chOff x="0" y="0"/>
            <a:chExt cx="5371330" cy="3659998"/>
          </a:xfrm>
        </p:grpSpPr>
        <p:pic>
          <p:nvPicPr>
            <p:cNvPr id="844" name="solution art 1.pdf" descr="solution art 1.pdf"/>
            <p:cNvPicPr>
              <a:picLocks noChangeAspect="1"/>
            </p:cNvPicPr>
            <p:nvPr/>
          </p:nvPicPr>
          <p:blipFill>
            <a:blip r:embed="rId2"/>
            <a:srcRect l="69652" r="1709"/>
            <a:stretch>
              <a:fillRect/>
            </a:stretch>
          </p:blipFill>
          <p:spPr>
            <a:xfrm>
              <a:off x="0" y="0"/>
              <a:ext cx="5371330" cy="3659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5" name="Hyper-personalized marketing"/>
            <p:cNvSpPr txBox="1"/>
            <p:nvPr/>
          </p:nvSpPr>
          <p:spPr>
            <a:xfrm>
              <a:off x="1228472" y="2993135"/>
              <a:ext cx="3015963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spcBef>
                  <a:spcPts val="1100"/>
                </a:spcBef>
                <a:defRPr>
                  <a:solidFill>
                    <a:schemeClr val="accent1">
                      <a:satOff val="-64000"/>
                      <a:lumOff val="36764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Hyper-personalized marketing</a:t>
              </a:r>
            </a:p>
          </p:txBody>
        </p:sp>
      </p:grpSp>
      <p:sp>
        <p:nvSpPr>
          <p:cNvPr id="847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84029" y="4854431"/>
            <a:ext cx="182653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848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Overcoming these Challenges</a:t>
            </a:r>
          </a:p>
        </p:txBody>
      </p:sp>
      <p:sp>
        <p:nvSpPr>
          <p:cNvPr id="849" name="Predictive modeling…"/>
          <p:cNvSpPr txBox="1"/>
          <p:nvPr/>
        </p:nvSpPr>
        <p:spPr>
          <a:xfrm>
            <a:off x="302551" y="2070607"/>
            <a:ext cx="2865073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Predictive modeling</a:t>
            </a:r>
          </a:p>
          <a:p>
            <a:pPr marL="120015" indent="-1200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Identify what </a:t>
            </a:r>
            <a:r>
              <a:rPr lang="en-US" dirty="0"/>
              <a:t>a</a:t>
            </a:r>
            <a:r>
              <a:rPr dirty="0"/>
              <a:t> prospect wants before they know it</a:t>
            </a:r>
          </a:p>
        </p:txBody>
      </p:sp>
      <p:sp>
        <p:nvSpPr>
          <p:cNvPr id="850" name="Hyper-personalized marketing…"/>
          <p:cNvSpPr txBox="1"/>
          <p:nvPr/>
        </p:nvSpPr>
        <p:spPr>
          <a:xfrm>
            <a:off x="302551" y="2968217"/>
            <a:ext cx="2702730" cy="46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Hyper-personalized marketing 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Talk to prospects as individuals </a:t>
            </a:r>
          </a:p>
        </p:txBody>
      </p:sp>
      <p:sp>
        <p:nvSpPr>
          <p:cNvPr id="851" name="Focus on Inbound marketing…"/>
          <p:cNvSpPr txBox="1"/>
          <p:nvPr/>
        </p:nvSpPr>
        <p:spPr>
          <a:xfrm>
            <a:off x="302551" y="1350797"/>
            <a:ext cx="2544925" cy="58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20" rIns="45719" bIns="45720" anchor="t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Focus on Inbound marketing</a:t>
            </a:r>
          </a:p>
          <a:p>
            <a:pPr marL="120015" indent="-1200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dirty="0"/>
              <a:t>First-person</a:t>
            </a:r>
            <a:r>
              <a:rPr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385972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Omni-channel communications"/>
          <p:cNvSpPr txBox="1"/>
          <p:nvPr/>
        </p:nvSpPr>
        <p:spPr>
          <a:xfrm>
            <a:off x="4704382" y="4187548"/>
            <a:ext cx="3143757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spcBef>
                <a:spcPts val="1100"/>
              </a:spcBef>
              <a:defRPr>
                <a:solidFill>
                  <a:schemeClr val="accent1">
                    <a:satOff val="-64000"/>
                    <a:lumOff val="36764"/>
                  </a:scheme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Omni-channel communications</a:t>
            </a:r>
          </a:p>
        </p:txBody>
      </p:sp>
      <p:grpSp>
        <p:nvGrpSpPr>
          <p:cNvPr id="857" name="Group"/>
          <p:cNvGrpSpPr/>
          <p:nvPr/>
        </p:nvGrpSpPr>
        <p:grpSpPr>
          <a:xfrm>
            <a:off x="4704798" y="2989773"/>
            <a:ext cx="1735736" cy="1225577"/>
            <a:chOff x="0" y="0"/>
            <a:chExt cx="1735735" cy="1225575"/>
          </a:xfrm>
        </p:grpSpPr>
        <p:sp>
          <p:nvSpPr>
            <p:cNvPr id="854" name="Line"/>
            <p:cNvSpPr/>
            <p:nvPr/>
          </p:nvSpPr>
          <p:spPr>
            <a:xfrm flipV="1">
              <a:off x="600180" y="-1"/>
              <a:ext cx="1135556" cy="383251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55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35" y="122948"/>
              <a:ext cx="660422" cy="66330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56" name="Rep Interactions"/>
            <p:cNvSpPr txBox="1"/>
            <p:nvPr/>
          </p:nvSpPr>
          <p:spPr>
            <a:xfrm>
              <a:off x="0" y="778143"/>
              <a:ext cx="871012" cy="4474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Rep Interactions</a:t>
              </a:r>
            </a:p>
          </p:txBody>
        </p:sp>
      </p:grpSp>
      <p:grpSp>
        <p:nvGrpSpPr>
          <p:cNvPr id="861" name="Group"/>
          <p:cNvGrpSpPr/>
          <p:nvPr/>
        </p:nvGrpSpPr>
        <p:grpSpPr>
          <a:xfrm>
            <a:off x="3996435" y="2571750"/>
            <a:ext cx="2209361" cy="997794"/>
            <a:chOff x="0" y="0"/>
            <a:chExt cx="2209360" cy="997793"/>
          </a:xfrm>
        </p:grpSpPr>
        <p:sp>
          <p:nvSpPr>
            <p:cNvPr id="858" name="Line"/>
            <p:cNvSpPr/>
            <p:nvPr/>
          </p:nvSpPr>
          <p:spPr>
            <a:xfrm flipH="1" flipV="1">
              <a:off x="494860" y="358921"/>
              <a:ext cx="1714501" cy="1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59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15" y="0"/>
              <a:ext cx="663315" cy="66330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60" name="Variable Print"/>
            <p:cNvSpPr txBox="1"/>
            <p:nvPr/>
          </p:nvSpPr>
          <p:spPr>
            <a:xfrm>
              <a:off x="0" y="675059"/>
              <a:ext cx="660421" cy="3227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Variable Print</a:t>
              </a:r>
            </a:p>
          </p:txBody>
        </p:sp>
      </p:grpSp>
      <p:grpSp>
        <p:nvGrpSpPr>
          <p:cNvPr id="865" name="Group"/>
          <p:cNvGrpSpPr/>
          <p:nvPr/>
        </p:nvGrpSpPr>
        <p:grpSpPr>
          <a:xfrm>
            <a:off x="6464631" y="1710381"/>
            <a:ext cx="1538446" cy="1185645"/>
            <a:chOff x="0" y="0"/>
            <a:chExt cx="1538444" cy="1185644"/>
          </a:xfrm>
        </p:grpSpPr>
        <p:sp>
          <p:nvSpPr>
            <p:cNvPr id="862" name="Line"/>
            <p:cNvSpPr/>
            <p:nvPr/>
          </p:nvSpPr>
          <p:spPr>
            <a:xfrm flipH="1">
              <a:off x="0" y="385846"/>
              <a:ext cx="1109135" cy="799799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63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624" y="0"/>
              <a:ext cx="663315" cy="66330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64" name="Personalized Microsites"/>
            <p:cNvSpPr txBox="1"/>
            <p:nvPr/>
          </p:nvSpPr>
          <p:spPr>
            <a:xfrm>
              <a:off x="720118" y="662683"/>
              <a:ext cx="818327" cy="3576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Personalized Microsites</a:t>
              </a:r>
            </a:p>
          </p:txBody>
        </p:sp>
      </p:grpSp>
      <p:grpSp>
        <p:nvGrpSpPr>
          <p:cNvPr id="869" name="Group"/>
          <p:cNvGrpSpPr/>
          <p:nvPr/>
        </p:nvGrpSpPr>
        <p:grpSpPr>
          <a:xfrm>
            <a:off x="6484590" y="1198194"/>
            <a:ext cx="1262125" cy="1702123"/>
            <a:chOff x="0" y="0"/>
            <a:chExt cx="1262123" cy="1702121"/>
          </a:xfrm>
        </p:grpSpPr>
        <p:sp>
          <p:nvSpPr>
            <p:cNvPr id="866" name="Line"/>
            <p:cNvSpPr/>
            <p:nvPr/>
          </p:nvSpPr>
          <p:spPr>
            <a:xfrm flipH="1">
              <a:off x="0" y="301994"/>
              <a:ext cx="540529" cy="1400128"/>
            </a:xfrm>
            <a:prstGeom prst="line">
              <a:avLst/>
            </a:prstGeom>
            <a:noFill/>
            <a:ln w="12700" cap="flat">
              <a:solidFill>
                <a:schemeClr val="accent2">
                  <a:satOff val="-6506"/>
                  <a:lumOff val="-11647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6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341" y="0"/>
              <a:ext cx="547984" cy="5479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68" name="Email"/>
            <p:cNvSpPr txBox="1"/>
            <p:nvPr/>
          </p:nvSpPr>
          <p:spPr>
            <a:xfrm>
              <a:off x="880306" y="171069"/>
              <a:ext cx="381819" cy="1732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Email</a:t>
              </a:r>
            </a:p>
          </p:txBody>
        </p:sp>
      </p:grpSp>
      <p:grpSp>
        <p:nvGrpSpPr>
          <p:cNvPr id="873" name="Group"/>
          <p:cNvGrpSpPr/>
          <p:nvPr/>
        </p:nvGrpSpPr>
        <p:grpSpPr>
          <a:xfrm>
            <a:off x="6454740" y="2164475"/>
            <a:ext cx="2333411" cy="928343"/>
            <a:chOff x="0" y="0"/>
            <a:chExt cx="2333409" cy="928342"/>
          </a:xfrm>
        </p:grpSpPr>
        <p:sp>
          <p:nvSpPr>
            <p:cNvPr id="870" name="Line"/>
            <p:cNvSpPr/>
            <p:nvPr/>
          </p:nvSpPr>
          <p:spPr>
            <a:xfrm flipV="1">
              <a:off x="0" y="393799"/>
              <a:ext cx="1926401" cy="327876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71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0095" y="0"/>
              <a:ext cx="663315" cy="66330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72" name="Events"/>
            <p:cNvSpPr txBox="1"/>
            <p:nvPr/>
          </p:nvSpPr>
          <p:spPr>
            <a:xfrm>
              <a:off x="1752906" y="687833"/>
              <a:ext cx="548811" cy="240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Events</a:t>
              </a:r>
            </a:p>
          </p:txBody>
        </p:sp>
      </p:grpSp>
      <p:grpSp>
        <p:nvGrpSpPr>
          <p:cNvPr id="877" name="Group"/>
          <p:cNvGrpSpPr/>
          <p:nvPr/>
        </p:nvGrpSpPr>
        <p:grpSpPr>
          <a:xfrm>
            <a:off x="6475744" y="2864857"/>
            <a:ext cx="2407799" cy="547975"/>
            <a:chOff x="0" y="0"/>
            <a:chExt cx="2407798" cy="547973"/>
          </a:xfrm>
        </p:grpSpPr>
        <p:sp>
          <p:nvSpPr>
            <p:cNvPr id="874" name="Line"/>
            <p:cNvSpPr/>
            <p:nvPr/>
          </p:nvSpPr>
          <p:spPr>
            <a:xfrm>
              <a:off x="0" y="41356"/>
              <a:ext cx="1104999" cy="244677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75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9205" y="0"/>
              <a:ext cx="547984" cy="5479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76" name="Digital Marketing"/>
            <p:cNvSpPr txBox="1"/>
            <p:nvPr/>
          </p:nvSpPr>
          <p:spPr>
            <a:xfrm>
              <a:off x="1514798" y="220585"/>
              <a:ext cx="893001" cy="322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Digital Marketing</a:t>
              </a:r>
            </a:p>
          </p:txBody>
        </p:sp>
      </p:grpSp>
      <p:grpSp>
        <p:nvGrpSpPr>
          <p:cNvPr id="881" name="Group"/>
          <p:cNvGrpSpPr/>
          <p:nvPr/>
        </p:nvGrpSpPr>
        <p:grpSpPr>
          <a:xfrm>
            <a:off x="4870789" y="1290292"/>
            <a:ext cx="1589520" cy="1569524"/>
            <a:chOff x="0" y="0"/>
            <a:chExt cx="1589519" cy="1569523"/>
          </a:xfrm>
        </p:grpSpPr>
        <p:sp>
          <p:nvSpPr>
            <p:cNvPr id="878" name="Line"/>
            <p:cNvSpPr/>
            <p:nvPr/>
          </p:nvSpPr>
          <p:spPr>
            <a:xfrm>
              <a:off x="1143371" y="477622"/>
              <a:ext cx="446149" cy="1091902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79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4825" y="0"/>
              <a:ext cx="547984" cy="5479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80" name="Mobile Marketing"/>
            <p:cNvSpPr txBox="1"/>
            <p:nvPr/>
          </p:nvSpPr>
          <p:spPr>
            <a:xfrm>
              <a:off x="0" y="129129"/>
              <a:ext cx="716386" cy="257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Mobile Marketing</a:t>
              </a:r>
            </a:p>
          </p:txBody>
        </p:sp>
      </p:grpSp>
      <p:grpSp>
        <p:nvGrpSpPr>
          <p:cNvPr id="885" name="Group"/>
          <p:cNvGrpSpPr/>
          <p:nvPr/>
        </p:nvGrpSpPr>
        <p:grpSpPr>
          <a:xfrm>
            <a:off x="3989527" y="1724418"/>
            <a:ext cx="2514242" cy="1129056"/>
            <a:chOff x="0" y="0"/>
            <a:chExt cx="2514240" cy="1129055"/>
          </a:xfrm>
        </p:grpSpPr>
        <p:sp>
          <p:nvSpPr>
            <p:cNvPr id="882" name="Line"/>
            <p:cNvSpPr/>
            <p:nvPr/>
          </p:nvSpPr>
          <p:spPr>
            <a:xfrm>
              <a:off x="792263" y="302722"/>
              <a:ext cx="1721978" cy="826334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83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4130" y="0"/>
              <a:ext cx="547984" cy="54797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84" name="Texting"/>
            <p:cNvSpPr txBox="1"/>
            <p:nvPr/>
          </p:nvSpPr>
          <p:spPr>
            <a:xfrm>
              <a:off x="0" y="157080"/>
              <a:ext cx="465353" cy="2172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Texting</a:t>
              </a:r>
            </a:p>
          </p:txBody>
        </p:sp>
      </p:grpSp>
      <p:grpSp>
        <p:nvGrpSpPr>
          <p:cNvPr id="889" name="Group"/>
          <p:cNvGrpSpPr/>
          <p:nvPr/>
        </p:nvGrpSpPr>
        <p:grpSpPr>
          <a:xfrm>
            <a:off x="6148841" y="1662077"/>
            <a:ext cx="534711" cy="1233950"/>
            <a:chOff x="0" y="0"/>
            <a:chExt cx="534709" cy="1233948"/>
          </a:xfrm>
        </p:grpSpPr>
        <p:sp>
          <p:nvSpPr>
            <p:cNvPr id="886" name="Line"/>
            <p:cNvSpPr/>
            <p:nvPr/>
          </p:nvSpPr>
          <p:spPr>
            <a:xfrm flipH="1">
              <a:off x="280434" y="341658"/>
              <a:ext cx="1" cy="892291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87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056" y="157491"/>
              <a:ext cx="357678" cy="3576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88" name="Snapchat"/>
            <p:cNvSpPr txBox="1"/>
            <p:nvPr/>
          </p:nvSpPr>
          <p:spPr>
            <a:xfrm>
              <a:off x="0" y="0"/>
              <a:ext cx="534710" cy="1852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Snapchat</a:t>
              </a:r>
            </a:p>
          </p:txBody>
        </p:sp>
      </p:grpSp>
      <p:grpSp>
        <p:nvGrpSpPr>
          <p:cNvPr id="893" name="Group"/>
          <p:cNvGrpSpPr/>
          <p:nvPr/>
        </p:nvGrpSpPr>
        <p:grpSpPr>
          <a:xfrm>
            <a:off x="5389252" y="1814368"/>
            <a:ext cx="1091019" cy="1087312"/>
            <a:chOff x="0" y="0"/>
            <a:chExt cx="1091017" cy="1087311"/>
          </a:xfrm>
        </p:grpSpPr>
        <p:sp>
          <p:nvSpPr>
            <p:cNvPr id="890" name="Line"/>
            <p:cNvSpPr/>
            <p:nvPr/>
          </p:nvSpPr>
          <p:spPr>
            <a:xfrm>
              <a:off x="365090" y="361384"/>
              <a:ext cx="725928" cy="725928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91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1120" y="130848"/>
              <a:ext cx="357678" cy="3576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92" name="Facebook"/>
            <p:cNvSpPr txBox="1"/>
            <p:nvPr/>
          </p:nvSpPr>
          <p:spPr>
            <a:xfrm>
              <a:off x="0" y="0"/>
              <a:ext cx="507055" cy="1902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Facebook</a:t>
              </a:r>
            </a:p>
          </p:txBody>
        </p:sp>
      </p:grpSp>
      <p:grpSp>
        <p:nvGrpSpPr>
          <p:cNvPr id="897" name="Group"/>
          <p:cNvGrpSpPr/>
          <p:nvPr/>
        </p:nvGrpSpPr>
        <p:grpSpPr>
          <a:xfrm>
            <a:off x="4593338" y="2392914"/>
            <a:ext cx="1797191" cy="571725"/>
            <a:chOff x="0" y="0"/>
            <a:chExt cx="1797190" cy="571724"/>
          </a:xfrm>
        </p:grpSpPr>
        <p:sp>
          <p:nvSpPr>
            <p:cNvPr id="894" name="Line"/>
            <p:cNvSpPr/>
            <p:nvPr/>
          </p:nvSpPr>
          <p:spPr>
            <a:xfrm flipH="1" flipV="1">
              <a:off x="643560" y="193578"/>
              <a:ext cx="1153631" cy="378147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95" name="Image" descr="Image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544" y="0"/>
              <a:ext cx="357679" cy="3576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896" name="Twitter"/>
            <p:cNvSpPr txBox="1"/>
            <p:nvPr/>
          </p:nvSpPr>
          <p:spPr>
            <a:xfrm>
              <a:off x="0" y="77521"/>
              <a:ext cx="547983" cy="2857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Twitter</a:t>
              </a:r>
            </a:p>
          </p:txBody>
        </p:sp>
      </p:grpSp>
      <p:grpSp>
        <p:nvGrpSpPr>
          <p:cNvPr id="901" name="Group"/>
          <p:cNvGrpSpPr/>
          <p:nvPr/>
        </p:nvGrpSpPr>
        <p:grpSpPr>
          <a:xfrm>
            <a:off x="5636312" y="2880440"/>
            <a:ext cx="843797" cy="1107703"/>
            <a:chOff x="0" y="0"/>
            <a:chExt cx="843795" cy="1107701"/>
          </a:xfrm>
        </p:grpSpPr>
        <p:sp>
          <p:nvSpPr>
            <p:cNvPr id="898" name="Line"/>
            <p:cNvSpPr/>
            <p:nvPr/>
          </p:nvSpPr>
          <p:spPr>
            <a:xfrm flipH="1">
              <a:off x="253732" y="0"/>
              <a:ext cx="590064" cy="590064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899" name="Image" descr="Imag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3189" y="482786"/>
              <a:ext cx="357678" cy="3576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900" name="Instagram"/>
            <p:cNvSpPr txBox="1"/>
            <p:nvPr/>
          </p:nvSpPr>
          <p:spPr>
            <a:xfrm>
              <a:off x="0" y="850616"/>
              <a:ext cx="564057" cy="2570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Instagram</a:t>
              </a:r>
            </a:p>
          </p:txBody>
        </p:sp>
      </p:grpSp>
      <p:grpSp>
        <p:nvGrpSpPr>
          <p:cNvPr id="905" name="Group"/>
          <p:cNvGrpSpPr/>
          <p:nvPr/>
        </p:nvGrpSpPr>
        <p:grpSpPr>
          <a:xfrm>
            <a:off x="6477801" y="2881586"/>
            <a:ext cx="1185882" cy="1067065"/>
            <a:chOff x="0" y="0"/>
            <a:chExt cx="1185881" cy="1067063"/>
          </a:xfrm>
        </p:grpSpPr>
        <p:sp>
          <p:nvSpPr>
            <p:cNvPr id="902" name="Line"/>
            <p:cNvSpPr/>
            <p:nvPr/>
          </p:nvSpPr>
          <p:spPr>
            <a:xfrm>
              <a:off x="0" y="-1"/>
              <a:ext cx="866075" cy="653163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903" name="Image" descr="Image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6773" y="492240"/>
              <a:ext cx="357678" cy="3576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904" name="Pinterest"/>
            <p:cNvSpPr txBox="1"/>
            <p:nvPr/>
          </p:nvSpPr>
          <p:spPr>
            <a:xfrm>
              <a:off x="651171" y="871865"/>
              <a:ext cx="534711" cy="1951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Pinterest</a:t>
              </a:r>
            </a:p>
          </p:txBody>
        </p:sp>
      </p:grpSp>
      <p:grpSp>
        <p:nvGrpSpPr>
          <p:cNvPr id="909" name="Group"/>
          <p:cNvGrpSpPr/>
          <p:nvPr/>
        </p:nvGrpSpPr>
        <p:grpSpPr>
          <a:xfrm>
            <a:off x="6400920" y="2907734"/>
            <a:ext cx="702167" cy="1277483"/>
            <a:chOff x="0" y="0"/>
            <a:chExt cx="702165" cy="1277482"/>
          </a:xfrm>
        </p:grpSpPr>
        <p:sp>
          <p:nvSpPr>
            <p:cNvPr id="906" name="Line"/>
            <p:cNvSpPr/>
            <p:nvPr/>
          </p:nvSpPr>
          <p:spPr>
            <a:xfrm>
              <a:off x="77937" y="0"/>
              <a:ext cx="198543" cy="824511"/>
            </a:xfrm>
            <a:prstGeom prst="line">
              <a:avLst/>
            </a:prstGeom>
            <a:noFill/>
            <a:ln w="12700" cap="flat">
              <a:solidFill>
                <a:schemeClr val="accent1">
                  <a:satOff val="-55737"/>
                  <a:lumOff val="18382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defTabSz="1219261">
                <a:defRPr sz="48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pic>
          <p:nvPicPr>
            <p:cNvPr id="907" name="Image" descr="Image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5358" y="671533"/>
              <a:ext cx="410922" cy="41091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88900" dist="32264" dir="27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908" name="Youtube"/>
            <p:cNvSpPr txBox="1"/>
            <p:nvPr/>
          </p:nvSpPr>
          <p:spPr>
            <a:xfrm>
              <a:off x="0" y="1092200"/>
              <a:ext cx="702166" cy="1852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>
              <a:lvl1pPr algn="ctr" defTabSz="1219261">
                <a:lnSpc>
                  <a:spcPct val="90000"/>
                </a:lnSpc>
                <a:defRPr sz="700">
                  <a:solidFill>
                    <a:schemeClr val="accent1">
                      <a:satOff val="-55737"/>
                      <a:lumOff val="18382"/>
                    </a:schemeClr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Youtube</a:t>
              </a:r>
            </a:p>
          </p:txBody>
        </p:sp>
      </p:grpSp>
      <p:pic>
        <p:nvPicPr>
          <p:cNvPr id="910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48451" y="2588352"/>
            <a:ext cx="663315" cy="663306"/>
          </a:xfrm>
          <a:prstGeom prst="rect">
            <a:avLst/>
          </a:prstGeom>
          <a:ln w="12700">
            <a:miter lim="400000"/>
          </a:ln>
          <a:effectLst>
            <a:outerShdw blurRad="88900" dist="32264" dir="2700000" rotWithShape="0">
              <a:srgbClr val="000000">
                <a:alpha val="75000"/>
              </a:srgbClr>
            </a:outerShdw>
          </a:effectLst>
        </p:spPr>
      </p:pic>
      <p:sp>
        <p:nvSpPr>
          <p:cNvPr id="911" name="Prospect"/>
          <p:cNvSpPr txBox="1"/>
          <p:nvPr/>
        </p:nvSpPr>
        <p:spPr>
          <a:xfrm>
            <a:off x="6247431" y="3242995"/>
            <a:ext cx="465354" cy="17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>
            <a:lvl1pPr algn="ctr" defTabSz="1219261">
              <a:lnSpc>
                <a:spcPct val="90000"/>
              </a:lnSpc>
              <a:defRPr sz="700">
                <a:solidFill>
                  <a:schemeClr val="accent1">
                    <a:satOff val="-55737"/>
                    <a:lumOff val="18382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Prospect</a:t>
            </a:r>
          </a:p>
        </p:txBody>
      </p:sp>
      <p:sp>
        <p:nvSpPr>
          <p:cNvPr id="912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83400" y="4854431"/>
            <a:ext cx="183911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913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Overcoming these Challenges</a:t>
            </a:r>
          </a:p>
        </p:txBody>
      </p:sp>
      <p:sp>
        <p:nvSpPr>
          <p:cNvPr id="914" name="Predictive modeling…"/>
          <p:cNvSpPr txBox="1"/>
          <p:nvPr/>
        </p:nvSpPr>
        <p:spPr>
          <a:xfrm>
            <a:off x="302551" y="2070607"/>
            <a:ext cx="2865073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Predictive modeling</a:t>
            </a:r>
          </a:p>
          <a:p>
            <a:pPr marL="120015" indent="-1200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Identify what </a:t>
            </a:r>
            <a:r>
              <a:rPr lang="en-US" dirty="0"/>
              <a:t>a</a:t>
            </a:r>
            <a:r>
              <a:rPr dirty="0"/>
              <a:t> prospect wants before they know it</a:t>
            </a:r>
          </a:p>
        </p:txBody>
      </p:sp>
      <p:sp>
        <p:nvSpPr>
          <p:cNvPr id="915" name="Hyper-personalized marketing…"/>
          <p:cNvSpPr txBox="1"/>
          <p:nvPr/>
        </p:nvSpPr>
        <p:spPr>
          <a:xfrm>
            <a:off x="302551" y="2968217"/>
            <a:ext cx="2702730" cy="46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Hyper-personalized marketing 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Talk to prospects as individuals </a:t>
            </a:r>
          </a:p>
        </p:txBody>
      </p:sp>
      <p:sp>
        <p:nvSpPr>
          <p:cNvPr id="916" name="Omni-channel communications…"/>
          <p:cNvSpPr txBox="1"/>
          <p:nvPr/>
        </p:nvSpPr>
        <p:spPr>
          <a:xfrm>
            <a:off x="302551" y="3688026"/>
            <a:ext cx="2865073" cy="64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Omni-channel communications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Leverage different connected channels with the same brand/message</a:t>
            </a:r>
          </a:p>
        </p:txBody>
      </p:sp>
      <p:sp>
        <p:nvSpPr>
          <p:cNvPr id="917" name="Focus on Inbound marketing…"/>
          <p:cNvSpPr txBox="1"/>
          <p:nvPr/>
        </p:nvSpPr>
        <p:spPr>
          <a:xfrm>
            <a:off x="302551" y="1350797"/>
            <a:ext cx="2544925" cy="58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20" rIns="45719" bIns="45720" anchor="t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Focus on Inbound marketing</a:t>
            </a:r>
          </a:p>
          <a:p>
            <a:pPr marL="120015" indent="-1200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/>
              <a:t>First-person</a:t>
            </a:r>
            <a:r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83118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4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7" grpId="0" animBg="1" advAuto="0"/>
      <p:bldP spid="861" grpId="0" animBg="1" advAuto="0"/>
      <p:bldP spid="865" grpId="0" animBg="1" advAuto="0"/>
      <p:bldP spid="869" grpId="0" animBg="1" advAuto="0"/>
      <p:bldP spid="873" grpId="0" animBg="1" advAuto="0"/>
      <p:bldP spid="877" grpId="0" animBg="1" advAuto="0"/>
      <p:bldP spid="881" grpId="0" animBg="1" advAuto="0"/>
      <p:bldP spid="885" grpId="0" animBg="1" advAuto="0"/>
      <p:bldP spid="889" grpId="0" animBg="1" advAuto="0"/>
      <p:bldP spid="893" grpId="0" animBg="1" advAuto="0"/>
      <p:bldP spid="897" grpId="0" animBg="1" advAuto="0"/>
      <p:bldP spid="901" grpId="0" animBg="1" advAuto="0"/>
      <p:bldP spid="905" grpId="0" animBg="1" advAuto="0"/>
      <p:bldP spid="909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675" y="1465351"/>
            <a:ext cx="5534122" cy="2806954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82597" y="4854431"/>
            <a:ext cx="185517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921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Overcoming these Challenges</a:t>
            </a:r>
          </a:p>
        </p:txBody>
      </p:sp>
      <p:sp>
        <p:nvSpPr>
          <p:cNvPr id="922" name="Predictive modeling…"/>
          <p:cNvSpPr txBox="1"/>
          <p:nvPr/>
        </p:nvSpPr>
        <p:spPr>
          <a:xfrm>
            <a:off x="302551" y="2070607"/>
            <a:ext cx="2865073" cy="645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Predictive modeling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Identify what an prospect wants before they know it</a:t>
            </a:r>
          </a:p>
        </p:txBody>
      </p:sp>
      <p:sp>
        <p:nvSpPr>
          <p:cNvPr id="923" name="Hyper-personalized marketing…"/>
          <p:cNvSpPr txBox="1"/>
          <p:nvPr/>
        </p:nvSpPr>
        <p:spPr>
          <a:xfrm>
            <a:off x="302551" y="2968217"/>
            <a:ext cx="2702730" cy="467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Hyper-personalized marketing 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Talk to prospects as individuals </a:t>
            </a:r>
          </a:p>
        </p:txBody>
      </p:sp>
      <p:sp>
        <p:nvSpPr>
          <p:cNvPr id="924" name="Omni-channel communications…"/>
          <p:cNvSpPr txBox="1"/>
          <p:nvPr/>
        </p:nvSpPr>
        <p:spPr>
          <a:xfrm>
            <a:off x="302551" y="3688026"/>
            <a:ext cx="2865073" cy="645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Omni-channel communications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Leverage different connected channels with the same brand/message</a:t>
            </a:r>
          </a:p>
        </p:txBody>
      </p:sp>
      <p:sp>
        <p:nvSpPr>
          <p:cNvPr id="925" name="Focus on Inbound marketing…"/>
          <p:cNvSpPr txBox="1"/>
          <p:nvPr/>
        </p:nvSpPr>
        <p:spPr>
          <a:xfrm>
            <a:off x="302551" y="1350797"/>
            <a:ext cx="2544925" cy="58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20" rIns="45719" bIns="45720" anchor="t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Focus on Inbound marketing</a:t>
            </a:r>
          </a:p>
          <a:p>
            <a:pPr marL="120015" indent="-1200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dirty="0"/>
              <a:t>First-person</a:t>
            </a:r>
            <a:r>
              <a:rPr dirty="0"/>
              <a:t> data</a:t>
            </a:r>
          </a:p>
        </p:txBody>
      </p:sp>
      <p:sp>
        <p:nvSpPr>
          <p:cNvPr id="926" name="results: +850% click through rate &amp; 24% increase in sales revenue"/>
          <p:cNvSpPr txBox="1"/>
          <p:nvPr/>
        </p:nvSpPr>
        <p:spPr>
          <a:xfrm>
            <a:off x="3745759" y="4242197"/>
            <a:ext cx="4840745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2200"/>
              </a:spcBef>
              <a:defRPr sz="12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b="1" cap="all"/>
              <a:t>results:</a:t>
            </a:r>
            <a:r>
              <a:t> +</a:t>
            </a:r>
            <a:r>
              <a:rPr b="1"/>
              <a:t>850%</a:t>
            </a:r>
            <a:r>
              <a:t> click through rate &amp; </a:t>
            </a:r>
            <a:r>
              <a:rPr b="1"/>
              <a:t>24%</a:t>
            </a:r>
            <a:r>
              <a:t> increase in sales revenue</a:t>
            </a:r>
          </a:p>
        </p:txBody>
      </p:sp>
      <p:sp>
        <p:nvSpPr>
          <p:cNvPr id="927" name="No Need to Fly marketing campaign"/>
          <p:cNvSpPr txBox="1"/>
          <p:nvPr/>
        </p:nvSpPr>
        <p:spPr>
          <a:xfrm>
            <a:off x="4837149" y="1234863"/>
            <a:ext cx="2535174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2200"/>
              </a:spcBef>
              <a:defRPr sz="12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i="1"/>
              <a:t>No Need to Fly</a:t>
            </a:r>
            <a:r>
              <a:t> marketing campaign</a:t>
            </a:r>
          </a:p>
        </p:txBody>
      </p:sp>
    </p:spTree>
    <p:extLst>
      <p:ext uri="{BB962C8B-B14F-4D97-AF65-F5344CB8AC3E}">
        <p14:creationId xmlns:p14="http://schemas.microsoft.com/office/powerpoint/2010/main" val="18850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ettyImages-1314904480.jpg"/>
          <p:cNvGrpSpPr/>
          <p:nvPr/>
        </p:nvGrpSpPr>
        <p:grpSpPr>
          <a:xfrm>
            <a:off x="3685811" y="1192611"/>
            <a:ext cx="5199630" cy="3512986"/>
            <a:chOff x="0" y="0"/>
            <a:chExt cx="5199629" cy="3512985"/>
          </a:xfrm>
        </p:grpSpPr>
        <p:pic>
          <p:nvPicPr>
            <p:cNvPr id="930" name="GettyImages-1314904480.jpg" descr="GettyImages-131490448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00" y="50800"/>
              <a:ext cx="5098030" cy="33986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29" name="GettyImages-1314904480.jpg" descr="GettyImages-1314904480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199630" cy="3512986"/>
            </a:xfrm>
            <a:prstGeom prst="rect">
              <a:avLst/>
            </a:prstGeom>
            <a:effectLst/>
          </p:spPr>
        </p:pic>
      </p:grpSp>
      <p:sp>
        <p:nvSpPr>
          <p:cNvPr id="932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82987" y="4854431"/>
            <a:ext cx="184737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933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2187835" y="298709"/>
            <a:ext cx="4632863" cy="581350"/>
          </a:xfrm>
          <a:prstGeom prst="rect">
            <a:avLst/>
          </a:prstGeom>
        </p:spPr>
        <p:txBody>
          <a:bodyPr/>
          <a:lstStyle>
            <a:lvl1pPr defTabSz="768095">
              <a:defRPr sz="2100"/>
            </a:lvl1pPr>
          </a:lstStyle>
          <a:p>
            <a:r>
              <a:t>EDU Specific Marketing Challenges</a:t>
            </a:r>
          </a:p>
        </p:txBody>
      </p:sp>
      <p:sp>
        <p:nvSpPr>
          <p:cNvPr id="934" name="Text Placeholder 7"/>
          <p:cNvSpPr txBox="1">
            <a:spLocks noGrp="1"/>
          </p:cNvSpPr>
          <p:nvPr>
            <p:ph type="body" idx="21"/>
          </p:nvPr>
        </p:nvSpPr>
        <p:spPr>
          <a:xfrm>
            <a:off x="293106" y="1373215"/>
            <a:ext cx="3126379" cy="330295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 anchor="t">
            <a:normAutofit/>
          </a:bodyPr>
          <a:lstStyle/>
          <a:p>
            <a:pPr marL="0" indent="0" defTabSz="896111">
              <a:spcBef>
                <a:spcPts val="1000"/>
              </a:spcBef>
              <a:buSzTx/>
              <a:buFontTx/>
              <a:buNone/>
              <a:defRPr sz="1372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350" dirty="0"/>
              <a:t>A changing landscape</a:t>
            </a:r>
          </a:p>
          <a:p>
            <a:pPr marL="121920" indent="-121920" defTabSz="896111">
              <a:buSzPct val="100000"/>
              <a:buFontTx/>
              <a:defRPr sz="1176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150" dirty="0">
                <a:solidFill>
                  <a:schemeClr val="tx1"/>
                </a:solidFill>
                <a:latin typeface="+mj-lt"/>
              </a:rPr>
              <a:t>Test </a:t>
            </a:r>
            <a:r>
              <a:rPr lang="en-US" sz="1150" dirty="0">
                <a:solidFill>
                  <a:schemeClr val="tx1"/>
                </a:solidFill>
                <a:latin typeface="+mj-lt"/>
              </a:rPr>
              <a:t>optional: changing</a:t>
            </a:r>
            <a:r>
              <a:rPr sz="1150" dirty="0">
                <a:solidFill>
                  <a:schemeClr val="tx1"/>
                </a:solidFill>
                <a:latin typeface="+mj-lt"/>
              </a:rPr>
              <a:t> the top of the funnel</a:t>
            </a:r>
          </a:p>
          <a:p>
            <a:pPr marL="121920" indent="-121920" defTabSz="896111">
              <a:buSzPct val="100000"/>
              <a:buFontTx/>
              <a:defRPr sz="1176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150" dirty="0">
                <a:solidFill>
                  <a:schemeClr val="tx1"/>
                </a:solidFill>
                <a:latin typeface="+mj-lt"/>
              </a:rPr>
              <a:t>Demographic cliff</a:t>
            </a:r>
          </a:p>
          <a:p>
            <a:pPr marL="121920" indent="-121920" defTabSz="896111">
              <a:buSzPct val="100000"/>
              <a:defRPr sz="1372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1150" dirty="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Hyper-competition</a:t>
            </a:r>
          </a:p>
          <a:p>
            <a:pPr marL="121920" indent="-121920" defTabSz="896111">
              <a:buSzPct val="100000"/>
              <a:defRPr sz="1372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1150" dirty="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rPr>
              <a:t>Inflation/ budget efficiency pressures </a:t>
            </a:r>
          </a:p>
          <a:p>
            <a:pPr marL="0" indent="0" defTabSz="896111">
              <a:spcBef>
                <a:spcPts val="1000"/>
              </a:spcBef>
              <a:buSzTx/>
              <a:buFontTx/>
              <a:buNone/>
              <a:defRPr sz="1372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350" dirty="0"/>
              <a:t>See all the challenges above</a:t>
            </a:r>
          </a:p>
          <a:p>
            <a:pPr marL="121920" indent="-121920" defTabSz="896111">
              <a:buSzPct val="100000"/>
              <a:buFontTx/>
              <a:defRPr sz="1176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150" dirty="0"/>
              <a:t>Less inquiries = more pressure on yield</a:t>
            </a:r>
          </a:p>
          <a:p>
            <a:pPr marL="0" indent="0" defTabSz="896111">
              <a:spcBef>
                <a:spcPts val="1000"/>
              </a:spcBef>
              <a:buSzTx/>
              <a:buFontTx/>
              <a:buNone/>
              <a:defRPr sz="1372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350" dirty="0"/>
              <a:t>No simple answer anymore</a:t>
            </a:r>
          </a:p>
          <a:p>
            <a:pPr marL="610870" indent="-162560" defTabSz="896111">
              <a:buSzPct val="120000"/>
              <a:buFontTx/>
              <a:buChar char="-"/>
              <a:defRPr sz="1176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sz="1150" dirty="0"/>
              <a:t>Re-brand</a:t>
            </a:r>
            <a:r>
              <a:rPr sz="1150" dirty="0"/>
              <a:t> again</a:t>
            </a:r>
          </a:p>
          <a:p>
            <a:pPr marL="610870" indent="-162560" defTabSz="896111">
              <a:buSzPct val="120000"/>
              <a:buFontTx/>
              <a:buChar char="-"/>
              <a:defRPr sz="1176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150" dirty="0"/>
              <a:t>Go to more fairs</a:t>
            </a:r>
          </a:p>
          <a:p>
            <a:pPr marL="610870" indent="-162560" defTabSz="896111">
              <a:buSzPct val="120000"/>
              <a:buFontTx/>
              <a:buChar char="-"/>
              <a:defRPr sz="1176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150" dirty="0"/>
              <a:t>Add more emails</a:t>
            </a:r>
          </a:p>
          <a:p>
            <a:pPr marL="610870" indent="-162560" defTabSz="896111">
              <a:buSzPct val="120000"/>
              <a:buFontTx/>
              <a:buChar char="-"/>
              <a:defRPr sz="1176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sz="1150" dirty="0"/>
              <a:t>Go big in digital</a:t>
            </a:r>
          </a:p>
        </p:txBody>
      </p:sp>
      <p:pic>
        <p:nvPicPr>
          <p:cNvPr id="935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30152" y="1371819"/>
            <a:ext cx="1849837" cy="1410793"/>
          </a:xfrm>
          <a:prstGeom prst="rect">
            <a:avLst/>
          </a:prstGeom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grpSp>
        <p:nvGrpSpPr>
          <p:cNvPr id="938" name="GettyImages-1225075504.jpg"/>
          <p:cNvGrpSpPr/>
          <p:nvPr/>
        </p:nvGrpSpPr>
        <p:grpSpPr>
          <a:xfrm>
            <a:off x="3926627" y="2194955"/>
            <a:ext cx="1155279" cy="1714784"/>
            <a:chOff x="0" y="0"/>
            <a:chExt cx="1155278" cy="1714782"/>
          </a:xfrm>
        </p:grpSpPr>
        <p:pic>
          <p:nvPicPr>
            <p:cNvPr id="937" name="GettyImages-1225075504.jpg" descr="GettyImages-1225075504.jpg"/>
            <p:cNvPicPr>
              <a:picLocks noChangeAspect="1"/>
            </p:cNvPicPr>
            <p:nvPr/>
          </p:nvPicPr>
          <p:blipFill>
            <a:blip r:embed="rId5"/>
            <a:srcRect l="20581" t="7349" r="20479" b="3126"/>
            <a:stretch>
              <a:fillRect/>
            </a:stretch>
          </p:blipFill>
          <p:spPr>
            <a:xfrm>
              <a:off x="50800" y="50800"/>
              <a:ext cx="1053679" cy="16004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6" name="GettyImages-1225075504.jpg" descr="GettyImages-1225075504.jp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155279" cy="1714783"/>
            </a:xfrm>
            <a:prstGeom prst="rect">
              <a:avLst/>
            </a:prstGeom>
            <a:effectLst/>
          </p:spPr>
        </p:pic>
      </p:grpSp>
      <p:grpSp>
        <p:nvGrpSpPr>
          <p:cNvPr id="941" name="GettyImages-1357161046.jpg"/>
          <p:cNvGrpSpPr/>
          <p:nvPr/>
        </p:nvGrpSpPr>
        <p:grpSpPr>
          <a:xfrm>
            <a:off x="5620061" y="3238176"/>
            <a:ext cx="3107005" cy="1303719"/>
            <a:chOff x="0" y="0"/>
            <a:chExt cx="3107003" cy="1303718"/>
          </a:xfrm>
        </p:grpSpPr>
        <p:pic>
          <p:nvPicPr>
            <p:cNvPr id="940" name="GettyImages-1357161046.jpg" descr="GettyImages-1357161046.jpg"/>
            <p:cNvPicPr>
              <a:picLocks noChangeAspect="1"/>
            </p:cNvPicPr>
            <p:nvPr/>
          </p:nvPicPr>
          <p:blipFill>
            <a:blip r:embed="rId7"/>
            <a:srcRect t="16082" b="16082"/>
            <a:stretch>
              <a:fillRect/>
            </a:stretch>
          </p:blipFill>
          <p:spPr>
            <a:xfrm>
              <a:off x="50799" y="50800"/>
              <a:ext cx="3005405" cy="11894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9" name="GettyImages-1357161046.jpg" descr="GettyImages-1357161046.jp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" y="-1"/>
              <a:ext cx="3107005" cy="1303719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35127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" grpId="0" animBg="1" advAuto="0"/>
      <p:bldP spid="938" grpId="0" animBg="1" advAuto="0"/>
      <p:bldP spid="941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roup"/>
          <p:cNvGrpSpPr/>
          <p:nvPr/>
        </p:nvGrpSpPr>
        <p:grpSpPr>
          <a:xfrm>
            <a:off x="4940992" y="-367239"/>
            <a:ext cx="2127425" cy="5599662"/>
            <a:chOff x="0" y="0"/>
            <a:chExt cx="2127423" cy="5599660"/>
          </a:xfrm>
        </p:grpSpPr>
        <p:pic>
          <p:nvPicPr>
            <p:cNvPr id="943" name="GettyImages-1385105038.jpg" descr="GettyImages-1385105038.jpg"/>
            <p:cNvPicPr>
              <a:picLocks noChangeAspect="1"/>
            </p:cNvPicPr>
            <p:nvPr/>
          </p:nvPicPr>
          <p:blipFill>
            <a:blip r:embed="rId2"/>
            <a:srcRect l="26688" t="15710" r="59092"/>
            <a:stretch>
              <a:fillRect/>
            </a:stretch>
          </p:blipFill>
          <p:spPr>
            <a:xfrm>
              <a:off x="8096" y="222638"/>
              <a:ext cx="2118314" cy="53075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4" name="Rectangle"/>
            <p:cNvSpPr/>
            <p:nvPr/>
          </p:nvSpPr>
          <p:spPr>
            <a:xfrm>
              <a:off x="0" y="0"/>
              <a:ext cx="2127424" cy="5599661"/>
            </a:xfrm>
            <a:prstGeom prst="rect">
              <a:avLst/>
            </a:prstGeom>
            <a:solidFill>
              <a:schemeClr val="accent5">
                <a:satOff val="-16381"/>
                <a:lumOff val="28529"/>
                <a:alpha val="75933"/>
              </a:scheme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46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84029" y="4854431"/>
            <a:ext cx="182653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947" name="3 keys to successful enrollment marketing"/>
          <p:cNvSpPr txBox="1"/>
          <p:nvPr/>
        </p:nvSpPr>
        <p:spPr>
          <a:xfrm>
            <a:off x="492237" y="1916430"/>
            <a:ext cx="1918103" cy="151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3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3 keys to successful enrollment marketing</a:t>
            </a:r>
          </a:p>
        </p:txBody>
      </p:sp>
      <p:grpSp>
        <p:nvGrpSpPr>
          <p:cNvPr id="950" name="Group"/>
          <p:cNvGrpSpPr/>
          <p:nvPr/>
        </p:nvGrpSpPr>
        <p:grpSpPr>
          <a:xfrm>
            <a:off x="7012604" y="-186415"/>
            <a:ext cx="2225087" cy="5457391"/>
            <a:chOff x="0" y="0"/>
            <a:chExt cx="2225086" cy="5457391"/>
          </a:xfrm>
        </p:grpSpPr>
        <p:pic>
          <p:nvPicPr>
            <p:cNvPr id="948" name="GettyImages-1300792680.jpg" descr="GettyImages-1300792680.jpg"/>
            <p:cNvPicPr>
              <a:picLocks noChangeAspect="1"/>
            </p:cNvPicPr>
            <p:nvPr/>
          </p:nvPicPr>
          <p:blipFill>
            <a:blip r:embed="rId3"/>
            <a:srcRect l="51650" t="1484" r="28031"/>
            <a:stretch>
              <a:fillRect/>
            </a:stretch>
          </p:blipFill>
          <p:spPr>
            <a:xfrm>
              <a:off x="5857" y="139057"/>
              <a:ext cx="2213541" cy="53183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9" name="Rectangle"/>
            <p:cNvSpPr/>
            <p:nvPr/>
          </p:nvSpPr>
          <p:spPr>
            <a:xfrm>
              <a:off x="0" y="0"/>
              <a:ext cx="2225087" cy="5425171"/>
            </a:xfrm>
            <a:prstGeom prst="rect">
              <a:avLst/>
            </a:prstGeom>
            <a:solidFill>
              <a:schemeClr val="accent4">
                <a:satOff val="-15217"/>
                <a:lumOff val="27058"/>
                <a:alpha val="75933"/>
              </a:scheme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953" name="Group"/>
          <p:cNvGrpSpPr/>
          <p:nvPr/>
        </p:nvGrpSpPr>
        <p:grpSpPr>
          <a:xfrm>
            <a:off x="2864607" y="-150785"/>
            <a:ext cx="2115285" cy="5343054"/>
            <a:chOff x="0" y="0"/>
            <a:chExt cx="2115283" cy="5343052"/>
          </a:xfrm>
        </p:grpSpPr>
        <p:pic>
          <p:nvPicPr>
            <p:cNvPr id="951" name="GettyImages-1366672302.jpg" descr="GettyImages-1366672302.jpg"/>
            <p:cNvPicPr>
              <a:picLocks noChangeAspect="1"/>
            </p:cNvPicPr>
            <p:nvPr/>
          </p:nvPicPr>
          <p:blipFill>
            <a:blip r:embed="rId4"/>
            <a:srcRect l="27388" t="284" r="45543" b="284"/>
            <a:stretch>
              <a:fillRect/>
            </a:stretch>
          </p:blipFill>
          <p:spPr>
            <a:xfrm>
              <a:off x="0" y="139879"/>
              <a:ext cx="2109153" cy="51653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2" name="Rectangle"/>
            <p:cNvSpPr/>
            <p:nvPr/>
          </p:nvSpPr>
          <p:spPr>
            <a:xfrm>
              <a:off x="6290" y="0"/>
              <a:ext cx="2108994" cy="5343053"/>
            </a:xfrm>
            <a:prstGeom prst="rect">
              <a:avLst/>
            </a:prstGeom>
            <a:solidFill>
              <a:schemeClr val="accent3">
                <a:satOff val="-41121"/>
                <a:lumOff val="31470"/>
                <a:alpha val="75933"/>
              </a:schemeClr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954" name="The Trifecta!"/>
          <p:cNvSpPr txBox="1"/>
          <p:nvPr/>
        </p:nvSpPr>
        <p:spPr>
          <a:xfrm>
            <a:off x="4660374" y="612054"/>
            <a:ext cx="2671748" cy="61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34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The Trifecta!</a:t>
            </a:r>
          </a:p>
        </p:txBody>
      </p:sp>
      <p:pic>
        <p:nvPicPr>
          <p:cNvPr id="955" name="gears 2.pdf" descr="gears 2.pdf"/>
          <p:cNvPicPr>
            <a:picLocks noChangeAspect="1"/>
          </p:cNvPicPr>
          <p:nvPr/>
        </p:nvPicPr>
        <p:blipFill>
          <a:blip r:embed="rId5"/>
          <a:srcRect t="34143" b="32225"/>
          <a:stretch>
            <a:fillRect/>
          </a:stretch>
        </p:blipFill>
        <p:spPr>
          <a:xfrm>
            <a:off x="4754833" y="2405082"/>
            <a:ext cx="2376201" cy="2422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gears 2.pdf" descr="gears 2.pdf"/>
          <p:cNvPicPr>
            <a:picLocks noChangeAspect="1"/>
          </p:cNvPicPr>
          <p:nvPr/>
        </p:nvPicPr>
        <p:blipFill>
          <a:blip r:embed="rId5"/>
          <a:srcRect t="68095"/>
          <a:stretch>
            <a:fillRect/>
          </a:stretch>
        </p:blipFill>
        <p:spPr>
          <a:xfrm>
            <a:off x="6782079" y="1331147"/>
            <a:ext cx="2376202" cy="229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gears 2.pdf" descr="gears 2.pdf"/>
          <p:cNvPicPr>
            <a:picLocks noChangeAspect="1"/>
          </p:cNvPicPr>
          <p:nvPr/>
        </p:nvPicPr>
        <p:blipFill>
          <a:blip r:embed="rId5"/>
          <a:srcRect b="66060"/>
          <a:stretch>
            <a:fillRect/>
          </a:stretch>
        </p:blipFill>
        <p:spPr>
          <a:xfrm>
            <a:off x="2858021" y="1368658"/>
            <a:ext cx="2376201" cy="24443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317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540000">
                                      <p:cBhvr>
                                        <p:cTn id="39" dur="1000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540000">
                                      <p:cBhvr>
                                        <p:cTn id="41" dur="1000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540000">
                                      <p:cBhvr>
                                        <p:cTn id="43" dur="1000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5" grpId="0" animBg="1" advAuto="0"/>
      <p:bldP spid="950" grpId="0" animBg="1" advAuto="0"/>
      <p:bldP spid="953" grpId="0" animBg="1" advAuto="0"/>
      <p:bldP spid="954" grpId="0" animBg="1" advAuto="0"/>
      <p:bldP spid="955" grpId="0" animBg="1" advAuto="0"/>
      <p:bldP spid="955" grpId="1" animBg="1" advAuto="0"/>
      <p:bldP spid="956" grpId="0" animBg="1" advAuto="0"/>
      <p:bldP spid="956" grpId="1" animBg="1" advAuto="0"/>
      <p:bldP spid="957" grpId="0" animBg="1" advAuto="0"/>
      <p:bldP spid="957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Rectangle"/>
          <p:cNvSpPr/>
          <p:nvPr/>
        </p:nvSpPr>
        <p:spPr>
          <a:xfrm>
            <a:off x="4783004" y="1874524"/>
            <a:ext cx="624309" cy="2216560"/>
          </a:xfrm>
          <a:prstGeom prst="rect">
            <a:avLst/>
          </a:prstGeom>
          <a:solidFill>
            <a:srgbClr val="FFFFFF">
              <a:alpha val="70752"/>
            </a:srgbClr>
          </a:solidFill>
          <a:ln w="3175">
            <a:solidFill>
              <a:srgbClr val="53585F">
                <a:alpha val="52679"/>
              </a:srgbClr>
            </a:solidFill>
          </a:ln>
        </p:spPr>
        <p:txBody>
          <a:bodyPr lIns="45718" tIns="45718" rIns="45718" bIns="45718" anchor="ctr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60" name="Rectangle"/>
          <p:cNvSpPr/>
          <p:nvPr/>
        </p:nvSpPr>
        <p:spPr>
          <a:xfrm>
            <a:off x="6672599" y="1880015"/>
            <a:ext cx="1516872" cy="2209801"/>
          </a:xfrm>
          <a:prstGeom prst="rect">
            <a:avLst/>
          </a:prstGeom>
          <a:solidFill>
            <a:srgbClr val="FFFFFF">
              <a:alpha val="70752"/>
            </a:srgbClr>
          </a:solidFill>
          <a:ln w="3175">
            <a:solidFill>
              <a:srgbClr val="53585F">
                <a:alpha val="52679"/>
              </a:srgbClr>
            </a:solidFill>
          </a:ln>
        </p:spPr>
        <p:txBody>
          <a:bodyPr lIns="45718" tIns="45718" rIns="45718" bIns="45718" anchor="ctr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61" name="Rectangle"/>
          <p:cNvSpPr/>
          <p:nvPr/>
        </p:nvSpPr>
        <p:spPr>
          <a:xfrm>
            <a:off x="8211761" y="1875900"/>
            <a:ext cx="729012" cy="2209801"/>
          </a:xfrm>
          <a:prstGeom prst="rect">
            <a:avLst/>
          </a:prstGeom>
          <a:solidFill>
            <a:srgbClr val="FFFFFF">
              <a:alpha val="70752"/>
            </a:srgbClr>
          </a:solidFill>
          <a:ln w="3175">
            <a:solidFill>
              <a:srgbClr val="53585F">
                <a:alpha val="52679"/>
              </a:srgbClr>
            </a:solidFill>
          </a:ln>
        </p:spPr>
        <p:txBody>
          <a:bodyPr lIns="45718" tIns="45718" rIns="45718" bIns="45718" anchor="ctr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62" name="Rectangle"/>
          <p:cNvSpPr/>
          <p:nvPr/>
        </p:nvSpPr>
        <p:spPr>
          <a:xfrm>
            <a:off x="5431932" y="1875608"/>
            <a:ext cx="586782" cy="2214393"/>
          </a:xfrm>
          <a:prstGeom prst="rect">
            <a:avLst/>
          </a:prstGeom>
          <a:solidFill>
            <a:srgbClr val="FFFFFF">
              <a:alpha val="70752"/>
            </a:srgbClr>
          </a:solidFill>
          <a:ln w="3175">
            <a:solidFill>
              <a:srgbClr val="53585F">
                <a:alpha val="52679"/>
              </a:srgbClr>
            </a:solidFill>
          </a:ln>
        </p:spPr>
        <p:txBody>
          <a:bodyPr lIns="45718" tIns="45718" rIns="45718" bIns="45718" anchor="ctr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63" name="Rectangle"/>
          <p:cNvSpPr/>
          <p:nvPr/>
        </p:nvSpPr>
        <p:spPr>
          <a:xfrm>
            <a:off x="6042285" y="1875608"/>
            <a:ext cx="607752" cy="2214393"/>
          </a:xfrm>
          <a:prstGeom prst="rect">
            <a:avLst/>
          </a:prstGeom>
          <a:solidFill>
            <a:srgbClr val="FFFFFF">
              <a:alpha val="70752"/>
            </a:srgbClr>
          </a:solidFill>
          <a:ln w="3175">
            <a:solidFill>
              <a:srgbClr val="53585F">
                <a:alpha val="52679"/>
              </a:srgbClr>
            </a:solidFill>
          </a:ln>
        </p:spPr>
        <p:txBody>
          <a:bodyPr lIns="45718" tIns="45718" rIns="45718" bIns="45718" anchor="ctr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64" name="Rectangle"/>
          <p:cNvSpPr/>
          <p:nvPr/>
        </p:nvSpPr>
        <p:spPr>
          <a:xfrm>
            <a:off x="3543955" y="1693185"/>
            <a:ext cx="739667" cy="2588352"/>
          </a:xfrm>
          <a:prstGeom prst="rect">
            <a:avLst/>
          </a:prstGeom>
          <a:solidFill>
            <a:srgbClr val="FFFFFF">
              <a:alpha val="70752"/>
            </a:srgbClr>
          </a:solidFill>
          <a:ln w="3175">
            <a:solidFill>
              <a:srgbClr val="53585F">
                <a:alpha val="52679"/>
              </a:srgbClr>
            </a:solidFill>
          </a:ln>
        </p:spPr>
        <p:txBody>
          <a:bodyPr lIns="45718" tIns="45718" rIns="45718" bIns="45718" anchor="ctr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65" name="Rounded Rectangle"/>
          <p:cNvSpPr/>
          <p:nvPr/>
        </p:nvSpPr>
        <p:spPr>
          <a:xfrm>
            <a:off x="4803981" y="1812746"/>
            <a:ext cx="582356" cy="1432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66" name="Other Lead Sources"/>
          <p:cNvSpPr txBox="1"/>
          <p:nvPr/>
        </p:nvSpPr>
        <p:spPr>
          <a:xfrm>
            <a:off x="4618695" y="1819720"/>
            <a:ext cx="952927" cy="121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120000"/>
              </a:lnSpc>
              <a:spcBef>
                <a:spcPts val="600"/>
              </a:spcBef>
              <a:defRPr sz="7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INQUIRED</a:t>
            </a:r>
          </a:p>
        </p:txBody>
      </p:sp>
      <p:pic>
        <p:nvPicPr>
          <p:cNvPr id="967" name="postcard.pdf" descr="postcar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554" y="2796560"/>
            <a:ext cx="232864" cy="232865"/>
          </a:xfrm>
          <a:prstGeom prst="rect">
            <a:avLst/>
          </a:prstGeom>
          <a:ln w="12700">
            <a:miter lim="400000"/>
          </a:ln>
        </p:spPr>
      </p:pic>
      <p:sp>
        <p:nvSpPr>
          <p:cNvPr id="968" name="UNDERCLASS INQUIRY…"/>
          <p:cNvSpPr txBox="1"/>
          <p:nvPr/>
        </p:nvSpPr>
        <p:spPr>
          <a:xfrm>
            <a:off x="4794571" y="2581843"/>
            <a:ext cx="302830" cy="22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TARGETED</a:t>
            </a:r>
          </a:p>
          <a:p>
            <a: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NURTURE</a:t>
            </a:r>
          </a:p>
          <a:p>
            <a:pPr algn="ctr" defTabSz="171450">
              <a:lnSpc>
                <a:spcPct val="80000"/>
              </a:lnSpc>
              <a:spcBef>
                <a:spcPts val="100"/>
              </a:spcBef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Parent &amp; Student</a:t>
            </a:r>
          </a:p>
        </p:txBody>
      </p:sp>
      <p:sp>
        <p:nvSpPr>
          <p:cNvPr id="969" name="variable postcard"/>
          <p:cNvSpPr txBox="1"/>
          <p:nvPr/>
        </p:nvSpPr>
        <p:spPr>
          <a:xfrm>
            <a:off x="4725454" y="3022999"/>
            <a:ext cx="416686" cy="146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INTELLIGENT PRINT</a:t>
            </a:r>
          </a:p>
        </p:txBody>
      </p:sp>
      <p:pic>
        <p:nvPicPr>
          <p:cNvPr id="970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558" y="3219090"/>
            <a:ext cx="230524" cy="230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71" name="text.pdf" descr="tex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136" y="3494464"/>
            <a:ext cx="219700" cy="219700"/>
          </a:xfrm>
          <a:prstGeom prst="rect">
            <a:avLst/>
          </a:prstGeom>
          <a:ln w="12700">
            <a:miter lim="400000"/>
          </a:ln>
        </p:spPr>
      </p:pic>
      <p:sp>
        <p:nvSpPr>
          <p:cNvPr id="972" name="senior…"/>
          <p:cNvSpPr txBox="1"/>
          <p:nvPr/>
        </p:nvSpPr>
        <p:spPr>
          <a:xfrm>
            <a:off x="5095059" y="2581843"/>
            <a:ext cx="302830" cy="223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DRIVE TO </a:t>
            </a:r>
          </a:p>
          <a:p>
            <a: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APPLY</a:t>
            </a:r>
          </a:p>
          <a:p>
            <a:pPr algn="ctr" defTabSz="171450">
              <a:lnSpc>
                <a:spcPct val="80000"/>
              </a:lnSpc>
              <a:spcBef>
                <a:spcPts val="100"/>
              </a:spcBef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Parent &amp; Student</a:t>
            </a:r>
          </a:p>
        </p:txBody>
      </p:sp>
      <p:pic>
        <p:nvPicPr>
          <p:cNvPr id="973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211" y="3219525"/>
            <a:ext cx="230525" cy="23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4" name="text.pdf" descr="tex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624" y="3495234"/>
            <a:ext cx="219700" cy="219699"/>
          </a:xfrm>
          <a:prstGeom prst="rect">
            <a:avLst/>
          </a:prstGeom>
          <a:ln w="12700">
            <a:miter lim="400000"/>
          </a:ln>
        </p:spPr>
      </p:pic>
      <p:sp>
        <p:nvSpPr>
          <p:cNvPr id="975" name="variable postcard"/>
          <p:cNvSpPr txBox="1"/>
          <p:nvPr/>
        </p:nvSpPr>
        <p:spPr>
          <a:xfrm>
            <a:off x="5038131" y="3017591"/>
            <a:ext cx="416686" cy="16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INTELLIGENT PRINT</a:t>
            </a:r>
          </a:p>
        </p:txBody>
      </p:sp>
      <p:sp>
        <p:nvSpPr>
          <p:cNvPr id="976" name="Circle"/>
          <p:cNvSpPr/>
          <p:nvPr/>
        </p:nvSpPr>
        <p:spPr>
          <a:xfrm>
            <a:off x="5137532" y="2802920"/>
            <a:ext cx="217884" cy="217883"/>
          </a:xfrm>
          <a:prstGeom prst="ellipse">
            <a:avLst/>
          </a:prstGeom>
          <a:solidFill>
            <a:srgbClr val="B5BD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77" name="Shape"/>
          <p:cNvSpPr/>
          <p:nvPr/>
        </p:nvSpPr>
        <p:spPr>
          <a:xfrm>
            <a:off x="5213325" y="2839972"/>
            <a:ext cx="76798" cy="111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96"/>
                </a:moveTo>
                <a:lnTo>
                  <a:pt x="21600" y="0"/>
                </a:lnTo>
                <a:lnTo>
                  <a:pt x="21600" y="20692"/>
                </a:lnTo>
                <a:lnTo>
                  <a:pt x="16327" y="21600"/>
                </a:lnTo>
                <a:lnTo>
                  <a:pt x="16327" y="5401"/>
                </a:lnTo>
                <a:lnTo>
                  <a:pt x="0" y="209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78" name="Shape"/>
          <p:cNvSpPr/>
          <p:nvPr/>
        </p:nvSpPr>
        <p:spPr>
          <a:xfrm>
            <a:off x="5197585" y="2856149"/>
            <a:ext cx="65249" cy="12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167"/>
                </a:lnTo>
                <a:lnTo>
                  <a:pt x="21600" y="21600"/>
                </a:lnTo>
                <a:lnTo>
                  <a:pt x="21600" y="311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982" name="Group"/>
          <p:cNvGrpSpPr/>
          <p:nvPr/>
        </p:nvGrpSpPr>
        <p:grpSpPr>
          <a:xfrm>
            <a:off x="5308587" y="2020019"/>
            <a:ext cx="79478" cy="247281"/>
            <a:chOff x="0" y="0"/>
            <a:chExt cx="79477" cy="247280"/>
          </a:xfrm>
        </p:grpSpPr>
        <p:pic>
          <p:nvPicPr>
            <p:cNvPr id="979" name="facebook.pdf" descr="facebook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0" y="87580"/>
              <a:ext cx="71904" cy="7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0" name="twitter.pdf" descr="twitter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" y="175377"/>
              <a:ext cx="71904" cy="7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1" name="digital icon.psd" descr="digital icon.ps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79478" cy="78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83" name="my viewbook portal"/>
          <p:cNvSpPr txBox="1"/>
          <p:nvPr/>
        </p:nvSpPr>
        <p:spPr>
          <a:xfrm>
            <a:off x="4734651" y="2404767"/>
            <a:ext cx="686300" cy="93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b="1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Personalized Microsite</a:t>
            </a:r>
          </a:p>
        </p:txBody>
      </p:sp>
      <p:pic>
        <p:nvPicPr>
          <p:cNvPr id="984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1631" y="3795052"/>
            <a:ext cx="169054" cy="169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5" name="target social.psd" descr="target social.ps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3333" y="3734636"/>
            <a:ext cx="167775" cy="166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1718" y="3795052"/>
            <a:ext cx="169054" cy="169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7" name="target social.psd" descr="target social.ps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3420" y="3734636"/>
            <a:ext cx="167775" cy="1667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0" name="Group"/>
          <p:cNvGrpSpPr/>
          <p:nvPr/>
        </p:nvGrpSpPr>
        <p:grpSpPr>
          <a:xfrm>
            <a:off x="4835486" y="2110856"/>
            <a:ext cx="514780" cy="293249"/>
            <a:chOff x="0" y="0"/>
            <a:chExt cx="514779" cy="293247"/>
          </a:xfrm>
        </p:grpSpPr>
        <p:pic>
          <p:nvPicPr>
            <p:cNvPr id="988" name="Group" descr="Group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514780" cy="293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9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649" y="25899"/>
              <a:ext cx="341482" cy="231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3" name="Group"/>
          <p:cNvGrpSpPr/>
          <p:nvPr/>
        </p:nvGrpSpPr>
        <p:grpSpPr>
          <a:xfrm>
            <a:off x="6730086" y="1800046"/>
            <a:ext cx="1401901" cy="143221"/>
            <a:chOff x="0" y="0"/>
            <a:chExt cx="1401899" cy="143219"/>
          </a:xfrm>
        </p:grpSpPr>
        <p:sp>
          <p:nvSpPr>
            <p:cNvPr id="991" name="Rounded Rectangle"/>
            <p:cNvSpPr/>
            <p:nvPr/>
          </p:nvSpPr>
          <p:spPr>
            <a:xfrm>
              <a:off x="0" y="0"/>
              <a:ext cx="1401899" cy="14321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992" name="Other Lead Sources"/>
            <p:cNvSpPr txBox="1"/>
            <p:nvPr/>
          </p:nvSpPr>
          <p:spPr>
            <a:xfrm>
              <a:off x="871" y="2284"/>
              <a:ext cx="1390219" cy="121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143" tIns="17143" rIns="17143" bIns="17143" numCol="1" anchor="t">
              <a:noAutofit/>
            </a:bodyPr>
            <a:lstStyle>
              <a:lvl1pPr algn="ctr" defTabSz="171450">
                <a:lnSpc>
                  <a:spcPct val="120000"/>
                </a:lnSpc>
                <a:spcBef>
                  <a:spcPts val="600"/>
                </a:spcBef>
                <a:defRPr sz="7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rPr dirty="0"/>
                <a:t>ACCEPTED</a:t>
              </a:r>
            </a:p>
          </p:txBody>
        </p:sp>
      </p:grpSp>
      <p:grpSp>
        <p:nvGrpSpPr>
          <p:cNvPr id="1003" name="Group"/>
          <p:cNvGrpSpPr/>
          <p:nvPr/>
        </p:nvGrpSpPr>
        <p:grpSpPr>
          <a:xfrm>
            <a:off x="7087886" y="2036835"/>
            <a:ext cx="686299" cy="478044"/>
            <a:chOff x="0" y="0"/>
            <a:chExt cx="686298" cy="478043"/>
          </a:xfrm>
        </p:grpSpPr>
        <p:grpSp>
          <p:nvGrpSpPr>
            <p:cNvPr id="999" name="Group"/>
            <p:cNvGrpSpPr/>
            <p:nvPr/>
          </p:nvGrpSpPr>
          <p:grpSpPr>
            <a:xfrm>
              <a:off x="0" y="0"/>
              <a:ext cx="686299" cy="478044"/>
              <a:chOff x="0" y="0"/>
              <a:chExt cx="686298" cy="478043"/>
            </a:xfrm>
          </p:grpSpPr>
          <p:grpSp>
            <p:nvGrpSpPr>
              <p:cNvPr id="997" name="Group"/>
              <p:cNvGrpSpPr/>
              <p:nvPr/>
            </p:nvGrpSpPr>
            <p:grpSpPr>
              <a:xfrm>
                <a:off x="586635" y="0"/>
                <a:ext cx="79478" cy="247281"/>
                <a:chOff x="0" y="0"/>
                <a:chExt cx="79477" cy="247280"/>
              </a:xfrm>
            </p:grpSpPr>
            <p:pic>
              <p:nvPicPr>
                <p:cNvPr id="994" name="facebook.pdf" descr="facebook.pdf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80" y="87580"/>
                  <a:ext cx="71904" cy="7190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995" name="twitter.pdf" descr="twitter.pdf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80" y="175377"/>
                  <a:ext cx="71904" cy="7190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996" name="digital icon.psd" descr="digital icon.psd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79478" cy="7899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998" name="my viewbook portal"/>
              <p:cNvSpPr txBox="1"/>
              <p:nvPr/>
            </p:nvSpPr>
            <p:spPr>
              <a:xfrm>
                <a:off x="0" y="384748"/>
                <a:ext cx="686299" cy="932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7143" tIns="17143" rIns="17143" bIns="17143" numCol="1" anchor="t">
                <a:noAutofit/>
              </a:bodyPr>
              <a:lstStyle>
                <a:lvl1pPr algn="ctr" defTabSz="171450">
                  <a:lnSpc>
                    <a:spcPct val="90000"/>
                  </a:lnSpc>
                  <a:defRPr sz="400" b="1" cap="all" spc="-8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defRPr>
                </a:lvl1pPr>
              </a:lstStyle>
              <a:p>
                <a:r>
                  <a:t>Personalized Microsite</a:t>
                </a:r>
              </a:p>
            </p:txBody>
          </p:sp>
        </p:grpSp>
        <p:grpSp>
          <p:nvGrpSpPr>
            <p:cNvPr id="1002" name="Group"/>
            <p:cNvGrpSpPr/>
            <p:nvPr/>
          </p:nvGrpSpPr>
          <p:grpSpPr>
            <a:xfrm>
              <a:off x="85758" y="86721"/>
              <a:ext cx="514781" cy="293248"/>
              <a:chOff x="0" y="0"/>
              <a:chExt cx="514779" cy="293247"/>
            </a:xfrm>
          </p:grpSpPr>
          <p:pic>
            <p:nvPicPr>
              <p:cNvPr id="1000" name="Group" descr="Group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0" y="0"/>
                <a:ext cx="514780" cy="2932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01" name="Image" descr="Image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649" y="25899"/>
                <a:ext cx="341482" cy="2311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1004" name="postcard.pdf" descr="postcar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509" y="2802876"/>
            <a:ext cx="232864" cy="232865"/>
          </a:xfrm>
          <a:prstGeom prst="rect">
            <a:avLst/>
          </a:prstGeom>
          <a:ln w="12700">
            <a:miter lim="400000"/>
          </a:ln>
        </p:spPr>
      </p:pic>
      <p:sp>
        <p:nvSpPr>
          <p:cNvPr id="1005" name="UNDERCLASS INQUIRY…"/>
          <p:cNvSpPr txBox="1"/>
          <p:nvPr/>
        </p:nvSpPr>
        <p:spPr>
          <a:xfrm>
            <a:off x="7490303" y="2581843"/>
            <a:ext cx="456547" cy="16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DRIVE </a:t>
            </a:r>
            <a:br/>
            <a:r>
              <a:t>TO ENROLL</a:t>
            </a:r>
          </a:p>
        </p:txBody>
      </p:sp>
      <p:sp>
        <p:nvSpPr>
          <p:cNvPr id="1006" name="variable postcard"/>
          <p:cNvSpPr txBox="1"/>
          <p:nvPr/>
        </p:nvSpPr>
        <p:spPr>
          <a:xfrm>
            <a:off x="7524596" y="3029315"/>
            <a:ext cx="416687" cy="160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INTELLIGENT PRINT</a:t>
            </a:r>
          </a:p>
        </p:txBody>
      </p:sp>
      <p:pic>
        <p:nvPicPr>
          <p:cNvPr id="1007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462" y="3219291"/>
            <a:ext cx="230525" cy="23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text.pdf" descr="tex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041" y="3494666"/>
            <a:ext cx="219699" cy="21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9" name="senior…"/>
          <p:cNvSpPr txBox="1"/>
          <p:nvPr/>
        </p:nvSpPr>
        <p:spPr>
          <a:xfrm>
            <a:off x="6641448" y="2581843"/>
            <a:ext cx="407536" cy="16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171450">
              <a:lnSpc>
                <a:spcPct val="80000"/>
              </a:lnSpc>
              <a:defRPr sz="400" cap="all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ACCEPT</a:t>
            </a:r>
          </a:p>
          <a:p>
            <a:pPr algn="ctr" defTabSz="171450">
              <a:lnSpc>
                <a:spcPct val="80000"/>
              </a:lnSpc>
              <a:defRPr sz="400" cap="all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CONF</a:t>
            </a:r>
          </a:p>
        </p:txBody>
      </p:sp>
      <p:pic>
        <p:nvPicPr>
          <p:cNvPr id="1010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003" y="3245756"/>
            <a:ext cx="230525" cy="230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1" name="text.pdf" descr="tex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415" y="3521464"/>
            <a:ext cx="219700" cy="21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012" name="variable postcard"/>
          <p:cNvSpPr txBox="1"/>
          <p:nvPr/>
        </p:nvSpPr>
        <p:spPr>
          <a:xfrm>
            <a:off x="6648922" y="3046869"/>
            <a:ext cx="416686" cy="15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INTELLIGENT PRINT</a:t>
            </a:r>
          </a:p>
        </p:txBody>
      </p:sp>
      <p:pic>
        <p:nvPicPr>
          <p:cNvPr id="1013" name="brochure.pdf" descr="brochure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2347" y="2813210"/>
            <a:ext cx="230969" cy="230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3402" y="3789369"/>
            <a:ext cx="210247" cy="210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postcard.pdf" descr="postcar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093" y="2807947"/>
            <a:ext cx="232864" cy="232865"/>
          </a:xfrm>
          <a:prstGeom prst="rect">
            <a:avLst/>
          </a:prstGeom>
          <a:ln w="12700">
            <a:miter lim="400000"/>
          </a:ln>
        </p:spPr>
      </p:pic>
      <p:sp>
        <p:nvSpPr>
          <p:cNvPr id="1016" name="UNDERCLASS INQUIRY…"/>
          <p:cNvSpPr txBox="1"/>
          <p:nvPr/>
        </p:nvSpPr>
        <p:spPr>
          <a:xfrm>
            <a:off x="7307727" y="2581843"/>
            <a:ext cx="281596" cy="16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171450">
              <a:lnSpc>
                <a:spcPct val="80000"/>
              </a:lnSpc>
              <a:defRPr sz="400" cap="all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Financial </a:t>
            </a:r>
          </a:p>
          <a:p>
            <a:pPr algn="ctr" defTabSz="171450">
              <a:lnSpc>
                <a:spcPct val="80000"/>
              </a:lnSpc>
              <a:defRPr sz="400" cap="all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Aid</a:t>
            </a:r>
          </a:p>
        </p:txBody>
      </p:sp>
      <p:sp>
        <p:nvSpPr>
          <p:cNvPr id="1017" name="variable postcard"/>
          <p:cNvSpPr txBox="1"/>
          <p:nvPr/>
        </p:nvSpPr>
        <p:spPr>
          <a:xfrm>
            <a:off x="7240182" y="3034386"/>
            <a:ext cx="416686" cy="167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INTELLIGENT PRINT</a:t>
            </a:r>
          </a:p>
        </p:txBody>
      </p:sp>
      <p:pic>
        <p:nvPicPr>
          <p:cNvPr id="1018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263" y="3230477"/>
            <a:ext cx="230525" cy="230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9" name="text.pdf" descr="tex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675" y="3505851"/>
            <a:ext cx="219700" cy="219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0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1563" y="3508518"/>
            <a:ext cx="210247" cy="210247"/>
          </a:xfrm>
          <a:prstGeom prst="rect">
            <a:avLst/>
          </a:prstGeom>
          <a:ln w="12700">
            <a:miter lim="400000"/>
          </a:ln>
        </p:spPr>
      </p:pic>
      <p:sp>
        <p:nvSpPr>
          <p:cNvPr id="1021" name="senior…"/>
          <p:cNvSpPr txBox="1"/>
          <p:nvPr/>
        </p:nvSpPr>
        <p:spPr>
          <a:xfrm>
            <a:off x="7864305" y="2581843"/>
            <a:ext cx="311695" cy="16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171450">
              <a:lnSpc>
                <a:spcPct val="8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NURTURE:</a:t>
            </a:r>
          </a:p>
          <a:p>
            <a:pPr algn="ctr" defTabSz="171450">
              <a:lnSpc>
                <a:spcPct val="8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PARENT</a:t>
            </a:r>
          </a:p>
        </p:txBody>
      </p:sp>
      <p:pic>
        <p:nvPicPr>
          <p:cNvPr id="1022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694" y="3222211"/>
            <a:ext cx="230525" cy="230525"/>
          </a:xfrm>
          <a:prstGeom prst="rect">
            <a:avLst/>
          </a:prstGeom>
          <a:ln w="12700">
            <a:miter lim="400000"/>
          </a:ln>
        </p:spPr>
      </p:pic>
      <p:sp>
        <p:nvSpPr>
          <p:cNvPr id="1023" name="variable postcard"/>
          <p:cNvSpPr txBox="1"/>
          <p:nvPr/>
        </p:nvSpPr>
        <p:spPr>
          <a:xfrm>
            <a:off x="7808613" y="3023324"/>
            <a:ext cx="416686" cy="155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INTELLIGENT PRINT</a:t>
            </a:r>
          </a:p>
        </p:txBody>
      </p:sp>
      <p:sp>
        <p:nvSpPr>
          <p:cNvPr id="1024" name="Circle"/>
          <p:cNvSpPr/>
          <p:nvPr/>
        </p:nvSpPr>
        <p:spPr>
          <a:xfrm>
            <a:off x="7908015" y="2805605"/>
            <a:ext cx="217883" cy="217883"/>
          </a:xfrm>
          <a:prstGeom prst="ellipse">
            <a:avLst/>
          </a:prstGeom>
          <a:solidFill>
            <a:srgbClr val="B5BD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025" name="Shape"/>
          <p:cNvSpPr/>
          <p:nvPr/>
        </p:nvSpPr>
        <p:spPr>
          <a:xfrm>
            <a:off x="7983808" y="2842658"/>
            <a:ext cx="76797" cy="111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96"/>
                </a:moveTo>
                <a:lnTo>
                  <a:pt x="21600" y="0"/>
                </a:lnTo>
                <a:lnTo>
                  <a:pt x="21600" y="20692"/>
                </a:lnTo>
                <a:lnTo>
                  <a:pt x="16327" y="21600"/>
                </a:lnTo>
                <a:lnTo>
                  <a:pt x="16327" y="5401"/>
                </a:lnTo>
                <a:lnTo>
                  <a:pt x="0" y="209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026" name="Shape"/>
          <p:cNvSpPr/>
          <p:nvPr/>
        </p:nvSpPr>
        <p:spPr>
          <a:xfrm>
            <a:off x="7968068" y="2858835"/>
            <a:ext cx="65249" cy="127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8167"/>
                </a:lnTo>
                <a:lnTo>
                  <a:pt x="21600" y="21600"/>
                </a:lnTo>
                <a:lnTo>
                  <a:pt x="21600" y="311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027" name="senior…"/>
          <p:cNvSpPr txBox="1"/>
          <p:nvPr/>
        </p:nvSpPr>
        <p:spPr>
          <a:xfrm>
            <a:off x="6961481" y="2581843"/>
            <a:ext cx="397428" cy="16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171450">
              <a:lnSpc>
                <a:spcPct val="80000"/>
              </a:lnSpc>
              <a:defRPr sz="400" cap="all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VAR </a:t>
            </a:r>
          </a:p>
          <a:p>
            <a:pPr algn="ctr" defTabSz="171450">
              <a:lnSpc>
                <a:spcPct val="80000"/>
              </a:lnSpc>
              <a:defRPr sz="400" cap="all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ACCEPT VIDEO</a:t>
            </a:r>
          </a:p>
        </p:txBody>
      </p:sp>
      <p:pic>
        <p:nvPicPr>
          <p:cNvPr id="1028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933" y="3237063"/>
            <a:ext cx="230525" cy="23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9" name="text.pdf" descr="tex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345" y="3512772"/>
            <a:ext cx="219700" cy="219699"/>
          </a:xfrm>
          <a:prstGeom prst="rect">
            <a:avLst/>
          </a:prstGeom>
          <a:ln w="12700">
            <a:miter lim="400000"/>
          </a:ln>
        </p:spPr>
      </p:pic>
      <p:sp>
        <p:nvSpPr>
          <p:cNvPr id="1030" name="variable postcard"/>
          <p:cNvSpPr txBox="1"/>
          <p:nvPr/>
        </p:nvSpPr>
        <p:spPr>
          <a:xfrm>
            <a:off x="6951852" y="3038177"/>
            <a:ext cx="416686" cy="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INTELLIGENT PRINT</a:t>
            </a:r>
          </a:p>
        </p:txBody>
      </p:sp>
      <p:pic>
        <p:nvPicPr>
          <p:cNvPr id="1031" name="brochure.pdf" descr="brochure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5277" y="2804518"/>
            <a:ext cx="230970" cy="230969"/>
          </a:xfrm>
          <a:prstGeom prst="rect">
            <a:avLst/>
          </a:prstGeom>
          <a:ln w="12700">
            <a:miter lim="400000"/>
          </a:ln>
        </p:spPr>
      </p:pic>
      <p:sp>
        <p:nvSpPr>
          <p:cNvPr id="1032" name="Rounded Rectangle"/>
          <p:cNvSpPr/>
          <p:nvPr/>
        </p:nvSpPr>
        <p:spPr>
          <a:xfrm>
            <a:off x="8253181" y="1787020"/>
            <a:ext cx="646173" cy="1432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033" name="Other Lead Sources"/>
          <p:cNvSpPr txBox="1"/>
          <p:nvPr/>
        </p:nvSpPr>
        <p:spPr>
          <a:xfrm>
            <a:off x="8091762" y="1793994"/>
            <a:ext cx="952927" cy="12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120000"/>
              </a:lnSpc>
              <a:spcBef>
                <a:spcPts val="600"/>
              </a:spcBef>
              <a:defRPr sz="7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ENROLLED</a:t>
            </a:r>
          </a:p>
        </p:txBody>
      </p:sp>
      <p:grpSp>
        <p:nvGrpSpPr>
          <p:cNvPr id="1039" name="Group"/>
          <p:cNvGrpSpPr/>
          <p:nvPr/>
        </p:nvGrpSpPr>
        <p:grpSpPr>
          <a:xfrm>
            <a:off x="8220418" y="2024135"/>
            <a:ext cx="686299" cy="478044"/>
            <a:chOff x="0" y="0"/>
            <a:chExt cx="686298" cy="478043"/>
          </a:xfrm>
        </p:grpSpPr>
        <p:grpSp>
          <p:nvGrpSpPr>
            <p:cNvPr id="1037" name="Group"/>
            <p:cNvGrpSpPr/>
            <p:nvPr/>
          </p:nvGrpSpPr>
          <p:grpSpPr>
            <a:xfrm>
              <a:off x="586635" y="0"/>
              <a:ext cx="79478" cy="247281"/>
              <a:chOff x="0" y="0"/>
              <a:chExt cx="79477" cy="247280"/>
            </a:xfrm>
          </p:grpSpPr>
          <p:pic>
            <p:nvPicPr>
              <p:cNvPr id="1034" name="facebook.pdf" descr="facebook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" y="87580"/>
                <a:ext cx="71904" cy="719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35" name="twitter.pdf" descr="twitter.pdf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" y="175377"/>
                <a:ext cx="71904" cy="719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36" name="digital icon.psd" descr="digital icon.psd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0"/>
                <a:ext cx="79478" cy="789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38" name="my viewbook portal"/>
            <p:cNvSpPr txBox="1"/>
            <p:nvPr/>
          </p:nvSpPr>
          <p:spPr>
            <a:xfrm>
              <a:off x="0" y="384748"/>
              <a:ext cx="686299" cy="932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143" tIns="17143" rIns="17143" bIns="17143" numCol="1" anchor="t">
              <a:noAutofit/>
            </a:bodyPr>
            <a:lstStyle>
              <a:lvl1pPr algn="ctr" defTabSz="171450">
                <a:lnSpc>
                  <a:spcPct val="90000"/>
                </a:lnSpc>
                <a:defRPr sz="400" b="1" cap="all" spc="-8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Personalized Microsite</a:t>
              </a:r>
            </a:p>
          </p:txBody>
        </p:sp>
      </p:grpSp>
      <p:pic>
        <p:nvPicPr>
          <p:cNvPr id="1040" name="postcard.pdf" descr="postcar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175" y="2811130"/>
            <a:ext cx="232864" cy="232865"/>
          </a:xfrm>
          <a:prstGeom prst="rect">
            <a:avLst/>
          </a:prstGeom>
          <a:ln w="12700">
            <a:miter lim="400000"/>
          </a:ln>
        </p:spPr>
      </p:pic>
      <p:sp>
        <p:nvSpPr>
          <p:cNvPr id="1041" name="UNDERCLASS INQUIRY…"/>
          <p:cNvSpPr txBox="1"/>
          <p:nvPr/>
        </p:nvSpPr>
        <p:spPr>
          <a:xfrm>
            <a:off x="8609094" y="2581843"/>
            <a:ext cx="301029" cy="12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FINAL PUSH</a:t>
            </a:r>
          </a:p>
        </p:txBody>
      </p:sp>
      <p:sp>
        <p:nvSpPr>
          <p:cNvPr id="1042" name="variable postcard"/>
          <p:cNvSpPr txBox="1"/>
          <p:nvPr/>
        </p:nvSpPr>
        <p:spPr>
          <a:xfrm>
            <a:off x="8516163" y="3037569"/>
            <a:ext cx="472737" cy="148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3-D ITEM &amp; INTELLIGENT PRINT</a:t>
            </a:r>
          </a:p>
        </p:txBody>
      </p:sp>
      <p:pic>
        <p:nvPicPr>
          <p:cNvPr id="1043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4129" y="3227546"/>
            <a:ext cx="230524" cy="230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4" name="text.pdf" descr="tex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8707" y="3502921"/>
            <a:ext cx="219699" cy="219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5" name="postcard.pdf" descr="postcar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751" y="2814986"/>
            <a:ext cx="232864" cy="232865"/>
          </a:xfrm>
          <a:prstGeom prst="rect">
            <a:avLst/>
          </a:prstGeom>
          <a:ln w="12700">
            <a:miter lim="400000"/>
          </a:ln>
        </p:spPr>
      </p:pic>
      <p:sp>
        <p:nvSpPr>
          <p:cNvPr id="1046" name="UNDERCLASS INQUIRY…"/>
          <p:cNvSpPr txBox="1"/>
          <p:nvPr/>
        </p:nvSpPr>
        <p:spPr>
          <a:xfrm>
            <a:off x="8323565" y="2581843"/>
            <a:ext cx="171234" cy="12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YIELD</a:t>
            </a:r>
          </a:p>
        </p:txBody>
      </p:sp>
      <p:sp>
        <p:nvSpPr>
          <p:cNvPr id="1047" name="variable postcard"/>
          <p:cNvSpPr txBox="1"/>
          <p:nvPr/>
        </p:nvSpPr>
        <p:spPr>
          <a:xfrm>
            <a:off x="8200840" y="3041425"/>
            <a:ext cx="416686" cy="151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INTELLIGENT PRINT</a:t>
            </a:r>
          </a:p>
        </p:txBody>
      </p:sp>
      <p:pic>
        <p:nvPicPr>
          <p:cNvPr id="1048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3920" y="3231401"/>
            <a:ext cx="230525" cy="230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9" name="text.pdf" descr="tex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334" y="3506776"/>
            <a:ext cx="219699" cy="2197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2" name="Group"/>
          <p:cNvGrpSpPr/>
          <p:nvPr/>
        </p:nvGrpSpPr>
        <p:grpSpPr>
          <a:xfrm>
            <a:off x="8300771" y="2110856"/>
            <a:ext cx="514780" cy="293249"/>
            <a:chOff x="0" y="0"/>
            <a:chExt cx="514779" cy="293247"/>
          </a:xfrm>
        </p:grpSpPr>
        <p:pic>
          <p:nvPicPr>
            <p:cNvPr id="1050" name="Group" descr="Group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514780" cy="293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1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649" y="25899"/>
              <a:ext cx="341482" cy="231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56" name="Group"/>
          <p:cNvGrpSpPr/>
          <p:nvPr/>
        </p:nvGrpSpPr>
        <p:grpSpPr>
          <a:xfrm>
            <a:off x="5921410" y="2021102"/>
            <a:ext cx="79479" cy="247282"/>
            <a:chOff x="0" y="0"/>
            <a:chExt cx="79477" cy="247280"/>
          </a:xfrm>
        </p:grpSpPr>
        <p:pic>
          <p:nvPicPr>
            <p:cNvPr id="1053" name="facebook.pdf" descr="facebook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0" y="87580"/>
              <a:ext cx="71904" cy="7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4" name="twitter.pdf" descr="twitter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" y="175377"/>
              <a:ext cx="71904" cy="7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55" name="digital icon.psd" descr="digital icon.ps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79478" cy="78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57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4961" y="3736958"/>
            <a:ext cx="210247" cy="210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8" name="postcard.pdf" descr="postcar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652" y="2755536"/>
            <a:ext cx="232864" cy="232865"/>
          </a:xfrm>
          <a:prstGeom prst="rect">
            <a:avLst/>
          </a:prstGeom>
          <a:ln w="12700">
            <a:miter lim="400000"/>
          </a:ln>
        </p:spPr>
      </p:pic>
      <p:sp>
        <p:nvSpPr>
          <p:cNvPr id="1059" name="UNDERCLASS INQUIRY…"/>
          <p:cNvSpPr txBox="1"/>
          <p:nvPr/>
        </p:nvSpPr>
        <p:spPr>
          <a:xfrm>
            <a:off x="5521785" y="2581843"/>
            <a:ext cx="383195" cy="16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EVENT</a:t>
            </a:r>
          </a:p>
          <a:p>
            <a: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PROMOTION</a:t>
            </a:r>
          </a:p>
        </p:txBody>
      </p:sp>
      <p:sp>
        <p:nvSpPr>
          <p:cNvPr id="1060" name="variable postcard"/>
          <p:cNvSpPr txBox="1"/>
          <p:nvPr/>
        </p:nvSpPr>
        <p:spPr>
          <a:xfrm>
            <a:off x="5511741" y="2982046"/>
            <a:ext cx="416687" cy="16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INTELLIGENT PRINT</a:t>
            </a:r>
          </a:p>
        </p:txBody>
      </p:sp>
      <p:pic>
        <p:nvPicPr>
          <p:cNvPr id="1061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656" y="3178066"/>
            <a:ext cx="230525" cy="230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text.pdf" descr="tex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234" y="3453440"/>
            <a:ext cx="219700" cy="21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3" name="Rounded Rectangle"/>
          <p:cNvSpPr/>
          <p:nvPr/>
        </p:nvSpPr>
        <p:spPr>
          <a:xfrm>
            <a:off x="5474283" y="1813830"/>
            <a:ext cx="502081" cy="1432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064" name="Other Lead Sources"/>
          <p:cNvSpPr txBox="1"/>
          <p:nvPr/>
        </p:nvSpPr>
        <p:spPr>
          <a:xfrm>
            <a:off x="5248860" y="1816115"/>
            <a:ext cx="952927" cy="12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120000"/>
              </a:lnSpc>
              <a:spcBef>
                <a:spcPts val="600"/>
              </a:spcBef>
              <a:defRPr sz="700" b="1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EVENT</a:t>
            </a:r>
          </a:p>
        </p:txBody>
      </p:sp>
      <p:sp>
        <p:nvSpPr>
          <p:cNvPr id="1065" name="my viewbook portal"/>
          <p:cNvSpPr txBox="1"/>
          <p:nvPr/>
        </p:nvSpPr>
        <p:spPr>
          <a:xfrm>
            <a:off x="5378537" y="2405850"/>
            <a:ext cx="686300" cy="93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b="1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Personalized Microsite</a:t>
            </a:r>
          </a:p>
        </p:txBody>
      </p:sp>
      <p:pic>
        <p:nvPicPr>
          <p:cNvPr id="1066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4483" y="2111940"/>
            <a:ext cx="514781" cy="293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1133" y="2137839"/>
            <a:ext cx="341481" cy="231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8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5799" y="3736958"/>
            <a:ext cx="210247" cy="210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9" name="postcard.pdf" descr="postcard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490" y="2755536"/>
            <a:ext cx="232864" cy="232865"/>
          </a:xfrm>
          <a:prstGeom prst="rect">
            <a:avLst/>
          </a:prstGeom>
          <a:ln w="12700">
            <a:miter lim="400000"/>
          </a:ln>
        </p:spPr>
      </p:pic>
      <p:sp>
        <p:nvSpPr>
          <p:cNvPr id="1070" name="UNDERCLASS INQUIRY…"/>
          <p:cNvSpPr txBox="1"/>
          <p:nvPr/>
        </p:nvSpPr>
        <p:spPr>
          <a:xfrm>
            <a:off x="6136980" y="2581843"/>
            <a:ext cx="390802" cy="164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APPLICATION</a:t>
            </a:r>
          </a:p>
          <a:p>
            <a:pPr algn="ctr" defTabSz="171450">
              <a:lnSpc>
                <a:spcPct val="80000"/>
              </a:lnSpc>
              <a:defRPr sz="400" spc="-24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NURTURE</a:t>
            </a:r>
          </a:p>
        </p:txBody>
      </p:sp>
      <p:sp>
        <p:nvSpPr>
          <p:cNvPr id="1071" name="variable postcard"/>
          <p:cNvSpPr txBox="1"/>
          <p:nvPr/>
        </p:nvSpPr>
        <p:spPr>
          <a:xfrm>
            <a:off x="6132579" y="2982046"/>
            <a:ext cx="416686" cy="165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INTELLIGENT PRINT</a:t>
            </a:r>
          </a:p>
        </p:txBody>
      </p:sp>
      <p:pic>
        <p:nvPicPr>
          <p:cNvPr id="1072" name="email.pdf" descr="emai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494" y="3178066"/>
            <a:ext cx="230524" cy="230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3" name="text.pdf" descr="text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072" y="3453440"/>
            <a:ext cx="219700" cy="21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4" name="Rounded Rectangle"/>
          <p:cNvSpPr/>
          <p:nvPr/>
        </p:nvSpPr>
        <p:spPr>
          <a:xfrm>
            <a:off x="6061764" y="1813830"/>
            <a:ext cx="568794" cy="1432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075" name="Other Lead Sources"/>
          <p:cNvSpPr txBox="1"/>
          <p:nvPr/>
        </p:nvSpPr>
        <p:spPr>
          <a:xfrm>
            <a:off x="5869697" y="1816115"/>
            <a:ext cx="952927" cy="12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120000"/>
              </a:lnSpc>
              <a:spcBef>
                <a:spcPts val="600"/>
              </a:spcBef>
              <a:defRPr sz="700" b="1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PRE-APP</a:t>
            </a:r>
          </a:p>
        </p:txBody>
      </p:sp>
      <p:grpSp>
        <p:nvGrpSpPr>
          <p:cNvPr id="1079" name="Group"/>
          <p:cNvGrpSpPr/>
          <p:nvPr/>
        </p:nvGrpSpPr>
        <p:grpSpPr>
          <a:xfrm>
            <a:off x="6560611" y="2021102"/>
            <a:ext cx="79478" cy="247282"/>
            <a:chOff x="0" y="0"/>
            <a:chExt cx="79477" cy="247280"/>
          </a:xfrm>
        </p:grpSpPr>
        <p:pic>
          <p:nvPicPr>
            <p:cNvPr id="1076" name="facebook.pdf" descr="facebook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0" y="87580"/>
              <a:ext cx="71904" cy="7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7" name="twitter.pdf" descr="twitter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" y="175377"/>
              <a:ext cx="71904" cy="71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8" name="digital icon.psd" descr="digital icon.ps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79478" cy="78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80" name="my viewbook portal"/>
          <p:cNvSpPr txBox="1"/>
          <p:nvPr/>
        </p:nvSpPr>
        <p:spPr>
          <a:xfrm>
            <a:off x="5986675" y="2405850"/>
            <a:ext cx="686300" cy="93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b="1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Personalized Microsite</a:t>
            </a:r>
          </a:p>
        </p:txBody>
      </p:sp>
      <p:grpSp>
        <p:nvGrpSpPr>
          <p:cNvPr id="1083" name="Group"/>
          <p:cNvGrpSpPr/>
          <p:nvPr/>
        </p:nvGrpSpPr>
        <p:grpSpPr>
          <a:xfrm>
            <a:off x="6075320" y="2111940"/>
            <a:ext cx="514781" cy="293248"/>
            <a:chOff x="0" y="0"/>
            <a:chExt cx="514779" cy="293247"/>
          </a:xfrm>
        </p:grpSpPr>
        <p:pic>
          <p:nvPicPr>
            <p:cNvPr id="1081" name="Group" descr="Group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514780" cy="293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82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649" y="25899"/>
              <a:ext cx="341482" cy="2311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84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83226" y="4854431"/>
            <a:ext cx="184259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085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2656114" y="298709"/>
            <a:ext cx="3831772" cy="395288"/>
          </a:xfrm>
          <a:prstGeom prst="rect">
            <a:avLst/>
          </a:prstGeom>
        </p:spPr>
        <p:txBody>
          <a:bodyPr/>
          <a:lstStyle>
            <a:lvl1pPr defTabSz="612648">
              <a:defRPr sz="1675"/>
            </a:lvl1pPr>
          </a:lstStyle>
          <a:p>
            <a:r>
              <a:t>Forward looking marketing strategy</a:t>
            </a:r>
          </a:p>
        </p:txBody>
      </p:sp>
      <p:pic>
        <p:nvPicPr>
          <p:cNvPr id="1086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86699" y="2731135"/>
            <a:ext cx="267735" cy="373682"/>
          </a:xfrm>
          <a:prstGeom prst="rect">
            <a:avLst/>
          </a:prstGeom>
          <a:ln w="12700">
            <a:miter lim="400000"/>
          </a:ln>
        </p:spPr>
      </p:pic>
      <p:sp>
        <p:nvSpPr>
          <p:cNvPr id="1087" name="dynamic form-fills"/>
          <p:cNvSpPr txBox="1"/>
          <p:nvPr/>
        </p:nvSpPr>
        <p:spPr>
          <a:xfrm>
            <a:off x="4354102" y="3098067"/>
            <a:ext cx="313032" cy="161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b="1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dynamic form-fills</a:t>
            </a:r>
          </a:p>
        </p:txBody>
      </p:sp>
      <p:sp>
        <p:nvSpPr>
          <p:cNvPr id="1088" name="LIAISON’S ENROLLMENT…"/>
          <p:cNvSpPr txBox="1"/>
          <p:nvPr/>
        </p:nvSpPr>
        <p:spPr>
          <a:xfrm>
            <a:off x="2740698" y="2276079"/>
            <a:ext cx="802133" cy="12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243840">
              <a:lnSpc>
                <a:spcPct val="80000"/>
              </a:lnSpc>
              <a:tabLst>
                <a:tab pos="558800" algn="l"/>
              </a:tabLst>
              <a:defRPr sz="300" b="1">
                <a:solidFill>
                  <a:srgbClr val="53585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Data flows </a:t>
            </a:r>
          </a:p>
          <a:p>
            <a:pPr algn="ctr" defTabSz="243840">
              <a:lnSpc>
                <a:spcPct val="80000"/>
              </a:lnSpc>
              <a:tabLst>
                <a:tab pos="558800" algn="l"/>
              </a:tabLst>
              <a:defRPr sz="300" b="1">
                <a:solidFill>
                  <a:srgbClr val="53585F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automatically both ways</a:t>
            </a:r>
          </a:p>
        </p:txBody>
      </p:sp>
      <p:grpSp>
        <p:nvGrpSpPr>
          <p:cNvPr id="1091" name="Group"/>
          <p:cNvGrpSpPr/>
          <p:nvPr/>
        </p:nvGrpSpPr>
        <p:grpSpPr>
          <a:xfrm>
            <a:off x="2748188" y="2731961"/>
            <a:ext cx="755103" cy="430150"/>
            <a:chOff x="0" y="0"/>
            <a:chExt cx="755102" cy="430148"/>
          </a:xfrm>
        </p:grpSpPr>
        <p:pic>
          <p:nvPicPr>
            <p:cNvPr id="1089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755103" cy="430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90" name="EMP Logo_190121.png" descr="EMP Logo_190121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7747" y="137199"/>
              <a:ext cx="599608" cy="169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92" name="LIAISON’S ENROLLMENT…"/>
          <p:cNvSpPr txBox="1"/>
          <p:nvPr/>
        </p:nvSpPr>
        <p:spPr>
          <a:xfrm>
            <a:off x="2657177" y="2207352"/>
            <a:ext cx="939657" cy="96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243840">
              <a:lnSpc>
                <a:spcPct val="80000"/>
              </a:lnSpc>
              <a:tabLst>
                <a:tab pos="558800" algn="l"/>
              </a:tabLst>
              <a:defRPr sz="600" b="1">
                <a:solidFill>
                  <a:srgbClr val="53585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CRM?SIS</a:t>
            </a:r>
          </a:p>
        </p:txBody>
      </p:sp>
      <p:sp>
        <p:nvSpPr>
          <p:cNvPr id="1093" name="LIAISON’S ENROLLMENT…"/>
          <p:cNvSpPr txBox="1"/>
          <p:nvPr/>
        </p:nvSpPr>
        <p:spPr>
          <a:xfrm>
            <a:off x="2740698" y="3810535"/>
            <a:ext cx="755103" cy="96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243840">
              <a:lnSpc>
                <a:spcPct val="80000"/>
              </a:lnSpc>
              <a:tabLst>
                <a:tab pos="558800" algn="l"/>
              </a:tabLst>
              <a:defRPr sz="500" b="1">
                <a:solidFill>
                  <a:srgbClr val="53585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OTHER LISTS</a:t>
            </a:r>
          </a:p>
        </p:txBody>
      </p:sp>
      <p:sp>
        <p:nvSpPr>
          <p:cNvPr id="1094" name="Line"/>
          <p:cNvSpPr/>
          <p:nvPr/>
        </p:nvSpPr>
        <p:spPr>
          <a:xfrm flipV="1">
            <a:off x="3031129" y="2431973"/>
            <a:ext cx="1" cy="263650"/>
          </a:xfrm>
          <a:prstGeom prst="line">
            <a:avLst/>
          </a:prstGeom>
          <a:ln w="6350">
            <a:solidFill>
              <a:schemeClr val="accent6">
                <a:lumOff val="-7960"/>
              </a:schemeClr>
            </a:solidFill>
            <a:miter lim="400000"/>
            <a:headEnd type="triangle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1095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47734" y="2868712"/>
            <a:ext cx="123078" cy="147622"/>
          </a:xfrm>
          <a:prstGeom prst="rect">
            <a:avLst/>
          </a:prstGeom>
          <a:ln w="12700">
            <a:miter lim="400000"/>
          </a:ln>
          <a:effectLst>
            <a:outerShdw blurRad="381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096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76462" y="2868712"/>
            <a:ext cx="123078" cy="147622"/>
          </a:xfrm>
          <a:prstGeom prst="rect">
            <a:avLst/>
          </a:prstGeom>
          <a:ln w="12700">
            <a:miter lim="400000"/>
          </a:ln>
          <a:effectLst>
            <a:outerShdw blurRad="381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097" name="iwL4sGQI_400x400.jpg" descr="iwL4sGQI_400x400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9089" y="1815190"/>
            <a:ext cx="297464" cy="297465"/>
          </a:xfrm>
          <a:prstGeom prst="rect">
            <a:avLst/>
          </a:prstGeom>
          <a:ln w="12700">
            <a:miter lim="400000"/>
          </a:ln>
        </p:spPr>
      </p:pic>
      <p:sp>
        <p:nvSpPr>
          <p:cNvPr id="1098" name="Upperclass Search"/>
          <p:cNvSpPr txBox="1"/>
          <p:nvPr/>
        </p:nvSpPr>
        <p:spPr>
          <a:xfrm>
            <a:off x="3577769" y="2329050"/>
            <a:ext cx="658468" cy="218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/>
          <a:p>
            <a:pPr algn="ctr" defTabSz="171450">
              <a:lnSpc>
                <a:spcPct val="90000"/>
              </a:lnSpc>
              <a:defRPr sz="700" cap="all" spc="-12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Upperclass</a:t>
            </a:r>
          </a:p>
          <a:p>
            <a:pPr algn="ctr" defTabSz="171450">
              <a:lnSpc>
                <a:spcPct val="90000"/>
              </a:lnSpc>
              <a:defRPr sz="700" cap="all" spc="-12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&amp; UNDERCLASS</a:t>
            </a:r>
          </a:p>
        </p:txBody>
      </p:sp>
      <p:sp>
        <p:nvSpPr>
          <p:cNvPr id="1099" name="OTHOT Prescriptive Analysis"/>
          <p:cNvSpPr txBox="1"/>
          <p:nvPr/>
        </p:nvSpPr>
        <p:spPr>
          <a:xfrm>
            <a:off x="3525133" y="2055369"/>
            <a:ext cx="472736" cy="273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b="1"/>
              <a:t>OTHOT</a:t>
            </a:r>
            <a:r>
              <a:t> Prescriptive Analysis</a:t>
            </a:r>
          </a:p>
        </p:txBody>
      </p:sp>
      <p:pic>
        <p:nvPicPr>
          <p:cNvPr id="1100" name="Image" descr="Imag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69667" y="1845633"/>
            <a:ext cx="236580" cy="236579"/>
          </a:xfrm>
          <a:prstGeom prst="rect">
            <a:avLst/>
          </a:prstGeom>
          <a:ln w="12700">
            <a:miter lim="400000"/>
          </a:ln>
        </p:spPr>
      </p:pic>
      <p:sp>
        <p:nvSpPr>
          <p:cNvPr id="1101" name="Line"/>
          <p:cNvSpPr/>
          <p:nvPr/>
        </p:nvSpPr>
        <p:spPr>
          <a:xfrm>
            <a:off x="3663426" y="2323620"/>
            <a:ext cx="503025" cy="1"/>
          </a:xfrm>
          <a:prstGeom prst="line">
            <a:avLst/>
          </a:prstGeom>
          <a:ln w="3175">
            <a:solidFill>
              <a:srgbClr val="CACACA"/>
            </a:solidFill>
          </a:ln>
        </p:spPr>
        <p:txBody>
          <a:bodyPr lIns="45718" tIns="45718" rIns="45718" bIns="45718"/>
          <a:lstStyle/>
          <a:p>
            <a:pPr>
              <a:spcBef>
                <a:spcPts val="600"/>
              </a:spcBef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1104" name="Group"/>
          <p:cNvGrpSpPr/>
          <p:nvPr/>
        </p:nvGrpSpPr>
        <p:grpSpPr>
          <a:xfrm>
            <a:off x="3541219" y="2573857"/>
            <a:ext cx="437078" cy="344043"/>
            <a:chOff x="0" y="0"/>
            <a:chExt cx="437077" cy="344041"/>
          </a:xfrm>
        </p:grpSpPr>
        <p:sp>
          <p:nvSpPr>
            <p:cNvPr id="1102" name="Var.…"/>
            <p:cNvSpPr txBox="1"/>
            <p:nvPr/>
          </p:nvSpPr>
          <p:spPr>
            <a:xfrm>
              <a:off x="0" y="222150"/>
              <a:ext cx="437078" cy="1218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143" tIns="17143" rIns="17143" bIns="17143" numCol="1" anchor="t">
              <a:noAutofit/>
            </a:bodyPr>
            <a:lstStyle>
              <a:lvl1pPr algn="ctr" defTabSz="171450">
                <a:lnSpc>
                  <a:spcPct val="90000"/>
                </a:lnSpc>
                <a:defRPr sz="400" cap="all" spc="-8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INTELLIGENT PRINT</a:t>
              </a:r>
            </a:p>
          </p:txBody>
        </p:sp>
        <p:pic>
          <p:nvPicPr>
            <p:cNvPr id="1103" name="postcard.pdf" descr="postcard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2466" y="0"/>
              <a:ext cx="227337" cy="2273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05" name="Targeted…"/>
          <p:cNvSpPr txBox="1"/>
          <p:nvPr/>
        </p:nvSpPr>
        <p:spPr>
          <a:xfrm>
            <a:off x="3679654" y="3118082"/>
            <a:ext cx="488268" cy="12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90000"/>
              </a:lnSpc>
              <a:defRPr sz="400" cap="all" spc="-8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Targeted Digital</a:t>
            </a:r>
          </a:p>
        </p:txBody>
      </p:sp>
      <p:grpSp>
        <p:nvGrpSpPr>
          <p:cNvPr id="1108" name="Group"/>
          <p:cNvGrpSpPr/>
          <p:nvPr/>
        </p:nvGrpSpPr>
        <p:grpSpPr>
          <a:xfrm>
            <a:off x="3947293" y="2578200"/>
            <a:ext cx="232571" cy="341698"/>
            <a:chOff x="0" y="0"/>
            <a:chExt cx="232570" cy="341697"/>
          </a:xfrm>
        </p:grpSpPr>
        <p:sp>
          <p:nvSpPr>
            <p:cNvPr id="1106" name="Email"/>
            <p:cNvSpPr txBox="1"/>
            <p:nvPr/>
          </p:nvSpPr>
          <p:spPr>
            <a:xfrm>
              <a:off x="36180" y="219805"/>
              <a:ext cx="160210" cy="121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143" tIns="17143" rIns="17143" bIns="17143" numCol="1" anchor="t">
              <a:noAutofit/>
            </a:bodyPr>
            <a:lstStyle>
              <a:lvl1pPr algn="ctr" defTabSz="171450">
                <a:lnSpc>
                  <a:spcPct val="90000"/>
                </a:lnSpc>
                <a:defRPr sz="400" cap="all" spc="-8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Email</a:t>
              </a:r>
            </a:p>
          </p:txBody>
        </p:sp>
        <p:pic>
          <p:nvPicPr>
            <p:cNvPr id="1107" name="email.pdf" descr="email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2571" cy="2325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11" name="Group"/>
          <p:cNvGrpSpPr/>
          <p:nvPr/>
        </p:nvGrpSpPr>
        <p:grpSpPr>
          <a:xfrm>
            <a:off x="3652248" y="2886671"/>
            <a:ext cx="528014" cy="244631"/>
            <a:chOff x="0" y="0"/>
            <a:chExt cx="528013" cy="244630"/>
          </a:xfrm>
        </p:grpSpPr>
        <p:pic>
          <p:nvPicPr>
            <p:cNvPr id="1109" name="target social.psd" descr="target social.ps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246124" cy="244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0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3189" y="0"/>
              <a:ext cx="224825" cy="225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2" name="Rounded Rectangle"/>
          <p:cNvSpPr/>
          <p:nvPr/>
        </p:nvSpPr>
        <p:spPr>
          <a:xfrm>
            <a:off x="3531557" y="1603971"/>
            <a:ext cx="766763" cy="1432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solidFill>
              <a:srgbClr val="FFFF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113" name="Other Lead Sources"/>
          <p:cNvSpPr txBox="1"/>
          <p:nvPr/>
        </p:nvSpPr>
        <p:spPr>
          <a:xfrm>
            <a:off x="3548212" y="1607470"/>
            <a:ext cx="742842" cy="121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120000"/>
              </a:lnSpc>
              <a:spcBef>
                <a:spcPts val="600"/>
              </a:spcBef>
              <a:defRPr sz="700" b="1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rPr dirty="0"/>
              <a:t>SEARCH PLUS</a:t>
            </a:r>
          </a:p>
        </p:txBody>
      </p:sp>
      <p:sp>
        <p:nvSpPr>
          <p:cNvPr id="1114" name="LIAISON…"/>
          <p:cNvSpPr txBox="1"/>
          <p:nvPr/>
        </p:nvSpPr>
        <p:spPr>
          <a:xfrm>
            <a:off x="3902749" y="2055369"/>
            <a:ext cx="368085" cy="288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pPr algn="ctr">
              <a:lnSpc>
                <a:spcPct val="90000"/>
              </a:lnSpc>
              <a:defRPr sz="400" b="1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LIAISON</a:t>
            </a:r>
          </a:p>
          <a:p>
            <a:pPr algn="ctr">
              <a:lnSpc>
                <a:spcPct val="90000"/>
              </a:lnSpc>
              <a:defRPr sz="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INTELLIGENT </a:t>
            </a:r>
          </a:p>
          <a:p>
            <a:pPr algn="ctr">
              <a:lnSpc>
                <a:spcPct val="90000"/>
              </a:lnSpc>
              <a:defRPr sz="4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t>NAMES</a:t>
            </a:r>
          </a:p>
        </p:txBody>
      </p:sp>
      <p:sp>
        <p:nvSpPr>
          <p:cNvPr id="1115" name="Add"/>
          <p:cNvSpPr/>
          <p:nvPr/>
        </p:nvSpPr>
        <p:spPr>
          <a:xfrm>
            <a:off x="3889967" y="1933139"/>
            <a:ext cx="67944" cy="67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9533" y="3765"/>
                </a:moveTo>
                <a:lnTo>
                  <a:pt x="12065" y="3765"/>
                </a:lnTo>
                <a:cubicBezTo>
                  <a:pt x="12100" y="3765"/>
                  <a:pt x="12129" y="3794"/>
                  <a:pt x="12129" y="3830"/>
                </a:cubicBezTo>
                <a:lnTo>
                  <a:pt x="12129" y="9407"/>
                </a:lnTo>
                <a:cubicBezTo>
                  <a:pt x="12129" y="9442"/>
                  <a:pt x="12157" y="9471"/>
                  <a:pt x="12192" y="9471"/>
                </a:cubicBezTo>
                <a:lnTo>
                  <a:pt x="17769" y="9471"/>
                </a:lnTo>
                <a:cubicBezTo>
                  <a:pt x="17804" y="9471"/>
                  <a:pt x="17833" y="9500"/>
                  <a:pt x="17833" y="9535"/>
                </a:cubicBezTo>
                <a:lnTo>
                  <a:pt x="17835" y="12067"/>
                </a:lnTo>
                <a:cubicBezTo>
                  <a:pt x="17835" y="12102"/>
                  <a:pt x="17806" y="12129"/>
                  <a:pt x="17770" y="12129"/>
                </a:cubicBezTo>
                <a:lnTo>
                  <a:pt x="12193" y="12129"/>
                </a:lnTo>
                <a:cubicBezTo>
                  <a:pt x="12158" y="12129"/>
                  <a:pt x="12129" y="12158"/>
                  <a:pt x="12129" y="12193"/>
                </a:cubicBezTo>
                <a:lnTo>
                  <a:pt x="12129" y="17770"/>
                </a:lnTo>
                <a:cubicBezTo>
                  <a:pt x="12129" y="17806"/>
                  <a:pt x="12100" y="17835"/>
                  <a:pt x="12065" y="17835"/>
                </a:cubicBezTo>
                <a:lnTo>
                  <a:pt x="9533" y="17835"/>
                </a:lnTo>
                <a:cubicBezTo>
                  <a:pt x="9498" y="17835"/>
                  <a:pt x="9471" y="17806"/>
                  <a:pt x="9471" y="17770"/>
                </a:cubicBezTo>
                <a:lnTo>
                  <a:pt x="9471" y="12193"/>
                </a:lnTo>
                <a:cubicBezTo>
                  <a:pt x="9471" y="12158"/>
                  <a:pt x="9442" y="12131"/>
                  <a:pt x="9407" y="12131"/>
                </a:cubicBezTo>
                <a:lnTo>
                  <a:pt x="3828" y="12131"/>
                </a:lnTo>
                <a:cubicBezTo>
                  <a:pt x="3793" y="12131"/>
                  <a:pt x="3765" y="12102"/>
                  <a:pt x="3765" y="12067"/>
                </a:cubicBezTo>
                <a:lnTo>
                  <a:pt x="3765" y="9535"/>
                </a:lnTo>
                <a:cubicBezTo>
                  <a:pt x="3765" y="9500"/>
                  <a:pt x="3793" y="9471"/>
                  <a:pt x="3828" y="9471"/>
                </a:cubicBezTo>
                <a:lnTo>
                  <a:pt x="9407" y="9471"/>
                </a:lnTo>
                <a:cubicBezTo>
                  <a:pt x="9442" y="9471"/>
                  <a:pt x="9469" y="9443"/>
                  <a:pt x="9469" y="9408"/>
                </a:cubicBezTo>
                <a:lnTo>
                  <a:pt x="9469" y="3830"/>
                </a:lnTo>
                <a:cubicBezTo>
                  <a:pt x="9469" y="3794"/>
                  <a:pt x="9498" y="3765"/>
                  <a:pt x="9533" y="3765"/>
                </a:cubicBezTo>
                <a:close/>
              </a:path>
            </a:pathLst>
          </a:custGeom>
          <a:solidFill>
            <a:srgbClr val="FFFFFF"/>
          </a:solidFill>
          <a:ln w="3175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116" name="Rectangle"/>
          <p:cNvSpPr/>
          <p:nvPr/>
        </p:nvSpPr>
        <p:spPr>
          <a:xfrm>
            <a:off x="3577699" y="3311035"/>
            <a:ext cx="673457" cy="937578"/>
          </a:xfrm>
          <a:prstGeom prst="rect">
            <a:avLst/>
          </a:prstGeom>
          <a:solidFill>
            <a:srgbClr val="B5BD00">
              <a:alpha val="14835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457221">
              <a:spcBef>
                <a:spcPts val="600"/>
              </a:spcBef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117" name="Other Lead Sources"/>
          <p:cNvSpPr txBox="1"/>
          <p:nvPr/>
        </p:nvSpPr>
        <p:spPr>
          <a:xfrm>
            <a:off x="3587815" y="3278801"/>
            <a:ext cx="672227" cy="121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171450">
              <a:lnSpc>
                <a:spcPct val="120000"/>
              </a:lnSpc>
              <a:spcBef>
                <a:spcPts val="600"/>
              </a:spcBef>
              <a:defRPr sz="500" b="1">
                <a:solidFill>
                  <a:srgbClr val="2D2A29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OTHER SOURCES</a:t>
            </a:r>
          </a:p>
        </p:txBody>
      </p:sp>
      <p:grpSp>
        <p:nvGrpSpPr>
          <p:cNvPr id="1120" name="Group"/>
          <p:cNvGrpSpPr/>
          <p:nvPr/>
        </p:nvGrpSpPr>
        <p:grpSpPr>
          <a:xfrm>
            <a:off x="3591976" y="3451574"/>
            <a:ext cx="347959" cy="363995"/>
            <a:chOff x="0" y="0"/>
            <a:chExt cx="347957" cy="363993"/>
          </a:xfrm>
        </p:grpSpPr>
        <p:sp>
          <p:nvSpPr>
            <p:cNvPr id="1118" name="INQUIRIES FROM…"/>
            <p:cNvSpPr txBox="1"/>
            <p:nvPr/>
          </p:nvSpPr>
          <p:spPr>
            <a:xfrm>
              <a:off x="0" y="215288"/>
              <a:ext cx="347958" cy="1487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143" tIns="17143" rIns="17143" bIns="17143" numCol="1" anchor="t">
              <a:noAutofit/>
            </a:bodyPr>
            <a:lstStyle>
              <a:lvl1pPr algn="ctr" defTabSz="171450">
                <a:lnSpc>
                  <a:spcPct val="90000"/>
                </a:lnSpc>
                <a:defRPr sz="400" cap="all" spc="-8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WEBSITE INQUIRIES</a:t>
              </a:r>
            </a:p>
          </p:txBody>
        </p:sp>
        <p:pic>
          <p:nvPicPr>
            <p:cNvPr id="1119" name="inquiries.pdf" descr="inquiries.pdf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8869" y="0"/>
              <a:ext cx="230220" cy="230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3" name="Group"/>
          <p:cNvGrpSpPr/>
          <p:nvPr/>
        </p:nvGrpSpPr>
        <p:grpSpPr>
          <a:xfrm>
            <a:off x="3612260" y="3831053"/>
            <a:ext cx="307391" cy="363994"/>
            <a:chOff x="0" y="0"/>
            <a:chExt cx="307390" cy="363993"/>
          </a:xfrm>
        </p:grpSpPr>
        <p:sp>
          <p:nvSpPr>
            <p:cNvPr id="1121" name="COLLEGE FAIRS"/>
            <p:cNvSpPr txBox="1"/>
            <p:nvPr/>
          </p:nvSpPr>
          <p:spPr>
            <a:xfrm>
              <a:off x="0" y="215288"/>
              <a:ext cx="307391" cy="1487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143" tIns="17143" rIns="17143" bIns="17143" numCol="1" anchor="t">
              <a:noAutofit/>
            </a:bodyPr>
            <a:lstStyle>
              <a:lvl1pPr algn="ctr" defTabSz="171450">
                <a:lnSpc>
                  <a:spcPct val="90000"/>
                </a:lnSpc>
                <a:defRPr sz="400" cap="all" spc="-8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r>
                <a:t>COLLEGE FAIRS</a:t>
              </a:r>
            </a:p>
          </p:txBody>
        </p:sp>
        <p:pic>
          <p:nvPicPr>
            <p:cNvPr id="1122" name="college high school.pdf" descr="college high school.pdf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4811" y="0"/>
              <a:ext cx="230220" cy="2302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6" name="Group"/>
          <p:cNvGrpSpPr/>
          <p:nvPr/>
        </p:nvGrpSpPr>
        <p:grpSpPr>
          <a:xfrm>
            <a:off x="3875208" y="3840410"/>
            <a:ext cx="347959" cy="359846"/>
            <a:chOff x="0" y="0"/>
            <a:chExt cx="347957" cy="359845"/>
          </a:xfrm>
        </p:grpSpPr>
        <p:sp>
          <p:nvSpPr>
            <p:cNvPr id="1124" name="OTHER INQUIRIES"/>
            <p:cNvSpPr txBox="1"/>
            <p:nvPr/>
          </p:nvSpPr>
          <p:spPr>
            <a:xfrm>
              <a:off x="0" y="211139"/>
              <a:ext cx="347958" cy="1487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143" tIns="17143" rIns="17143" bIns="17143" numCol="1" anchor="t">
              <a:noAutofit/>
            </a:bodyPr>
            <a:lstStyle/>
            <a:p>
              <a:pPr algn="ctr" defTabSz="171450">
                <a:lnSpc>
                  <a:spcPct val="90000"/>
                </a:lnSpc>
                <a:defRPr sz="400" cap="all" spc="-8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STEALTH</a:t>
              </a:r>
            </a:p>
            <a:p>
              <a:pPr algn="ctr" defTabSz="171450">
                <a:lnSpc>
                  <a:spcPct val="90000"/>
                </a:lnSpc>
                <a:defRPr sz="400" cap="all" spc="-8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LEADS</a:t>
              </a:r>
            </a:p>
          </p:txBody>
        </p:sp>
        <p:pic>
          <p:nvPicPr>
            <p:cNvPr id="1125" name="other inquiries.pdf" descr="other inquiries.pdf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1367" y="0"/>
              <a:ext cx="225224" cy="225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9" name="Group"/>
          <p:cNvGrpSpPr/>
          <p:nvPr/>
        </p:nvGrpSpPr>
        <p:grpSpPr>
          <a:xfrm>
            <a:off x="3920946" y="3460812"/>
            <a:ext cx="273987" cy="362309"/>
            <a:chOff x="0" y="0"/>
            <a:chExt cx="273986" cy="362307"/>
          </a:xfrm>
        </p:grpSpPr>
        <p:sp>
          <p:nvSpPr>
            <p:cNvPr id="1127" name="DIGITAL…"/>
            <p:cNvSpPr txBox="1"/>
            <p:nvPr/>
          </p:nvSpPr>
          <p:spPr>
            <a:xfrm>
              <a:off x="-1" y="213601"/>
              <a:ext cx="273988" cy="1487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7143" tIns="17143" rIns="17143" bIns="17143" numCol="1" anchor="t">
              <a:noAutofit/>
            </a:bodyPr>
            <a:lstStyle/>
            <a:p>
              <a:pPr algn="ctr" defTabSz="171450">
                <a:lnSpc>
                  <a:spcPct val="90000"/>
                </a:lnSpc>
                <a:defRPr sz="400" cap="all" spc="-8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DIGITAL</a:t>
              </a:r>
            </a:p>
            <a:p>
              <a:pPr algn="ctr" defTabSz="171450">
                <a:lnSpc>
                  <a:spcPct val="90000"/>
                </a:lnSpc>
                <a:defRPr sz="400" cap="all" spc="-8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defRPr>
              </a:pPr>
              <a:r>
                <a:t>MARKETING</a:t>
              </a:r>
            </a:p>
          </p:txBody>
        </p:sp>
        <p:pic>
          <p:nvPicPr>
            <p:cNvPr id="1128" name="digital icon.psd" descr="digital icon.ps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553" y="0"/>
              <a:ext cx="238880" cy="2374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0" name="Line"/>
          <p:cNvSpPr/>
          <p:nvPr/>
        </p:nvSpPr>
        <p:spPr>
          <a:xfrm flipV="1">
            <a:off x="3118249" y="3203612"/>
            <a:ext cx="1" cy="263650"/>
          </a:xfrm>
          <a:prstGeom prst="line">
            <a:avLst/>
          </a:prstGeom>
          <a:ln w="6350">
            <a:solidFill>
              <a:schemeClr val="accent6">
                <a:lumOff val="-7960"/>
              </a:schemeClr>
            </a:solidFill>
            <a:miter lim="400000"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1131" name="Image" descr="Image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4670" y="3534599"/>
            <a:ext cx="191210" cy="244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2" name="Image" descr="Image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32511" y="3530217"/>
            <a:ext cx="198065" cy="253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5" name="Group"/>
          <p:cNvGrpSpPr/>
          <p:nvPr/>
        </p:nvGrpSpPr>
        <p:grpSpPr>
          <a:xfrm>
            <a:off x="2869615" y="1891452"/>
            <a:ext cx="514781" cy="293248"/>
            <a:chOff x="0" y="0"/>
            <a:chExt cx="514779" cy="293247"/>
          </a:xfrm>
        </p:grpSpPr>
        <p:pic>
          <p:nvPicPr>
            <p:cNvPr id="1133" name="Group" descr="Group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514780" cy="2932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34" name="Image" descr="Image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2779" y="22443"/>
              <a:ext cx="389222" cy="224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6" name="Line"/>
          <p:cNvSpPr/>
          <p:nvPr/>
        </p:nvSpPr>
        <p:spPr>
          <a:xfrm flipV="1">
            <a:off x="3205369" y="2431973"/>
            <a:ext cx="1" cy="263650"/>
          </a:xfrm>
          <a:prstGeom prst="line">
            <a:avLst/>
          </a:prstGeom>
          <a:ln w="6350">
            <a:solidFill>
              <a:schemeClr val="accent6">
                <a:lumOff val="-7960"/>
              </a:schemeClr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137" name="LIAISON’S ENROLLMENT…"/>
          <p:cNvSpPr txBox="1"/>
          <p:nvPr/>
        </p:nvSpPr>
        <p:spPr>
          <a:xfrm>
            <a:off x="3033020" y="2504834"/>
            <a:ext cx="170459" cy="96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7143" tIns="17143" rIns="17143" bIns="17143"/>
          <a:lstStyle>
            <a:lvl1pPr algn="ctr" defTabSz="243840">
              <a:lnSpc>
                <a:spcPct val="80000"/>
              </a:lnSpc>
              <a:tabLst>
                <a:tab pos="558800" algn="l"/>
              </a:tabLst>
              <a:defRPr sz="500" b="1">
                <a:solidFill>
                  <a:srgbClr val="53585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OR</a:t>
            </a:r>
          </a:p>
        </p:txBody>
      </p:sp>
      <p:pic>
        <p:nvPicPr>
          <p:cNvPr id="1138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3483" y="2868712"/>
            <a:ext cx="123078" cy="147622"/>
          </a:xfrm>
          <a:prstGeom prst="rect">
            <a:avLst/>
          </a:prstGeom>
          <a:ln w="12700">
            <a:miter lim="400000"/>
          </a:ln>
          <a:effectLst>
            <a:outerShdw blurRad="381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139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44324" y="2868712"/>
            <a:ext cx="123079" cy="147622"/>
          </a:xfrm>
          <a:prstGeom prst="rect">
            <a:avLst/>
          </a:prstGeom>
          <a:ln w="12700">
            <a:miter lim="400000"/>
          </a:ln>
          <a:effectLst>
            <a:outerShdw blurRad="381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140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0093" y="2868712"/>
            <a:ext cx="123079" cy="147622"/>
          </a:xfrm>
          <a:prstGeom prst="rect">
            <a:avLst/>
          </a:prstGeom>
          <a:ln w="12700">
            <a:miter lim="400000"/>
          </a:ln>
          <a:effectLst>
            <a:outerShdw blurRad="381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141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65160" y="2868712"/>
            <a:ext cx="123078" cy="147622"/>
          </a:xfrm>
          <a:prstGeom prst="rect">
            <a:avLst/>
          </a:prstGeom>
          <a:ln w="12700">
            <a:miter lim="400000"/>
          </a:ln>
          <a:effectLst>
            <a:outerShdw blurRad="381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142" name="Image" descr="Imag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1263" y="2868712"/>
            <a:ext cx="123078" cy="147622"/>
          </a:xfrm>
          <a:prstGeom prst="rect">
            <a:avLst/>
          </a:prstGeom>
          <a:ln w="12700">
            <a:miter lim="400000"/>
          </a:ln>
          <a:effectLst>
            <a:outerShdw blurRad="381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143" name="Strategic plan for the entire Enrollment funnel…"/>
          <p:cNvSpPr txBox="1"/>
          <p:nvPr/>
        </p:nvSpPr>
        <p:spPr>
          <a:xfrm>
            <a:off x="126018" y="1517335"/>
            <a:ext cx="2327663" cy="1280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600"/>
              </a:spcBef>
              <a:defRPr sz="11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Strategic plan for the entire Enrollment funnel</a:t>
            </a:r>
          </a:p>
          <a:p>
            <a:pPr marL="90236" indent="-90236">
              <a:spcBef>
                <a:spcPts val="400"/>
              </a:spcBef>
              <a:buClr>
                <a:srgbClr val="000000"/>
              </a:buClr>
              <a:buSzPct val="100000"/>
              <a:buChar char="-"/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Actionable Plan</a:t>
            </a:r>
          </a:p>
          <a:p>
            <a:pPr marL="90236" indent="-90236">
              <a:spcBef>
                <a:spcPts val="400"/>
              </a:spcBef>
              <a:buClr>
                <a:srgbClr val="000000"/>
              </a:buClr>
              <a:buSzPct val="100000"/>
              <a:buChar char="-"/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Allocate more resources as </a:t>
            </a:r>
            <a:br/>
            <a:r>
              <a:t>the funnel narrows</a:t>
            </a:r>
          </a:p>
          <a:p>
            <a:pPr marL="90236" indent="-90236">
              <a:spcBef>
                <a:spcPts val="400"/>
              </a:spcBef>
              <a:buClr>
                <a:srgbClr val="000000"/>
              </a:buClr>
              <a:buSzPct val="100000"/>
              <a:buChar char="-"/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1144" name="gears 2.pdf" descr="gears 2.pdf"/>
          <p:cNvPicPr>
            <a:picLocks noChangeAspect="1"/>
          </p:cNvPicPr>
          <p:nvPr/>
        </p:nvPicPr>
        <p:blipFill>
          <a:blip r:embed="rId25"/>
          <a:srcRect b="66060"/>
          <a:stretch>
            <a:fillRect/>
          </a:stretch>
        </p:blipFill>
        <p:spPr>
          <a:xfrm>
            <a:off x="164756" y="83209"/>
            <a:ext cx="1395067" cy="1435090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145" name="Maximize Your first-person data…"/>
          <p:cNvSpPr txBox="1"/>
          <p:nvPr/>
        </p:nvSpPr>
        <p:spPr>
          <a:xfrm>
            <a:off x="126018" y="4020332"/>
            <a:ext cx="2272697" cy="544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11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Maximize Your first-person data</a:t>
            </a:r>
          </a:p>
          <a:p>
            <a:pPr marL="90236" indent="-90236">
              <a:spcBef>
                <a:spcPts val="400"/>
              </a:spcBef>
              <a:buClr>
                <a:srgbClr val="000000"/>
              </a:buClr>
              <a:buSzPct val="100000"/>
              <a:buChar char="-"/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Focus on people have consented for </a:t>
            </a:r>
            <a:br/>
            <a:r>
              <a:t>you to make contact and engage</a:t>
            </a:r>
          </a:p>
        </p:txBody>
      </p:sp>
      <p:sp>
        <p:nvSpPr>
          <p:cNvPr id="1146" name="omni-channel communications…"/>
          <p:cNvSpPr txBox="1"/>
          <p:nvPr/>
        </p:nvSpPr>
        <p:spPr>
          <a:xfrm>
            <a:off x="126018" y="3298791"/>
            <a:ext cx="2230814" cy="595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11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omni-channel communications</a:t>
            </a:r>
          </a:p>
          <a:p>
            <a:pPr marL="90236" indent="-90236">
              <a:spcBef>
                <a:spcPts val="400"/>
              </a:spcBef>
              <a:buClr>
                <a:srgbClr val="000000"/>
              </a:buClr>
              <a:buSzPct val="100000"/>
              <a:buChar char="-"/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Growing case for print</a:t>
            </a:r>
          </a:p>
          <a:p>
            <a:pPr marL="90236" indent="-90236">
              <a:spcBef>
                <a:spcPts val="400"/>
              </a:spcBef>
              <a:buClr>
                <a:srgbClr val="000000"/>
              </a:buClr>
              <a:buSzPct val="100000"/>
              <a:buChar char="-"/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Importance of Rep engagement</a:t>
            </a:r>
          </a:p>
        </p:txBody>
      </p:sp>
      <p:sp>
        <p:nvSpPr>
          <p:cNvPr id="1147" name="Focus on student journey…"/>
          <p:cNvSpPr txBox="1"/>
          <p:nvPr/>
        </p:nvSpPr>
        <p:spPr>
          <a:xfrm>
            <a:off x="126018" y="2481727"/>
            <a:ext cx="2418093" cy="72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600"/>
              </a:spcBef>
              <a:defRPr sz="11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Focus on student journey</a:t>
            </a:r>
          </a:p>
          <a:p>
            <a:pPr marL="90236" indent="-90236">
              <a:spcBef>
                <a:spcPts val="400"/>
              </a:spcBef>
              <a:buClr>
                <a:srgbClr val="000000"/>
              </a:buClr>
              <a:buSzPct val="100000"/>
              <a:buChar char="-"/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What do your students have to say, </a:t>
            </a:r>
            <a:br/>
            <a:r>
              <a:t>put yourself in their shoes</a:t>
            </a:r>
          </a:p>
          <a:p>
            <a:pPr marL="90236" indent="-90236">
              <a:spcBef>
                <a:spcPts val="400"/>
              </a:spcBef>
              <a:buClr>
                <a:srgbClr val="000000"/>
              </a:buClr>
              <a:buSzPct val="100000"/>
              <a:buChar char="-"/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Nurture don’t mean hitting them in the face! </a:t>
            </a:r>
          </a:p>
        </p:txBody>
      </p:sp>
    </p:spTree>
    <p:extLst>
      <p:ext uri="{BB962C8B-B14F-4D97-AF65-F5344CB8AC3E}">
        <p14:creationId xmlns:p14="http://schemas.microsoft.com/office/powerpoint/2010/main" val="377841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6" dur="2250" fill="hold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" grpId="0" animBg="1" advAuto="0"/>
      <p:bldP spid="1145" grpId="0" animBg="1" advAuto="0"/>
      <p:bldP spid="1146" grpId="0" animBg="1" advAuto="0"/>
      <p:bldP spid="114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84116" y="4854431"/>
            <a:ext cx="182479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150" name="Text Placeholder 3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Strong Marketing Technology</a:t>
            </a:r>
          </a:p>
        </p:txBody>
      </p:sp>
      <p:sp>
        <p:nvSpPr>
          <p:cNvPr id="1151" name="The need for Automation…"/>
          <p:cNvSpPr txBox="1"/>
          <p:nvPr/>
        </p:nvSpPr>
        <p:spPr>
          <a:xfrm>
            <a:off x="195445" y="1487710"/>
            <a:ext cx="3402560" cy="746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 need for Automation</a:t>
            </a:r>
          </a:p>
          <a:p>
            <a:pPr marL="120315" indent="-120315">
              <a:spcBef>
                <a:spcPts val="5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Immediate Response</a:t>
            </a:r>
          </a:p>
          <a:p>
            <a:pPr marL="120315" indent="-120315">
              <a:spcBef>
                <a:spcPts val="3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Real-time Updates</a:t>
            </a:r>
          </a:p>
        </p:txBody>
      </p:sp>
      <p:pic>
        <p:nvPicPr>
          <p:cNvPr id="1152" name="EMP campaign page ipad.psd" descr="EMP campaign page ipad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325" y="781842"/>
            <a:ext cx="3591116" cy="4418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3" name="Picture 18" descr="Picture 1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940283" y="1645280"/>
            <a:ext cx="4412051" cy="2338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4" name="Picture 8" descr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251" y="911636"/>
            <a:ext cx="7570213" cy="4261203"/>
          </a:xfrm>
          <a:prstGeom prst="rect">
            <a:avLst/>
          </a:prstGeom>
          <a:ln w="12700">
            <a:miter lim="400000"/>
          </a:ln>
        </p:spPr>
      </p:pic>
      <p:sp>
        <p:nvSpPr>
          <p:cNvPr id="1155" name="Onmi-channel campaigns management…"/>
          <p:cNvSpPr txBox="1"/>
          <p:nvPr/>
        </p:nvSpPr>
        <p:spPr>
          <a:xfrm>
            <a:off x="195445" y="2325622"/>
            <a:ext cx="3455310" cy="1356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Onmi-channel campaigns management </a:t>
            </a:r>
          </a:p>
          <a:p>
            <a:pPr marL="120315" indent="-120315">
              <a:spcBef>
                <a:spcPts val="5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Channels are connected (QR Codes/personalized landing pages)</a:t>
            </a:r>
          </a:p>
          <a:p>
            <a:pPr marL="120315" indent="-120315">
              <a:spcBef>
                <a:spcPts val="3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track all Interactions</a:t>
            </a:r>
          </a:p>
          <a:p>
            <a:pPr marL="120315" indent="-120315">
              <a:spcBef>
                <a:spcPts val="3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real-time Campaign Updates</a:t>
            </a:r>
          </a:p>
        </p:txBody>
      </p:sp>
      <p:pic>
        <p:nvPicPr>
          <p:cNvPr id="1156" name="PURL Page.psd" descr="PURL Page.ps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73" y="745019"/>
            <a:ext cx="3647245" cy="439547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157" name="gears 2.pdf" descr="gears 2.pdf"/>
          <p:cNvPicPr>
            <a:picLocks noChangeAspect="1"/>
          </p:cNvPicPr>
          <p:nvPr/>
        </p:nvPicPr>
        <p:blipFill>
          <a:blip r:embed="rId6"/>
          <a:srcRect t="33030" b="33030"/>
          <a:stretch>
            <a:fillRect/>
          </a:stretch>
        </p:blipFill>
        <p:spPr>
          <a:xfrm>
            <a:off x="164756" y="83209"/>
            <a:ext cx="1395067" cy="1435090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158" name="predictive modeling/Analytics…"/>
          <p:cNvSpPr txBox="1"/>
          <p:nvPr/>
        </p:nvSpPr>
        <p:spPr>
          <a:xfrm>
            <a:off x="195445" y="3536663"/>
            <a:ext cx="3053780" cy="1356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predictive modeling/Analytics </a:t>
            </a:r>
          </a:p>
          <a:p>
            <a:pPr marL="120315" indent="-120315">
              <a:spcBef>
                <a:spcPts val="5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Know that an inquiry wants before they do</a:t>
            </a:r>
          </a:p>
          <a:p>
            <a:pPr marL="120315" indent="-120315">
              <a:spcBef>
                <a:spcPts val="3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Build your Hyper-personalization campaigns off of your prediction</a:t>
            </a:r>
          </a:p>
          <a:p>
            <a:pPr marL="120315" indent="-120315">
              <a:spcBef>
                <a:spcPts val="3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Analysis both Micro and Macro </a:t>
            </a:r>
          </a:p>
        </p:txBody>
      </p:sp>
    </p:spTree>
    <p:extLst>
      <p:ext uri="{BB962C8B-B14F-4D97-AF65-F5344CB8AC3E}">
        <p14:creationId xmlns:p14="http://schemas.microsoft.com/office/powerpoint/2010/main" val="416246240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6" dur="2250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2" grpId="0" animBg="1" advAuto="0"/>
      <p:bldP spid="1153" grpId="0" animBg="1" advAuto="0"/>
      <p:bldP spid="1154" grpId="0" animBg="1" advAuto="0"/>
      <p:bldP spid="1155" grpId="0" animBg="1" advAuto="0"/>
      <p:bldP spid="1156" grpId="0" animBg="1" advAuto="0"/>
      <p:bldP spid="1157" grpId="0" animBg="1" advAuto="0"/>
      <p:bldP spid="115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85657" y="4854431"/>
            <a:ext cx="179397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161" name="Text Placeholder 3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Creative built for one</a:t>
            </a:r>
          </a:p>
        </p:txBody>
      </p:sp>
      <p:sp>
        <p:nvSpPr>
          <p:cNvPr id="1162" name="Hyper-personalization…"/>
          <p:cNvSpPr txBox="1"/>
          <p:nvPr/>
        </p:nvSpPr>
        <p:spPr>
          <a:xfrm>
            <a:off x="266007" y="1577974"/>
            <a:ext cx="2843905" cy="5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Hyper-personalization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Content build for one</a:t>
            </a:r>
          </a:p>
        </p:txBody>
      </p:sp>
      <p:pic>
        <p:nvPicPr>
          <p:cNvPr id="1163" name="iphone X iSHU vid emails.psd" descr="iphone X iSHU vid emails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447" y="3221326"/>
            <a:ext cx="798388" cy="152948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164" name="iphone X iSHU pres emails.psd" descr="iphone X iSHU pres emails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054" y="2198076"/>
            <a:ext cx="904109" cy="1732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5" name="iphone X iSHU emails.psd" descr="iphone X iSHU emails.ps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875" y="262969"/>
            <a:ext cx="798388" cy="1529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6" name="SHU-PC-Jr-Search-lowres-1.jpg" descr="SHU-PC-Jr-Search-lowres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6235" y="1653231"/>
            <a:ext cx="2059447" cy="1255761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1167" name="Fin Aid.psd" descr="Fin Aid.ps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1293" y="3295481"/>
            <a:ext cx="3477772" cy="1803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8" name="SHU-Poster-Deposit-Sample[19]-1.jpg" descr="SHU-Poster-Deposit-Sample[19]-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8262" y="2300770"/>
            <a:ext cx="1290166" cy="2331349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169" name="SHU-Poster-Deposit-Sample[19]-2.jpg" descr="SHU-Poster-Deposit-Sample[19]-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1885" y="-1047765"/>
            <a:ext cx="1942744" cy="1075111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1170" name="brochure.psd" descr="brochure.ps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0974" y="944974"/>
            <a:ext cx="1931704" cy="238905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171" name="PURL Page.psd" descr="PURL Page.ps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4128" y="799476"/>
            <a:ext cx="1982376" cy="238905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172" name="Position &amp; brand across  all channels…"/>
          <p:cNvSpPr txBox="1"/>
          <p:nvPr/>
        </p:nvSpPr>
        <p:spPr>
          <a:xfrm>
            <a:off x="266007" y="2217896"/>
            <a:ext cx="2843905" cy="1494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17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Position &amp; brand across </a:t>
            </a:r>
            <a:br/>
            <a:r>
              <a:t>all channels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Meet Them Where They Live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Leverage Video Communications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Use A Mobile-First Strategy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Ensure Your Tech Design Is Superior</a:t>
            </a:r>
          </a:p>
        </p:txBody>
      </p:sp>
      <p:sp>
        <p:nvSpPr>
          <p:cNvPr id="1173" name="Making them feel wanted…"/>
          <p:cNvSpPr txBox="1"/>
          <p:nvPr/>
        </p:nvSpPr>
        <p:spPr>
          <a:xfrm>
            <a:off x="266007" y="3847041"/>
            <a:ext cx="2843905" cy="1064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4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Making them feel wanted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Sell The End Game (tell a story)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Focus On Customer Experiences</a:t>
            </a:r>
          </a:p>
        </p:txBody>
      </p:sp>
      <p:pic>
        <p:nvPicPr>
          <p:cNvPr id="1174" name="brochure.psd" descr="brochure.ps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6606" y="1091668"/>
            <a:ext cx="2993441" cy="370217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1175" name="gears 2.pdf" descr="gears 2.pdf"/>
          <p:cNvPicPr>
            <a:picLocks noChangeAspect="1"/>
          </p:cNvPicPr>
          <p:nvPr/>
        </p:nvPicPr>
        <p:blipFill>
          <a:blip r:embed="rId11"/>
          <a:srcRect t="67279"/>
          <a:stretch>
            <a:fillRect/>
          </a:stretch>
        </p:blipFill>
        <p:spPr>
          <a:xfrm>
            <a:off x="164756" y="83209"/>
            <a:ext cx="1395067" cy="1383527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690689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6" dur="225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xit" presetSubtype="9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strips(upLeft)">
                                      <p:cBhvr>
                                        <p:cTn id="10" dur="1000" fill="hold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3" grpId="0" animBg="1" advAuto="0"/>
      <p:bldP spid="1165" grpId="0" animBg="1" advAuto="0"/>
      <p:bldP spid="1166" grpId="0" animBg="1" advAuto="0"/>
      <p:bldP spid="1167" grpId="0" animBg="1" advAuto="0"/>
      <p:bldP spid="1168" grpId="0" animBg="1" advAuto="0"/>
      <p:bldP spid="1170" grpId="0" animBg="1" advAuto="0"/>
      <p:bldP spid="1171" grpId="0" animBg="1" advAuto="0"/>
      <p:bldP spid="1172" grpId="0" animBg="1" advAuto="0"/>
      <p:bldP spid="1173" grpId="0" animBg="1" advAuto="0"/>
      <p:bldP spid="1174" grpId="0" animBg="1" advAuto="0"/>
      <p:bldP spid="1175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roup"/>
          <p:cNvGrpSpPr/>
          <p:nvPr/>
        </p:nvGrpSpPr>
        <p:grpSpPr>
          <a:xfrm>
            <a:off x="208201" y="121243"/>
            <a:ext cx="1831026" cy="1016053"/>
            <a:chOff x="0" y="0"/>
            <a:chExt cx="1831024" cy="1016052"/>
          </a:xfrm>
        </p:grpSpPr>
        <p:pic>
          <p:nvPicPr>
            <p:cNvPr id="1177" name="gears 2.pdf" descr="gears 2.pdf"/>
            <p:cNvPicPr>
              <a:picLocks noChangeAspect="1"/>
            </p:cNvPicPr>
            <p:nvPr/>
          </p:nvPicPr>
          <p:blipFill>
            <a:blip r:embed="rId2"/>
            <a:srcRect t="34143" b="32225"/>
            <a:stretch>
              <a:fillRect/>
            </a:stretch>
          </p:blipFill>
          <p:spPr>
            <a:xfrm>
              <a:off x="551264" y="312114"/>
              <a:ext cx="690589" cy="7039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8" name="gears 2.pdf" descr="gears 2.pdf"/>
            <p:cNvPicPr>
              <a:picLocks noChangeAspect="1"/>
            </p:cNvPicPr>
            <p:nvPr/>
          </p:nvPicPr>
          <p:blipFill>
            <a:blip r:embed="rId2"/>
            <a:srcRect t="68095"/>
            <a:stretch>
              <a:fillRect/>
            </a:stretch>
          </p:blipFill>
          <p:spPr>
            <a:xfrm>
              <a:off x="1140436" y="0"/>
              <a:ext cx="690589" cy="6677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9" name="gears 2.pdf" descr="gears 2.pdf"/>
            <p:cNvPicPr>
              <a:picLocks noChangeAspect="1"/>
            </p:cNvPicPr>
            <p:nvPr/>
          </p:nvPicPr>
          <p:blipFill>
            <a:blip r:embed="rId2"/>
            <a:srcRect b="66060"/>
            <a:stretch>
              <a:fillRect/>
            </a:stretch>
          </p:blipFill>
          <p:spPr>
            <a:xfrm>
              <a:off x="0" y="10901"/>
              <a:ext cx="690588" cy="71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83" name="Group"/>
          <p:cNvGrpSpPr/>
          <p:nvPr/>
        </p:nvGrpSpPr>
        <p:grpSpPr>
          <a:xfrm>
            <a:off x="1842417" y="1285813"/>
            <a:ext cx="6214485" cy="3314018"/>
            <a:chOff x="0" y="0"/>
            <a:chExt cx="6214483" cy="3314017"/>
          </a:xfrm>
        </p:grpSpPr>
        <p:pic>
          <p:nvPicPr>
            <p:cNvPr id="1181" name="art 1.jpeg" descr="art 1.jpe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214484" cy="3200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2" name="ipad 2-2.jpeg" descr="ipad 2-2.jpeg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rcRect t="3117" r="1701" b="5809"/>
            <a:stretch>
              <a:fillRect/>
            </a:stretch>
          </p:blipFill>
          <p:spPr>
            <a:xfrm>
              <a:off x="2816567" y="1193932"/>
              <a:ext cx="1801814" cy="2120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6" extrusionOk="0">
                  <a:moveTo>
                    <a:pt x="10686" y="0"/>
                  </a:moveTo>
                  <a:cubicBezTo>
                    <a:pt x="6132" y="4"/>
                    <a:pt x="1513" y="40"/>
                    <a:pt x="1218" y="108"/>
                  </a:cubicBezTo>
                  <a:cubicBezTo>
                    <a:pt x="314" y="318"/>
                    <a:pt x="376" y="-316"/>
                    <a:pt x="376" y="9553"/>
                  </a:cubicBezTo>
                  <a:cubicBezTo>
                    <a:pt x="376" y="17350"/>
                    <a:pt x="350" y="18445"/>
                    <a:pt x="186" y="18498"/>
                  </a:cubicBezTo>
                  <a:cubicBezTo>
                    <a:pt x="43" y="18543"/>
                    <a:pt x="0" y="18738"/>
                    <a:pt x="0" y="19321"/>
                  </a:cubicBezTo>
                  <a:cubicBezTo>
                    <a:pt x="0" y="19991"/>
                    <a:pt x="43" y="20114"/>
                    <a:pt x="314" y="20358"/>
                  </a:cubicBezTo>
                  <a:cubicBezTo>
                    <a:pt x="484" y="20512"/>
                    <a:pt x="592" y="20673"/>
                    <a:pt x="561" y="20716"/>
                  </a:cubicBezTo>
                  <a:cubicBezTo>
                    <a:pt x="496" y="20803"/>
                    <a:pt x="840" y="21078"/>
                    <a:pt x="1123" y="21165"/>
                  </a:cubicBezTo>
                  <a:cubicBezTo>
                    <a:pt x="1226" y="21196"/>
                    <a:pt x="5584" y="21228"/>
                    <a:pt x="10805" y="21233"/>
                  </a:cubicBezTo>
                  <a:cubicBezTo>
                    <a:pt x="21343" y="21242"/>
                    <a:pt x="20685" y="21284"/>
                    <a:pt x="21053" y="20549"/>
                  </a:cubicBezTo>
                  <a:cubicBezTo>
                    <a:pt x="21150" y="20356"/>
                    <a:pt x="21312" y="20199"/>
                    <a:pt x="21414" y="20199"/>
                  </a:cubicBezTo>
                  <a:cubicBezTo>
                    <a:pt x="21563" y="20199"/>
                    <a:pt x="21600" y="20033"/>
                    <a:pt x="21600" y="19376"/>
                  </a:cubicBezTo>
                  <a:cubicBezTo>
                    <a:pt x="21600" y="18643"/>
                    <a:pt x="21571" y="18551"/>
                    <a:pt x="21348" y="18502"/>
                  </a:cubicBezTo>
                  <a:cubicBezTo>
                    <a:pt x="21101" y="18448"/>
                    <a:pt x="21095" y="18356"/>
                    <a:pt x="21091" y="9613"/>
                  </a:cubicBezTo>
                  <a:cubicBezTo>
                    <a:pt x="21087" y="2152"/>
                    <a:pt x="21066" y="745"/>
                    <a:pt x="20915" y="525"/>
                  </a:cubicBezTo>
                  <a:cubicBezTo>
                    <a:pt x="20817" y="382"/>
                    <a:pt x="20730" y="313"/>
                    <a:pt x="20725" y="370"/>
                  </a:cubicBezTo>
                  <a:cubicBezTo>
                    <a:pt x="20721" y="427"/>
                    <a:pt x="20637" y="382"/>
                    <a:pt x="20539" y="275"/>
                  </a:cubicBezTo>
                  <a:cubicBezTo>
                    <a:pt x="20426" y="151"/>
                    <a:pt x="20268" y="100"/>
                    <a:pt x="20106" y="135"/>
                  </a:cubicBezTo>
                  <a:cubicBezTo>
                    <a:pt x="19965" y="166"/>
                    <a:pt x="19825" y="148"/>
                    <a:pt x="19787" y="96"/>
                  </a:cubicBezTo>
                  <a:cubicBezTo>
                    <a:pt x="19736" y="28"/>
                    <a:pt x="15239" y="-3"/>
                    <a:pt x="10686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1188" name="Group"/>
          <p:cNvGrpSpPr/>
          <p:nvPr/>
        </p:nvGrpSpPr>
        <p:grpSpPr>
          <a:xfrm>
            <a:off x="7111661" y="807515"/>
            <a:ext cx="1831025" cy="2389201"/>
            <a:chOff x="0" y="0"/>
            <a:chExt cx="1831024" cy="2389200"/>
          </a:xfrm>
        </p:grpSpPr>
        <p:pic>
          <p:nvPicPr>
            <p:cNvPr id="1184" name="109192-KSUP-ParentEngage-Brochure-IN-FOLIO.pdf" descr="109192-KSUP-ParentEngage-Brochure-IN-FOLIO.pdf"/>
            <p:cNvPicPr>
              <a:picLocks noChangeAspect="1"/>
            </p:cNvPicPr>
            <p:nvPr/>
          </p:nvPicPr>
          <p:blipFill>
            <a:blip r:embed="rId6"/>
            <a:srcRect l="50056"/>
            <a:stretch>
              <a:fillRect/>
            </a:stretch>
          </p:blipFill>
          <p:spPr>
            <a:xfrm>
              <a:off x="656007" y="574931"/>
              <a:ext cx="1175018" cy="72614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1185" name="K state 7.psd" descr="K state 7.ps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4796" y="0"/>
              <a:ext cx="569017" cy="1090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6" name="MSOE Test.png" descr="MSOE Test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988" y="395138"/>
              <a:ext cx="626251" cy="10858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8" name="Connection Line"/>
            <p:cNvSpPr/>
            <p:nvPr/>
          </p:nvSpPr>
          <p:spPr>
            <a:xfrm>
              <a:off x="0" y="1520030"/>
              <a:ext cx="1097831" cy="869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45" extrusionOk="0">
                  <a:moveTo>
                    <a:pt x="0" y="20284"/>
                  </a:moveTo>
                  <a:cubicBezTo>
                    <a:pt x="13215" y="21600"/>
                    <a:pt x="20415" y="14839"/>
                    <a:pt x="21600" y="0"/>
                  </a:cubicBezTo>
                </a:path>
              </a:pathLst>
            </a:custGeom>
            <a:noFill/>
            <a:ln w="50800" cap="flat">
              <a:solidFill>
                <a:schemeClr val="accent4">
                  <a:lumOff val="-9176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  <p:pic>
        <p:nvPicPr>
          <p:cNvPr id="1189" name="ipad 2-2.jpeg" descr="ipad 2-2.jpeg">
            <a:hlinkClick r:id="rId4"/>
          </p:cNvPr>
          <p:cNvPicPr>
            <a:picLocks noChangeAspect="1"/>
          </p:cNvPicPr>
          <p:nvPr/>
        </p:nvPicPr>
        <p:blipFill>
          <a:blip r:embed="rId5"/>
          <a:srcRect t="3117" r="1709" b="5808"/>
          <a:stretch>
            <a:fillRect/>
          </a:stretch>
        </p:blipFill>
        <p:spPr>
          <a:xfrm>
            <a:off x="5088892" y="1822378"/>
            <a:ext cx="1904207" cy="2240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8" extrusionOk="0">
                <a:moveTo>
                  <a:pt x="10687" y="0"/>
                </a:moveTo>
                <a:cubicBezTo>
                  <a:pt x="6133" y="4"/>
                  <a:pt x="1515" y="41"/>
                  <a:pt x="1220" y="109"/>
                </a:cubicBezTo>
                <a:cubicBezTo>
                  <a:pt x="316" y="319"/>
                  <a:pt x="378" y="-315"/>
                  <a:pt x="378" y="9555"/>
                </a:cubicBezTo>
                <a:cubicBezTo>
                  <a:pt x="378" y="17353"/>
                  <a:pt x="349" y="18447"/>
                  <a:pt x="185" y="18500"/>
                </a:cubicBezTo>
                <a:cubicBezTo>
                  <a:pt x="42" y="18545"/>
                  <a:pt x="0" y="18741"/>
                  <a:pt x="0" y="19324"/>
                </a:cubicBezTo>
                <a:cubicBezTo>
                  <a:pt x="0" y="19994"/>
                  <a:pt x="44" y="20118"/>
                  <a:pt x="315" y="20362"/>
                </a:cubicBezTo>
                <a:cubicBezTo>
                  <a:pt x="485" y="20516"/>
                  <a:pt x="594" y="20673"/>
                  <a:pt x="563" y="20716"/>
                </a:cubicBezTo>
                <a:cubicBezTo>
                  <a:pt x="498" y="20803"/>
                  <a:pt x="838" y="21080"/>
                  <a:pt x="1121" y="21167"/>
                </a:cubicBezTo>
                <a:cubicBezTo>
                  <a:pt x="1224" y="21198"/>
                  <a:pt x="5588" y="21230"/>
                  <a:pt x="10809" y="21235"/>
                </a:cubicBezTo>
                <a:cubicBezTo>
                  <a:pt x="21348" y="21244"/>
                  <a:pt x="20687" y="21285"/>
                  <a:pt x="21055" y="20550"/>
                </a:cubicBezTo>
                <a:cubicBezTo>
                  <a:pt x="21152" y="20357"/>
                  <a:pt x="21313" y="20200"/>
                  <a:pt x="21415" y="20200"/>
                </a:cubicBezTo>
                <a:cubicBezTo>
                  <a:pt x="21564" y="20200"/>
                  <a:pt x="21600" y="20033"/>
                  <a:pt x="21600" y="19376"/>
                </a:cubicBezTo>
                <a:cubicBezTo>
                  <a:pt x="21600" y="18643"/>
                  <a:pt x="21575" y="18553"/>
                  <a:pt x="21352" y="18504"/>
                </a:cubicBezTo>
                <a:cubicBezTo>
                  <a:pt x="21105" y="18450"/>
                  <a:pt x="21100" y="18359"/>
                  <a:pt x="21096" y="9615"/>
                </a:cubicBezTo>
                <a:cubicBezTo>
                  <a:pt x="21092" y="2154"/>
                  <a:pt x="21067" y="743"/>
                  <a:pt x="20916" y="523"/>
                </a:cubicBezTo>
                <a:cubicBezTo>
                  <a:pt x="20818" y="380"/>
                  <a:pt x="20732" y="312"/>
                  <a:pt x="20727" y="369"/>
                </a:cubicBezTo>
                <a:cubicBezTo>
                  <a:pt x="20723" y="426"/>
                  <a:pt x="20640" y="383"/>
                  <a:pt x="20542" y="275"/>
                </a:cubicBezTo>
                <a:cubicBezTo>
                  <a:pt x="20429" y="151"/>
                  <a:pt x="20272" y="101"/>
                  <a:pt x="20110" y="136"/>
                </a:cubicBezTo>
                <a:cubicBezTo>
                  <a:pt x="19969" y="167"/>
                  <a:pt x="19824" y="146"/>
                  <a:pt x="19786" y="94"/>
                </a:cubicBezTo>
                <a:cubicBezTo>
                  <a:pt x="19735" y="26"/>
                  <a:pt x="15241" y="-3"/>
                  <a:pt x="10687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1190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82901" y="4854431"/>
            <a:ext cx="184909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191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268891" y="221039"/>
            <a:ext cx="6099006" cy="580412"/>
          </a:xfrm>
          <a:prstGeom prst="rect">
            <a:avLst/>
          </a:prstGeom>
        </p:spPr>
        <p:txBody>
          <a:bodyPr/>
          <a:lstStyle/>
          <a:p>
            <a:r>
              <a:t>The “Trifecta” in Action</a:t>
            </a:r>
          </a:p>
        </p:txBody>
      </p:sp>
      <p:sp>
        <p:nvSpPr>
          <p:cNvPr id="1192" name="intelligent  QR codes…"/>
          <p:cNvSpPr txBox="1"/>
          <p:nvPr/>
        </p:nvSpPr>
        <p:spPr>
          <a:xfrm>
            <a:off x="187253" y="1379721"/>
            <a:ext cx="1545719" cy="2664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defRPr sz="17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intelligent </a:t>
            </a:r>
            <a:br/>
            <a:r>
              <a:rPr b="0"/>
              <a:t>QR codes</a:t>
            </a:r>
          </a:p>
          <a:p>
            <a:pPr marL="120315" indent="-120315">
              <a:spcBef>
                <a:spcPts val="8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Connect var print </a:t>
            </a:r>
            <a:br/>
            <a:r>
              <a:t>to digital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Hyper-personalized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Tracked Interactions 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Interaction can trigger other campaigns</a:t>
            </a:r>
          </a:p>
          <a:p>
            <a:pPr marL="120315" indent="-120315">
              <a:spcBef>
                <a:spcPts val="8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Validates print</a:t>
            </a:r>
          </a:p>
        </p:txBody>
      </p:sp>
      <p:pic>
        <p:nvPicPr>
          <p:cNvPr id="1193" name="K state var vid brochure.psd" descr="K state var vid brochure.ps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480000">
            <a:off x="1737195" y="429310"/>
            <a:ext cx="3452135" cy="4832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4" name="QR Code on Student Record.psd" descr="QR Code on Student Record.ps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26149" y="629142"/>
            <a:ext cx="5143501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7" name="Group"/>
          <p:cNvGrpSpPr/>
          <p:nvPr/>
        </p:nvGrpSpPr>
        <p:grpSpPr>
          <a:xfrm>
            <a:off x="2065309" y="2717856"/>
            <a:ext cx="2939239" cy="2248391"/>
            <a:chOff x="0" y="0"/>
            <a:chExt cx="2939238" cy="2248389"/>
          </a:xfrm>
        </p:grpSpPr>
        <p:sp>
          <p:nvSpPr>
            <p:cNvPr id="1195" name="Circle"/>
            <p:cNvSpPr/>
            <p:nvPr/>
          </p:nvSpPr>
          <p:spPr>
            <a:xfrm>
              <a:off x="0" y="1547508"/>
              <a:ext cx="700882" cy="700882"/>
            </a:xfrm>
            <a:prstGeom prst="ellipse">
              <a:avLst/>
            </a:prstGeom>
            <a:noFill/>
            <a:ln w="50800" cap="flat">
              <a:solidFill>
                <a:schemeClr val="accent4">
                  <a:lumOff val="-9176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199" name="Connection Line"/>
            <p:cNvSpPr/>
            <p:nvPr/>
          </p:nvSpPr>
          <p:spPr>
            <a:xfrm>
              <a:off x="495043" y="0"/>
              <a:ext cx="2444196" cy="1550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161" y="7867"/>
                    <a:pt x="11361" y="667"/>
                    <a:pt x="21600" y="0"/>
                  </a:cubicBezTo>
                </a:path>
              </a:pathLst>
            </a:custGeom>
            <a:noFill/>
            <a:ln w="50800" cap="flat">
              <a:solidFill>
                <a:schemeClr val="accent4">
                  <a:lumOff val="-9176"/>
                </a:schemeClr>
              </a:solidFill>
              <a:prstDash val="solid"/>
              <a:round/>
              <a:tailEnd type="triangle" w="med" len="med"/>
            </a:ln>
            <a:effectLst/>
          </p:spPr>
          <p:txBody>
            <a:bodyPr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11770010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right)">
                                      <p:cBhvr>
                                        <p:cTn id="9" dur="1000" fill="hold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3" grpId="0" animBg="1" advAuto="0"/>
      <p:bldP spid="1188" grpId="0" animBg="1" advAuto="0"/>
      <p:bldP spid="1189" grpId="0" animBg="1" advAuto="0"/>
      <p:bldP spid="1193" grpId="0" animBg="1" advAuto="0"/>
      <p:bldP spid="1194" grpId="0" animBg="1" advAuto="0"/>
      <p:bldP spid="1197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Google Shape;545;g92c1b8851f_1_208" descr="Google Shape;545;g92c1b8851f_1_208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8021" r="4788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02" name="Rectangle"/>
          <p:cNvSpPr/>
          <p:nvPr/>
        </p:nvSpPr>
        <p:spPr>
          <a:xfrm>
            <a:off x="-306372" y="-199911"/>
            <a:ext cx="3425810" cy="5543322"/>
          </a:xfrm>
          <a:prstGeom prst="rect">
            <a:avLst/>
          </a:prstGeom>
          <a:solidFill>
            <a:schemeClr val="accent1">
              <a:satOff val="-64000"/>
              <a:lumOff val="36764"/>
              <a:alpha val="6172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03" name="Take Away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marL="6350" indent="-6350" defTabSz="731520">
              <a:spcBef>
                <a:spcPts val="300"/>
              </a:spcBef>
              <a:defRPr sz="2000"/>
            </a:lvl1pPr>
          </a:lstStyle>
          <a:p>
            <a:r>
              <a:t>Take Aways</a:t>
            </a:r>
          </a:p>
        </p:txBody>
      </p:sp>
      <p:sp>
        <p:nvSpPr>
          <p:cNvPr id="1204" name="Google Shape;376;g92c1b8851f_1_40"/>
          <p:cNvSpPr txBox="1">
            <a:spLocks noGrp="1"/>
          </p:cNvSpPr>
          <p:nvPr>
            <p:ph type="body" idx="22"/>
          </p:nvPr>
        </p:nvSpPr>
        <p:spPr>
          <a:xfrm>
            <a:off x="3395472" y="1657598"/>
            <a:ext cx="5472352" cy="528575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t">
            <a:normAutofit/>
          </a:bodyPr>
          <a:lstStyle/>
          <a:p>
            <a:pPr marL="228600" indent="-228600" defTabSz="1219261">
              <a:spcBef>
                <a:spcPts val="400"/>
              </a:spcBef>
              <a:buSzPct val="100000"/>
              <a:buFontTx/>
              <a:buChar char="-"/>
              <a:def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Embrace technology. </a:t>
            </a:r>
            <a:r>
              <a:rPr b="1" dirty="0"/>
              <a:t>Use a marketing platform,</a:t>
            </a:r>
            <a:r>
              <a:rPr lang="en-US" b="1" dirty="0"/>
              <a:t>              </a:t>
            </a:r>
            <a:r>
              <a:rPr b="1"/>
              <a:t> Predictive </a:t>
            </a:r>
            <a:r>
              <a:rPr b="1" dirty="0"/>
              <a:t>Modeling!</a:t>
            </a:r>
            <a:endParaRPr lang="en-US" b="1" dirty="0"/>
          </a:p>
          <a:p>
            <a:pPr marL="228600" indent="-228600" defTabSz="1219261">
              <a:spcBef>
                <a:spcPts val="400"/>
              </a:spcBef>
              <a:buSzPct val="100000"/>
              <a:buFontTx/>
              <a:buChar char="-"/>
              <a:def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Be strategic as well as tactical.</a:t>
            </a:r>
          </a:p>
          <a:p>
            <a:pPr marL="228600" indent="-228600" defTabSz="1219261">
              <a:spcBef>
                <a:spcPts val="400"/>
              </a:spcBef>
              <a:buSzPct val="100000"/>
              <a:buFontTx/>
              <a:buChar char="-"/>
              <a:def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Develop strategies for the full recruitment funnel.</a:t>
            </a:r>
            <a:r>
              <a:rPr lang="en-US" dirty="0"/>
              <a:t> </a:t>
            </a:r>
            <a:endParaRPr dirty="0"/>
          </a:p>
          <a:p>
            <a:pPr marL="228600" indent="-228600" defTabSz="1219261">
              <a:spcBef>
                <a:spcPts val="400"/>
              </a:spcBef>
              <a:buSzPct val="100000"/>
              <a:buFontTx/>
              <a:buChar char="-"/>
              <a:def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Actionable based Strategy</a:t>
            </a:r>
          </a:p>
          <a:p>
            <a:pPr marL="228600" indent="-228600" defTabSz="1219261">
              <a:spcBef>
                <a:spcPts val="400"/>
              </a:spcBef>
              <a:buSzPct val="100000"/>
              <a:buFontTx/>
              <a:buChar char="-"/>
              <a:def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Speak to your audience in their channel and about their priorities.</a:t>
            </a:r>
          </a:p>
          <a:p>
            <a:pPr marL="228600" indent="-228600" defTabSz="1219261">
              <a:spcBef>
                <a:spcPts val="400"/>
              </a:spcBef>
              <a:buSzPct val="100000"/>
              <a:buFontTx/>
              <a:buChar char="-"/>
              <a:def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Sustain ongoing and timely communication. Nurture, nurture and nurture some more (but don’t hit them in the face).</a:t>
            </a:r>
          </a:p>
          <a:p>
            <a:pPr marL="228600" indent="-228600" defTabSz="1219261">
              <a:spcBef>
                <a:spcPts val="400"/>
              </a:spcBef>
              <a:buSzPct val="100000"/>
              <a:buFontTx/>
              <a:buChar char="-"/>
              <a:def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Data, analytics and reporting is paramount.</a:t>
            </a:r>
          </a:p>
          <a:p>
            <a:pPr marL="228600" indent="-228600" defTabSz="1219261">
              <a:spcBef>
                <a:spcPts val="400"/>
              </a:spcBef>
              <a:buSzPct val="100000"/>
              <a:buFontTx/>
              <a:buChar char="-"/>
              <a:defRPr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Look to your own experiences for new strategies or creative ideas.</a:t>
            </a:r>
          </a:p>
        </p:txBody>
      </p:sp>
      <p:sp>
        <p:nvSpPr>
          <p:cNvPr id="1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183" y="4854431"/>
            <a:ext cx="184345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1206" name="gears 2.pdf" descr="gears 2.pdf"/>
          <p:cNvPicPr>
            <a:picLocks noChangeAspect="1"/>
          </p:cNvPicPr>
          <p:nvPr/>
        </p:nvPicPr>
        <p:blipFill>
          <a:blip r:embed="rId3"/>
          <a:srcRect t="34143" b="32225"/>
          <a:stretch>
            <a:fillRect/>
          </a:stretch>
        </p:blipFill>
        <p:spPr>
          <a:xfrm>
            <a:off x="1242077" y="2103964"/>
            <a:ext cx="1722985" cy="1756294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207" name="gears 2.pdf" descr="gears 2.pdf"/>
          <p:cNvPicPr>
            <a:picLocks noChangeAspect="1"/>
          </p:cNvPicPr>
          <p:nvPr/>
        </p:nvPicPr>
        <p:blipFill>
          <a:blip r:embed="rId3"/>
          <a:srcRect t="68095"/>
          <a:stretch>
            <a:fillRect/>
          </a:stretch>
        </p:blipFill>
        <p:spPr>
          <a:xfrm>
            <a:off x="151995" y="3160870"/>
            <a:ext cx="1722985" cy="1666116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208" name="gears 2.pdf" descr="gears 2.pdf"/>
          <p:cNvPicPr>
            <a:picLocks noChangeAspect="1"/>
          </p:cNvPicPr>
          <p:nvPr/>
        </p:nvPicPr>
        <p:blipFill>
          <a:blip r:embed="rId3"/>
          <a:srcRect b="66060"/>
          <a:stretch>
            <a:fillRect/>
          </a:stretch>
        </p:blipFill>
        <p:spPr>
          <a:xfrm>
            <a:off x="598759" y="713978"/>
            <a:ext cx="1722985" cy="1772416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</p:pic>
      <p:sp>
        <p:nvSpPr>
          <p:cNvPr id="1209" name="The Trifecta!"/>
          <p:cNvSpPr txBox="1"/>
          <p:nvPr/>
        </p:nvSpPr>
        <p:spPr>
          <a:xfrm>
            <a:off x="313097" y="256454"/>
            <a:ext cx="2294159" cy="53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9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The Trifecta!</a:t>
            </a:r>
          </a:p>
        </p:txBody>
      </p:sp>
    </p:spTree>
    <p:extLst>
      <p:ext uri="{BB962C8B-B14F-4D97-AF65-F5344CB8AC3E}">
        <p14:creationId xmlns:p14="http://schemas.microsoft.com/office/powerpoint/2010/main" val="3041017418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740000">
                                      <p:cBhvr>
                                        <p:cTn id="9" dur="3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4740000">
                                      <p:cBhvr>
                                        <p:cTn id="11" dur="3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740000">
                                      <p:cBhvr>
                                        <p:cTn id="13" dur="30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20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2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2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4" grpId="0" build="p" bldLvl="5" animBg="1" advAuto="0"/>
      <p:bldP spid="1206" grpId="0" animBg="1" advAuto="0"/>
      <p:bldP spid="1207" grpId="0" animBg="1" advAuto="0"/>
      <p:bldP spid="1208" grpId="0" animBg="1" advAuto="0"/>
      <p:bldP spid="1209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08663" y="4854431"/>
            <a:ext cx="133385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781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4048125" y="0"/>
            <a:ext cx="5095875" cy="4737100"/>
          </a:xfrm>
          <a:prstGeom prst="rect">
            <a:avLst/>
          </a:prstGeom>
        </p:spPr>
      </p:pic>
      <p:sp>
        <p:nvSpPr>
          <p:cNvPr id="782" name="Google Shape;1079;g92c1b8851f_1_411"/>
          <p:cNvSpPr/>
          <p:nvPr/>
        </p:nvSpPr>
        <p:spPr>
          <a:xfrm>
            <a:off x="3265299" y="-1"/>
            <a:ext cx="3330764" cy="4751617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43000">
                <a:srgbClr val="FFFFFF"/>
              </a:gs>
              <a:gs pos="100000">
                <a:srgbClr val="FFFFFF"/>
              </a:gs>
            </a:gsLst>
            <a:lin ang="108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83" name="Text Placeholder 5"/>
          <p:cNvSpPr txBox="1">
            <a:spLocks noGrp="1"/>
          </p:cNvSpPr>
          <p:nvPr>
            <p:ph type="body" sz="quarter" idx="1"/>
          </p:nvPr>
        </p:nvSpPr>
        <p:spPr>
          <a:xfrm>
            <a:off x="277368" y="734772"/>
            <a:ext cx="5472349" cy="39528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Agenda</a:t>
            </a:r>
          </a:p>
        </p:txBody>
      </p:sp>
      <p:sp>
        <p:nvSpPr>
          <p:cNvPr id="784" name="Text Placeholder 6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Current challenges effecting marketing today</a:t>
            </a:r>
          </a:p>
          <a:p>
            <a:r>
              <a:t>Emerging solutions</a:t>
            </a:r>
          </a:p>
          <a:p>
            <a:r>
              <a:t>EDU Specific Marketing Challenges</a:t>
            </a:r>
          </a:p>
          <a:p>
            <a:r>
              <a:t>3 keys to successful Enrollment Marketing</a:t>
            </a:r>
          </a:p>
          <a:p>
            <a:r>
              <a:t>The “Trifecta” in Action</a:t>
            </a:r>
          </a:p>
        </p:txBody>
      </p:sp>
      <p:grpSp>
        <p:nvGrpSpPr>
          <p:cNvPr id="787" name="Group 9"/>
          <p:cNvGrpSpPr/>
          <p:nvPr/>
        </p:nvGrpSpPr>
        <p:grpSpPr>
          <a:xfrm>
            <a:off x="7378106" y="-1"/>
            <a:ext cx="1545719" cy="1233386"/>
            <a:chOff x="0" y="0"/>
            <a:chExt cx="1545718" cy="1233385"/>
          </a:xfrm>
        </p:grpSpPr>
        <p:sp>
          <p:nvSpPr>
            <p:cNvPr id="785" name="Pentagon 10"/>
            <p:cNvSpPr/>
            <p:nvPr/>
          </p:nvSpPr>
          <p:spPr>
            <a:xfrm rot="5400000">
              <a:off x="156166" y="-156167"/>
              <a:ext cx="1233385" cy="15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60" y="0"/>
                  </a:lnTo>
                  <a:lnTo>
                    <a:pt x="21600" y="10800"/>
                  </a:lnTo>
                  <a:lnTo>
                    <a:pt x="1446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86" name="Picture 11" descr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11" y="70237"/>
              <a:ext cx="1461296" cy="669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90" name="Group 3"/>
          <p:cNvGrpSpPr/>
          <p:nvPr/>
        </p:nvGrpSpPr>
        <p:grpSpPr>
          <a:xfrm>
            <a:off x="7342895" y="-5805"/>
            <a:ext cx="1598531" cy="1233386"/>
            <a:chOff x="0" y="0"/>
            <a:chExt cx="1598530" cy="1233385"/>
          </a:xfrm>
        </p:grpSpPr>
        <p:sp>
          <p:nvSpPr>
            <p:cNvPr id="788" name="Pentagon 13"/>
            <p:cNvSpPr/>
            <p:nvPr/>
          </p:nvSpPr>
          <p:spPr>
            <a:xfrm rot="5400000">
              <a:off x="182573" y="-156167"/>
              <a:ext cx="1233386" cy="1545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4460" y="0"/>
                  </a:lnTo>
                  <a:lnTo>
                    <a:pt x="21600" y="10800"/>
                  </a:lnTo>
                  <a:lnTo>
                    <a:pt x="1446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26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789" name="Picture 15" descr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615"/>
              <a:ext cx="1598531" cy="8100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84338443"/>
      </p:ext>
    </p:extLst>
  </p:cSld>
  <p:clrMapOvr>
    <a:masterClrMapping/>
  </p:clrMapOvr>
  <p:transition spd="slow">
    <p:fad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" grpId="0" animBg="1" advAuto="0"/>
      <p:bldP spid="790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1092708" y="1886716"/>
            <a:ext cx="6958584" cy="950976"/>
          </a:xfrm>
          <a:prstGeom prst="rect">
            <a:avLst/>
          </a:prstGeom>
        </p:spPr>
        <p:txBody>
          <a:bodyPr/>
          <a:lstStyle>
            <a:lvl1pPr algn="ctr">
              <a:defRPr sz="25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8449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5;g92c1b8851f_1_568"/>
          <p:cNvSpPr txBox="1"/>
          <p:nvPr/>
        </p:nvSpPr>
        <p:spPr>
          <a:xfrm>
            <a:off x="516494" y="3159871"/>
            <a:ext cx="3522798" cy="894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George Wolf 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t>Vice President for Enrollment Management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t>Siena Heights University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t>gwolf@sienaheights.edu</a:t>
            </a:r>
          </a:p>
        </p:txBody>
      </p:sp>
      <p:sp>
        <p:nvSpPr>
          <p:cNvPr id="1214" name="Google Shape;1216;g92c1b8851f_1_568"/>
          <p:cNvSpPr txBox="1"/>
          <p:nvPr/>
        </p:nvSpPr>
        <p:spPr>
          <a:xfrm>
            <a:off x="516494" y="4095128"/>
            <a:ext cx="2478516" cy="1071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1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dirty="0"/>
              <a:t>Scott Mallen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dirty="0"/>
              <a:t>President, EMP Division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dirty="0"/>
              <a:t>Liaison</a:t>
            </a:r>
          </a:p>
          <a:p>
            <a:pPr>
              <a:defRPr sz="1200">
                <a:solidFill>
                  <a:srgbClr val="FFFFFF"/>
                </a:solidFill>
              </a:defRPr>
            </a:pPr>
            <a:r>
              <a:rPr dirty="0" err="1"/>
              <a:t>smallen@liaisonedu.com</a:t>
            </a:r>
            <a:endParaRPr dirty="0"/>
          </a:p>
        </p:txBody>
      </p:sp>
      <p:sp>
        <p:nvSpPr>
          <p:cNvPr id="1215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516494" y="2049738"/>
            <a:ext cx="7154307" cy="651918"/>
          </a:xfrm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  <p:sp>
        <p:nvSpPr>
          <p:cNvPr id="1216" name="Text Placeholder 2"/>
          <p:cNvSpPr/>
          <p:nvPr/>
        </p:nvSpPr>
        <p:spPr>
          <a:xfrm>
            <a:off x="3116240" y="619380"/>
            <a:ext cx="6958586" cy="184620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pPr>
              <a:defRPr sz="1200" b="1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36261278-FAA9-49B0-62DB-BFD52AB2D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64" y="292572"/>
            <a:ext cx="4558356" cy="455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1796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Text Placeholder 8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Top Marketing Challenges</a:t>
            </a:r>
          </a:p>
        </p:txBody>
      </p:sp>
      <p:sp>
        <p:nvSpPr>
          <p:cNvPr id="793" name="Title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t">
            <a:normAutofit/>
          </a:bodyPr>
          <a:lstStyle/>
          <a:p>
            <a:r>
              <a:rPr lang="en-US"/>
              <a:t>Marketing</a:t>
            </a:r>
            <a:r>
              <a:t> issues impacting EDU and beyond</a:t>
            </a:r>
          </a:p>
        </p:txBody>
      </p:sp>
    </p:spTree>
    <p:extLst>
      <p:ext uri="{BB962C8B-B14F-4D97-AF65-F5344CB8AC3E}">
        <p14:creationId xmlns:p14="http://schemas.microsoft.com/office/powerpoint/2010/main" val="428934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08663" y="4854431"/>
            <a:ext cx="133385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796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1088128" y="221039"/>
            <a:ext cx="6540982" cy="804812"/>
          </a:xfrm>
          <a:prstGeom prst="rect">
            <a:avLst/>
          </a:prstGeom>
        </p:spPr>
        <p:txBody>
          <a:bodyPr/>
          <a:lstStyle/>
          <a:p>
            <a:r>
              <a:t>A new “privacy-first” world</a:t>
            </a:r>
          </a:p>
        </p:txBody>
      </p:sp>
      <p:pic>
        <p:nvPicPr>
          <p:cNvPr id="797" name="Iphone track app screen.psd" descr="Iphone track app screen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550" y="661498"/>
            <a:ext cx="2024588" cy="3913612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798" name="GDPR &amp; CCPA…"/>
          <p:cNvSpPr txBox="1"/>
          <p:nvPr/>
        </p:nvSpPr>
        <p:spPr>
          <a:xfrm>
            <a:off x="194637" y="1366079"/>
            <a:ext cx="3859818" cy="124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GDPR &amp; CCPA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Must demonstrate that they have received valid consent to store and process personal information. 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Eliminates dependence on behavioral data collection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No more implied consent to gather data</a:t>
            </a:r>
          </a:p>
        </p:txBody>
      </p:sp>
      <p:pic>
        <p:nvPicPr>
          <p:cNvPr id="799" name="iphone X istan ad.psd" descr="iphone X istan ad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560" y="606266"/>
            <a:ext cx="2100568" cy="4024077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800" name="Cookies…"/>
          <p:cNvSpPr txBox="1"/>
          <p:nvPr/>
        </p:nvSpPr>
        <p:spPr>
          <a:xfrm>
            <a:off x="194637" y="2738072"/>
            <a:ext cx="2960439" cy="79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Cookies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Firefox and Safari block tracking cookies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Chrome blocking cookies in 2023</a:t>
            </a:r>
          </a:p>
        </p:txBody>
      </p:sp>
      <p:sp>
        <p:nvSpPr>
          <p:cNvPr id="801" name="apple’s tracking privacy protection…"/>
          <p:cNvSpPr txBox="1"/>
          <p:nvPr/>
        </p:nvSpPr>
        <p:spPr>
          <a:xfrm>
            <a:off x="194637" y="3729065"/>
            <a:ext cx="3859818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dirty="0"/>
              <a:t>Apple’s</a:t>
            </a:r>
            <a:r>
              <a:rPr dirty="0"/>
              <a:t> tracking privacy protection</a:t>
            </a:r>
          </a:p>
          <a:p>
            <a:pPr marL="120015" indent="-1200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Apps need your permission when they track you across apps/websites owned by other companies.</a:t>
            </a:r>
          </a:p>
        </p:txBody>
      </p:sp>
    </p:spTree>
    <p:extLst>
      <p:ext uri="{BB962C8B-B14F-4D97-AF65-F5344CB8AC3E}">
        <p14:creationId xmlns:p14="http://schemas.microsoft.com/office/powerpoint/2010/main" val="17681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" grpId="0" animBg="1" advAuto="0"/>
      <p:bldP spid="800" grpId="0" animBg="1" advAuto="0"/>
      <p:bldP spid="801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08663" y="4854431"/>
            <a:ext cx="133385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804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Email Privacy changes</a:t>
            </a:r>
          </a:p>
        </p:txBody>
      </p:sp>
      <p:sp>
        <p:nvSpPr>
          <p:cNvPr id="805" name="Text Placeholder 7"/>
          <p:cNvSpPr txBox="1">
            <a:spLocks noGrp="1"/>
          </p:cNvSpPr>
          <p:nvPr>
            <p:ph type="body" idx="21"/>
          </p:nvPr>
        </p:nvSpPr>
        <p:spPr>
          <a:xfrm>
            <a:off x="333339" y="1439104"/>
            <a:ext cx="4862055" cy="324765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lvl="1">
              <a:spcBef>
                <a:spcPts val="1100"/>
              </a:spcBef>
              <a:defRPr sz="1400" b="1"/>
            </a:pPr>
            <a:r>
              <a:t>Apple’s Mail Privacy Protection</a:t>
            </a:r>
          </a:p>
          <a:p>
            <a:pPr marL="0" indent="0">
              <a:spcBef>
                <a:spcPts val="70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Individual user data (like location, time opened, etc.) from Mail users are no longer available to email marketers</a:t>
            </a:r>
          </a:p>
          <a:p>
            <a:pPr marL="335642" indent="-195942">
              <a:spcBef>
                <a:spcPts val="700"/>
              </a:spcBef>
              <a:buSzPct val="100000"/>
              <a:buFontTx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Open rates are increasing, but are no longer reliable</a:t>
            </a:r>
          </a:p>
          <a:p>
            <a:pPr marL="335642" indent="-195942">
              <a:spcBef>
                <a:spcPts val="700"/>
              </a:spcBef>
              <a:buSzPct val="100000"/>
              <a:buFontTx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Click-to-open rates are decreasing, but are also unreliable</a:t>
            </a:r>
          </a:p>
          <a:p>
            <a:pPr marL="335642" indent="-195942">
              <a:spcBef>
                <a:spcPts val="700"/>
              </a:spcBef>
              <a:buSzPct val="100000"/>
              <a:buFontTx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Open rate-powered email features have become less reliable</a:t>
            </a:r>
          </a:p>
        </p:txBody>
      </p:sp>
      <p:pic>
        <p:nvPicPr>
          <p:cNvPr id="806" name="iphone X privicy screen.psd" descr="iphone X privicy screen.ps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318" y="624678"/>
            <a:ext cx="2297228" cy="4400820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Goggles push to end spam…"/>
          <p:cNvSpPr txBox="1"/>
          <p:nvPr/>
        </p:nvSpPr>
        <p:spPr>
          <a:xfrm>
            <a:off x="333339" y="3172102"/>
            <a:ext cx="4132805" cy="79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Goggles push to end spam</a:t>
            </a:r>
          </a:p>
          <a:p>
            <a:pPr marL="335642" indent="-195942">
              <a:spcBef>
                <a:spcPts val="700"/>
              </a:spcBef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100+ engineers work on email deliverability</a:t>
            </a:r>
          </a:p>
          <a:p>
            <a:pPr marL="335642" indent="-195942">
              <a:spcBef>
                <a:spcPts val="700"/>
              </a:spcBef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b="1"/>
              <a:t>End goal:</a:t>
            </a:r>
            <a:r>
              <a:t> you get only get email you want - End spam</a:t>
            </a:r>
          </a:p>
        </p:txBody>
      </p:sp>
    </p:spTree>
    <p:extLst>
      <p:ext uri="{BB962C8B-B14F-4D97-AF65-F5344CB8AC3E}">
        <p14:creationId xmlns:p14="http://schemas.microsoft.com/office/powerpoint/2010/main" val="69978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08663" y="4854431"/>
            <a:ext cx="133385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810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The Digital Clutter</a:t>
            </a:r>
          </a:p>
        </p:txBody>
      </p:sp>
      <p:sp>
        <p:nvSpPr>
          <p:cNvPr id="811" name="Text Placeholder 7"/>
          <p:cNvSpPr txBox="1">
            <a:spLocks noGrp="1"/>
          </p:cNvSpPr>
          <p:nvPr>
            <p:ph type="body" idx="21"/>
          </p:nvPr>
        </p:nvSpPr>
        <p:spPr>
          <a:xfrm>
            <a:off x="246026" y="1391479"/>
            <a:ext cx="2965228" cy="16295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8100" tIns="38100" rIns="38100" bIns="38100"/>
          <a:lstStyle/>
          <a:p>
            <a:pPr marL="0" indent="0">
              <a:spcBef>
                <a:spcPts val="1100"/>
              </a:spcBef>
              <a:buSzTx/>
              <a:buFontTx/>
              <a:buNone/>
              <a:defRPr sz="1400"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too many Ads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FontTx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>
                <a:solidFill>
                  <a:srgbClr val="111111"/>
                </a:solidFill>
              </a:rPr>
              <a:t>Americans are </a:t>
            </a:r>
            <a:r>
              <a:t>exposed to around 4,000 to 10,000 advertisements each day</a:t>
            </a:r>
          </a:p>
        </p:txBody>
      </p:sp>
      <p:sp>
        <p:nvSpPr>
          <p:cNvPr id="812" name="https://www.redcrowmarketing.com/2015/09/10/many-ads-see-one-day/"/>
          <p:cNvSpPr txBox="1"/>
          <p:nvPr/>
        </p:nvSpPr>
        <p:spPr>
          <a:xfrm>
            <a:off x="149914" y="4557133"/>
            <a:ext cx="2894594" cy="19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700"/>
            </a:lvl1pPr>
          </a:lstStyle>
          <a:p>
            <a:r>
              <a:t>https://www.redcrowmarketing.com/2015/09/10/many-ads-see-one-day/</a:t>
            </a:r>
          </a:p>
        </p:txBody>
      </p:sp>
      <p:pic>
        <p:nvPicPr>
          <p:cNvPr id="813" name="GettyImages-688787498.jpg" descr="GettyImages-6887874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370" y="1137980"/>
            <a:ext cx="6040192" cy="3609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123" y="1190787"/>
            <a:ext cx="3503934" cy="3503934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</p:pic>
      <p:sp>
        <p:nvSpPr>
          <p:cNvPr id="815" name="Rectangle 7"/>
          <p:cNvSpPr/>
          <p:nvPr/>
        </p:nvSpPr>
        <p:spPr>
          <a:xfrm>
            <a:off x="271426" y="3048773"/>
            <a:ext cx="3199394" cy="1410793"/>
          </a:xfrm>
          <a:prstGeom prst="rect">
            <a:avLst/>
          </a:prstGeom>
          <a:gradFill>
            <a:gsLst>
              <a:gs pos="11000">
                <a:srgbClr val="213E7C"/>
              </a:gs>
              <a:gs pos="88000">
                <a:srgbClr val="7EA6AD"/>
              </a:gs>
            </a:gsLst>
            <a:lin ang="3000000"/>
          </a:gradFill>
          <a:ln w="25400">
            <a:solidFill>
              <a:srgbClr val="FFFFFF"/>
            </a:solidFill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816" name="We live in an ever-growing stream  of information that’s available at  our fingertips. This has led to an  ever-increasing problem of  content overload"/>
          <p:cNvSpPr txBox="1"/>
          <p:nvPr/>
        </p:nvSpPr>
        <p:spPr>
          <a:xfrm>
            <a:off x="349589" y="3231485"/>
            <a:ext cx="3043069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r>
              <a:t>We live in an ever-growing stream </a:t>
            </a:r>
            <a:br/>
            <a:r>
              <a:t>of information that’s available at </a:t>
            </a:r>
            <a:br/>
            <a:r>
              <a:t>our fingertips. This has led to an </a:t>
            </a:r>
            <a:br/>
            <a:r>
              <a:t>ever-increasing problem of </a:t>
            </a:r>
            <a:br/>
            <a:r>
              <a:t>content overload</a:t>
            </a:r>
          </a:p>
        </p:txBody>
      </p:sp>
      <p:sp>
        <p:nvSpPr>
          <p:cNvPr id="817" name="Email overload…"/>
          <p:cNvSpPr txBox="1"/>
          <p:nvPr/>
        </p:nvSpPr>
        <p:spPr>
          <a:xfrm>
            <a:off x="246026" y="2191071"/>
            <a:ext cx="2177412" cy="708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100"/>
              </a:spcBef>
              <a:buFont typeface="Arial"/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Email overload</a:t>
            </a:r>
          </a:p>
          <a:p>
            <a:pPr marL="120315" indent="-1203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188,000,000 Emails are sent every minute.</a:t>
            </a:r>
          </a:p>
        </p:txBody>
      </p:sp>
    </p:spTree>
    <p:extLst>
      <p:ext uri="{BB962C8B-B14F-4D97-AF65-F5344CB8AC3E}">
        <p14:creationId xmlns:p14="http://schemas.microsoft.com/office/powerpoint/2010/main" val="32371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25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" grpId="0" animBg="1" advAuto="0"/>
      <p:bldP spid="81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08663" y="4854431"/>
            <a:ext cx="133385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820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987336" y="221039"/>
            <a:ext cx="6419815" cy="649473"/>
          </a:xfrm>
          <a:prstGeom prst="rect">
            <a:avLst/>
          </a:prstGeom>
        </p:spPr>
        <p:txBody>
          <a:bodyPr/>
          <a:lstStyle/>
          <a:p>
            <a:r>
              <a:t>Rising New customer acquisition Cost</a:t>
            </a:r>
          </a:p>
        </p:txBody>
      </p:sp>
      <p:sp>
        <p:nvSpPr>
          <p:cNvPr id="821" name="In the last five years, customer acquisition costs have increased by as much as"/>
          <p:cNvSpPr txBox="1"/>
          <p:nvPr/>
        </p:nvSpPr>
        <p:spPr>
          <a:xfrm>
            <a:off x="394596" y="1404700"/>
            <a:ext cx="4260324" cy="592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7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In the last five years, customer acquisition costs have increased by as much as</a:t>
            </a:r>
          </a:p>
        </p:txBody>
      </p:sp>
      <p:pic>
        <p:nvPicPr>
          <p:cNvPr id="822" name="New customer acquisition.pdf" descr="New customer acquisition.pdf"/>
          <p:cNvPicPr>
            <a:picLocks noChangeAspect="1"/>
          </p:cNvPicPr>
          <p:nvPr/>
        </p:nvPicPr>
        <p:blipFill>
          <a:blip r:embed="rId2"/>
          <a:srcRect b="39965"/>
          <a:stretch>
            <a:fillRect/>
          </a:stretch>
        </p:blipFill>
        <p:spPr>
          <a:xfrm>
            <a:off x="4937124" y="1135119"/>
            <a:ext cx="3615269" cy="2170421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key factors:…"/>
          <p:cNvSpPr txBox="1"/>
          <p:nvPr/>
        </p:nvSpPr>
        <p:spPr>
          <a:xfrm>
            <a:off x="339693" y="3783073"/>
            <a:ext cx="4849347" cy="79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key factors:</a:t>
            </a:r>
          </a:p>
          <a:p>
            <a:pPr marL="411842" indent="-272142">
              <a:buClr>
                <a:srgbClr val="333333"/>
              </a:buClr>
              <a:buSzPct val="100000"/>
              <a:buFont typeface="Helvetica Neue"/>
              <a:buChar char="•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 introduction of iOS 14.5</a:t>
            </a:r>
          </a:p>
          <a:p>
            <a:pPr marL="411842" indent="-272142">
              <a:buClr>
                <a:srgbClr val="333333"/>
              </a:buClr>
              <a:buSzPct val="100000"/>
              <a:buFont typeface="Helvetica Neue"/>
              <a:buChar char="•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The demise of third-party cookies</a:t>
            </a:r>
          </a:p>
          <a:p>
            <a:pPr marL="411842" indent="-272142">
              <a:buClr>
                <a:srgbClr val="333333"/>
              </a:buClr>
              <a:buSzPct val="100000"/>
              <a:buFont typeface="Helvetica Neue"/>
              <a:buChar char="•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t>Increased consumer privacy legislation such as CCPA &amp; GDPR</a:t>
            </a:r>
          </a:p>
        </p:txBody>
      </p:sp>
      <p:grpSp>
        <p:nvGrpSpPr>
          <p:cNvPr id="826" name="Group"/>
          <p:cNvGrpSpPr/>
          <p:nvPr/>
        </p:nvGrpSpPr>
        <p:grpSpPr>
          <a:xfrm>
            <a:off x="1497654" y="2055159"/>
            <a:ext cx="1820839" cy="1560432"/>
            <a:chOff x="86670" y="0"/>
            <a:chExt cx="1820837" cy="1560431"/>
          </a:xfrm>
        </p:grpSpPr>
        <p:sp>
          <p:nvSpPr>
            <p:cNvPr id="824" name="Circle"/>
            <p:cNvSpPr/>
            <p:nvPr/>
          </p:nvSpPr>
          <p:spPr>
            <a:xfrm>
              <a:off x="86670" y="0"/>
              <a:ext cx="1560431" cy="1560431"/>
            </a:xfrm>
            <a:prstGeom prst="ellipse">
              <a:avLst/>
            </a:prstGeom>
            <a:solidFill>
              <a:schemeClr val="accent2">
                <a:satOff val="-6506"/>
                <a:lumOff val="-11647"/>
              </a:schemeClr>
            </a:solidFill>
            <a:ln w="381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5" name="60%"/>
            <p:cNvSpPr txBox="1"/>
            <p:nvPr/>
          </p:nvSpPr>
          <p:spPr>
            <a:xfrm>
              <a:off x="173736" y="267418"/>
              <a:ext cx="1733771" cy="10537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spcBef>
                  <a:spcPts val="700"/>
                </a:spcBef>
                <a:defRPr sz="6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rPr b="1" dirty="0"/>
                <a:t>60</a:t>
              </a:r>
              <a:r>
                <a:rPr sz="5700" b="1" baseline="44280" dirty="0"/>
                <a:t>%</a:t>
              </a:r>
              <a:r>
                <a:rPr dirty="0"/>
                <a:t> </a:t>
              </a:r>
            </a:p>
          </p:txBody>
        </p:sp>
      </p:grpSp>
      <p:pic>
        <p:nvPicPr>
          <p:cNvPr id="827" name="New customer acquisition.pdf" descr="New customer acquisition.pdf"/>
          <p:cNvPicPr>
            <a:picLocks noChangeAspect="1"/>
          </p:cNvPicPr>
          <p:nvPr/>
        </p:nvPicPr>
        <p:blipFill>
          <a:blip r:embed="rId2"/>
          <a:srcRect t="59759"/>
          <a:stretch>
            <a:fillRect/>
          </a:stretch>
        </p:blipFill>
        <p:spPr>
          <a:xfrm>
            <a:off x="4937124" y="3295581"/>
            <a:ext cx="3615269" cy="14548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00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3" grpId="0" animBg="1" advAuto="0"/>
      <p:bldP spid="827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roup"/>
          <p:cNvGrpSpPr/>
          <p:nvPr/>
        </p:nvGrpSpPr>
        <p:grpSpPr>
          <a:xfrm>
            <a:off x="3419240" y="1196986"/>
            <a:ext cx="6929337" cy="3660000"/>
            <a:chOff x="0" y="0"/>
            <a:chExt cx="6929336" cy="3659998"/>
          </a:xfrm>
        </p:grpSpPr>
        <p:pic>
          <p:nvPicPr>
            <p:cNvPr id="829" name="solution art 1.pdf" descr="solution art 1.pdf"/>
            <p:cNvPicPr>
              <a:picLocks noChangeAspect="1"/>
            </p:cNvPicPr>
            <p:nvPr/>
          </p:nvPicPr>
          <p:blipFill>
            <a:blip r:embed="rId2"/>
            <a:srcRect r="63055"/>
            <a:stretch>
              <a:fillRect/>
            </a:stretch>
          </p:blipFill>
          <p:spPr>
            <a:xfrm>
              <a:off x="0" y="0"/>
              <a:ext cx="6929336" cy="3659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0" name="Inbound marketing"/>
            <p:cNvSpPr txBox="1"/>
            <p:nvPr/>
          </p:nvSpPr>
          <p:spPr>
            <a:xfrm>
              <a:off x="2098823" y="3032960"/>
              <a:ext cx="1921816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spcBef>
                  <a:spcPts val="1100"/>
                </a:spcBef>
                <a:defRPr>
                  <a:solidFill>
                    <a:schemeClr val="accent1">
                      <a:satOff val="-64000"/>
                      <a:lumOff val="36764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Inbound marketing</a:t>
              </a:r>
            </a:p>
          </p:txBody>
        </p:sp>
      </p:grpSp>
      <p:sp>
        <p:nvSpPr>
          <p:cNvPr id="832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08663" y="4854431"/>
            <a:ext cx="133385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833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Overcoming these Challenges</a:t>
            </a:r>
          </a:p>
        </p:txBody>
      </p:sp>
      <p:sp>
        <p:nvSpPr>
          <p:cNvPr id="834" name="Focus on Inbound marketing…"/>
          <p:cNvSpPr txBox="1"/>
          <p:nvPr/>
        </p:nvSpPr>
        <p:spPr>
          <a:xfrm>
            <a:off x="302551" y="1350797"/>
            <a:ext cx="2544925" cy="58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20" rIns="45719" bIns="45720" anchor="t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Focus on Inbound marketing</a:t>
            </a:r>
          </a:p>
          <a:p>
            <a:pPr marL="120015" indent="-1200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dirty="0"/>
              <a:t>First-person</a:t>
            </a:r>
            <a:r>
              <a:rPr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834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roup"/>
          <p:cNvGrpSpPr/>
          <p:nvPr/>
        </p:nvGrpSpPr>
        <p:grpSpPr>
          <a:xfrm>
            <a:off x="3793318" y="1249511"/>
            <a:ext cx="5371331" cy="3660000"/>
            <a:chOff x="0" y="0"/>
            <a:chExt cx="5371330" cy="3659998"/>
          </a:xfrm>
        </p:grpSpPr>
        <p:pic>
          <p:nvPicPr>
            <p:cNvPr id="836" name="solution art 1.pdf" descr="solution art 1.pdf"/>
            <p:cNvPicPr>
              <a:picLocks noChangeAspect="1"/>
            </p:cNvPicPr>
            <p:nvPr/>
          </p:nvPicPr>
          <p:blipFill>
            <a:blip r:embed="rId2"/>
            <a:srcRect l="36970" r="34391"/>
            <a:stretch>
              <a:fillRect/>
            </a:stretch>
          </p:blipFill>
          <p:spPr>
            <a:xfrm>
              <a:off x="0" y="0"/>
              <a:ext cx="5371330" cy="36599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7" name="Predictive modeling"/>
            <p:cNvSpPr txBox="1"/>
            <p:nvPr/>
          </p:nvSpPr>
          <p:spPr>
            <a:xfrm>
              <a:off x="1620596" y="2993135"/>
              <a:ext cx="2028514" cy="332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spcBef>
                  <a:spcPts val="1100"/>
                </a:spcBef>
                <a:defRPr>
                  <a:solidFill>
                    <a:schemeClr val="accent1">
                      <a:satOff val="-64000"/>
                      <a:lumOff val="36764"/>
                    </a:schemeClr>
                  </a:solidFill>
                  <a:latin typeface="Arial Black"/>
                  <a:ea typeface="Arial Black"/>
                  <a:cs typeface="Arial Black"/>
                  <a:sym typeface="Arial Black"/>
                </a:defRPr>
              </a:lvl1pPr>
            </a:lstStyle>
            <a:p>
              <a:r>
                <a:t>Predictive modeling</a:t>
              </a:r>
            </a:p>
          </p:txBody>
        </p:sp>
      </p:grpSp>
      <p:sp>
        <p:nvSpPr>
          <p:cNvPr id="839" name="Google Shape;556;g92c1b8851f_1_212"/>
          <p:cNvSpPr txBox="1">
            <a:spLocks noGrp="1"/>
          </p:cNvSpPr>
          <p:nvPr>
            <p:ph type="sldNum" sz="quarter" idx="2"/>
          </p:nvPr>
        </p:nvSpPr>
        <p:spPr>
          <a:xfrm>
            <a:off x="108663" y="4854431"/>
            <a:ext cx="133385" cy="17015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840" name="Text Placeholder 8"/>
          <p:cNvSpPr txBox="1">
            <a:spLocks noGrp="1"/>
          </p:cNvSpPr>
          <p:nvPr>
            <p:ph type="body" sz="quarter" idx="1"/>
          </p:nvPr>
        </p:nvSpPr>
        <p:spPr>
          <a:xfrm>
            <a:off x="2656113" y="221039"/>
            <a:ext cx="3831772" cy="39528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731520">
              <a:defRPr sz="2000"/>
            </a:lvl1pPr>
          </a:lstStyle>
          <a:p>
            <a:r>
              <a:t>Overcoming these Challenges</a:t>
            </a:r>
          </a:p>
        </p:txBody>
      </p:sp>
      <p:sp>
        <p:nvSpPr>
          <p:cNvPr id="841" name="Predictive modeling…"/>
          <p:cNvSpPr txBox="1"/>
          <p:nvPr/>
        </p:nvSpPr>
        <p:spPr>
          <a:xfrm>
            <a:off x="302551" y="2070607"/>
            <a:ext cx="2865073" cy="76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Predictive modeling</a:t>
            </a:r>
          </a:p>
          <a:p>
            <a:pPr marL="120015" indent="-1200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Identify what </a:t>
            </a:r>
            <a:r>
              <a:rPr lang="en-US" dirty="0"/>
              <a:t>a</a:t>
            </a:r>
            <a:r>
              <a:rPr dirty="0"/>
              <a:t> prospect wants before they know it</a:t>
            </a:r>
          </a:p>
        </p:txBody>
      </p:sp>
      <p:sp>
        <p:nvSpPr>
          <p:cNvPr id="842" name="Focus on Inbound marketing…"/>
          <p:cNvSpPr txBox="1"/>
          <p:nvPr/>
        </p:nvSpPr>
        <p:spPr>
          <a:xfrm>
            <a:off x="302551" y="1350797"/>
            <a:ext cx="2544925" cy="582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20" rIns="45719" bIns="45720" anchor="t">
            <a:spAutoFit/>
          </a:bodyPr>
          <a:lstStyle/>
          <a:p>
            <a:pPr>
              <a:spcBef>
                <a:spcPts val="1100"/>
              </a:spcBef>
              <a:defRPr b="1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dirty="0"/>
              <a:t>Focus on Inbound marketing</a:t>
            </a:r>
          </a:p>
          <a:p>
            <a:pPr marL="120015" indent="-120015">
              <a:spcBef>
                <a:spcPts val="700"/>
              </a:spcBef>
              <a:buClr>
                <a:srgbClr val="000000"/>
              </a:buClr>
              <a:buSzPct val="100000"/>
              <a:buChar char="-"/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dirty="0"/>
              <a:t>First-person</a:t>
            </a:r>
            <a:r>
              <a:rPr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85178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Liaison Corporate">
      <a:dk1>
        <a:srgbClr val="382F2C"/>
      </a:dk1>
      <a:lt1>
        <a:srgbClr val="FFFFFF"/>
      </a:lt1>
      <a:dk2>
        <a:srgbClr val="002F87"/>
      </a:dk2>
      <a:lt2>
        <a:srgbClr val="B3BD00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2F87"/>
      </a:hlink>
      <a:folHlink>
        <a:srgbClr val="6E7BA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382F2C"/>
      </a:dk1>
      <a:lt1>
        <a:srgbClr val="FFFFFF"/>
      </a:lt1>
      <a:dk2>
        <a:srgbClr val="A7A7A7"/>
      </a:dk2>
      <a:lt2>
        <a:srgbClr val="535353"/>
      </a:lt2>
      <a:accent1>
        <a:srgbClr val="002F87"/>
      </a:accent1>
      <a:accent2>
        <a:srgbClr val="7CA7AD"/>
      </a:accent2>
      <a:accent3>
        <a:srgbClr val="B3BD00"/>
      </a:accent3>
      <a:accent4>
        <a:srgbClr val="EAA900"/>
      </a:accent4>
      <a:accent5>
        <a:srgbClr val="B63C25"/>
      </a:accent5>
      <a:accent6>
        <a:srgbClr val="626569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82F2C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382F2C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29475915-0a35-4e7b-b6e3-62984fc21310" xsi:nil="true"/>
    <Date xmlns="5df08337-4256-4fbe-b77b-668d04ed44c2" xsi:nil="true"/>
    <lcf76f155ced4ddcb4097134ff3c332f xmlns="5df08337-4256-4fbe-b77b-668d04ed44c2">
      <Terms xmlns="http://schemas.microsoft.com/office/infopath/2007/PartnerControls"/>
    </lcf76f155ced4ddcb4097134ff3c332f>
    <DateofEvent xmlns="5df08337-4256-4fbe-b77b-668d04ed44c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B1F15817E0E47803DEDEBD89AF03D" ma:contentTypeVersion="21" ma:contentTypeDescription="Create a new document." ma:contentTypeScope="" ma:versionID="dd73b7082d8413986a2a4017b976c269">
  <xsd:schema xmlns:xsd="http://www.w3.org/2001/XMLSchema" xmlns:xs="http://www.w3.org/2001/XMLSchema" xmlns:p="http://schemas.microsoft.com/office/2006/metadata/properties" xmlns:ns1="http://schemas.microsoft.com/sharepoint/v3" xmlns:ns2="5df08337-4256-4fbe-b77b-668d04ed44c2" xmlns:ns3="29475915-0a35-4e7b-b6e3-62984fc21310" targetNamespace="http://schemas.microsoft.com/office/2006/metadata/properties" ma:root="true" ma:fieldsID="483a7c8994c73494f6a232aba926bd87" ns1:_="" ns2:_="" ns3:_="">
    <xsd:import namespace="http://schemas.microsoft.com/sharepoint/v3"/>
    <xsd:import namespace="5df08337-4256-4fbe-b77b-668d04ed44c2"/>
    <xsd:import namespace="29475915-0a35-4e7b-b6e3-62984fc213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Date" minOccurs="0"/>
                <xsd:element ref="ns2:DateofEv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f08337-4256-4fbe-b77b-668d04ed44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490749c-76c5-47de-8c26-8ab1fd2310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6" nillable="true" ma:displayName="Date" ma:description="date of event" ma:format="DateOnly" ma:internalName="Date">
      <xsd:simpleType>
        <xsd:restriction base="dms:DateTime"/>
      </xsd:simpleType>
    </xsd:element>
    <xsd:element name="DateofEvent" ma:index="27" nillable="true" ma:displayName="Date of Event" ma:format="DateOnly" ma:internalName="DateofEvent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75915-0a35-4e7b-b6e3-62984fc2131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ed7485f-e07b-458c-b265-26b37468bf99}" ma:internalName="TaxCatchAll" ma:showField="CatchAllData" ma:web="29475915-0a35-4e7b-b6e3-62984fc213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8ADA38-3491-4F15-938C-C3120BB979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8C2DCC-3448-4E1D-B7D9-2206CDD22CC7}">
  <ds:schemaRefs>
    <ds:schemaRef ds:uri="http://schemas.microsoft.com/office/2006/documentManagement/types"/>
    <ds:schemaRef ds:uri="http://purl.org/dc/elements/1.1/"/>
    <ds:schemaRef ds:uri="http://www.w3.org/XML/1998/namespace"/>
    <ds:schemaRef ds:uri="29475915-0a35-4e7b-b6e3-62984fc21310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5df08337-4256-4fbe-b77b-668d04ed44c2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08869F9E-2671-4D70-88DD-8265ECDE9A3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1159</TotalTime>
  <Words>1020</Words>
  <Application>Microsoft Macintosh PowerPoint</Application>
  <PresentationFormat>On-screen Show (16:9)</PresentationFormat>
  <Paragraphs>257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  <vt:variant>
        <vt:lpstr>Custom Shows</vt:lpstr>
      </vt:variant>
      <vt:variant>
        <vt:i4>2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Franklin Gothic Book</vt:lpstr>
      <vt:lpstr>Franklin Gothic Medium</vt:lpstr>
      <vt:lpstr>Helvetica</vt:lpstr>
      <vt:lpstr>Helvetica Light</vt:lpstr>
      <vt:lpstr>Helvetica Neue</vt:lpstr>
      <vt:lpstr>Trebuchet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</vt:lpstr>
      <vt:lpstr>Main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B-School: What it Will Take to Thrive This Fall and Beyond</dc:title>
  <dc:creator>Louis Twelve</dc:creator>
  <cp:lastModifiedBy>Dan Hyman</cp:lastModifiedBy>
  <cp:revision>40</cp:revision>
  <dcterms:created xsi:type="dcterms:W3CDTF">2014-11-10T20:05:35Z</dcterms:created>
  <dcterms:modified xsi:type="dcterms:W3CDTF">2022-08-05T17:51:22Z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0x010100C7FB1F15817E0E47803DEDEBD89AF03D</vt:lpwstr>
  </property>
</Properties>
</file>