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73" r:id="rId4"/>
  </p:sldMasterIdLst>
  <p:notesMasterIdLst>
    <p:notesMasterId r:id="rId15"/>
  </p:notesMasterIdLst>
  <p:handoutMasterIdLst>
    <p:handoutMasterId r:id="rId16"/>
  </p:handoutMasterIdLst>
  <p:sldIdLst>
    <p:sldId id="2622" r:id="rId5"/>
    <p:sldId id="2649" r:id="rId6"/>
    <p:sldId id="2628" r:id="rId7"/>
    <p:sldId id="2542" r:id="rId8"/>
    <p:sldId id="2650" r:id="rId9"/>
    <p:sldId id="2653" r:id="rId10"/>
    <p:sldId id="2652" r:id="rId11"/>
    <p:sldId id="3017" r:id="rId12"/>
    <p:sldId id="2583" r:id="rId13"/>
    <p:sldId id="2585" r:id="rId14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86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27"/>
    <p:restoredTop sz="95714"/>
  </p:normalViewPr>
  <p:slideViewPr>
    <p:cSldViewPr snapToGrid="0">
      <p:cViewPr varScale="1">
        <p:scale>
          <a:sx n="163" d="100"/>
          <a:sy n="163" d="100"/>
        </p:scale>
        <p:origin x="1016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87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90" Type="http://schemas.openxmlformats.org/officeDocument/2006/relationships/theme" Target="theme/theme1.xml"/><Relationship Id="rId10" Type="http://schemas.openxmlformats.org/officeDocument/2006/relationships/slide" Target="slides/slide6.xml"/><Relationship Id="rId86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27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9245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810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521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052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6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5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DF4AAA-CAB3-4536-45DC-FB82AC0B33E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B8BEF1D-F96A-AFB4-02CD-319754C3D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353E9B84-050A-07F6-1281-84CDA10C6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0AFE82-8B97-5ADC-93AA-C666A8F75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6E3D592-3FE5-99AA-C0D5-73F0B41A9CEA}"/>
              </a:ext>
            </a:extLst>
          </p:cNvPr>
          <p:cNvSpPr/>
          <p:nvPr userDrawn="1"/>
        </p:nvSpPr>
        <p:spPr>
          <a:xfrm rot="5400000">
            <a:off x="5595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C6F0A-9DBC-DF1D-7D29-21117451C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2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4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"/>
            <a:ext cx="9144000" cy="514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A66768D-669E-8148-F7EE-AC54B245181E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FD27B-D258-844F-846E-8D9FC22F8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6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71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56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4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64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6339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33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443C7EDA-6437-64F7-F0AA-8099EB6D5CA1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BD202-989C-8014-0164-147098E0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0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03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2AC57745-8525-E294-9C5E-1CC863AE2F40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5F5C1-2AE3-B595-5272-573B4AEC1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7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A56609FA-B490-05C0-A104-D0E0DCAF791E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63068-64D0-F77D-D901-4289B546C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30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A98E88A4-1360-C981-047D-1E408C5B74F8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EEB34-28CD-58BE-EB0D-73BC0F8EB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49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196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9AD0A805-CA71-867C-809A-B3A125CF049B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5BF50-2B4D-83F2-A392-847EAF6500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34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0DE22D0E-047B-CA89-C9D0-B414222FB6B0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D70E5-6AD9-6D5B-7331-5108D5C225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66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52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3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48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8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AC765-FF93-103E-54B9-153151220C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20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36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University Image</a:t>
            </a:r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7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Full Picture</a:t>
            </a:r>
            <a:endParaRPr dirty="0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4A2D12D6-2438-7A26-90FA-08E677CA717D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680B-82AD-71A6-5146-401649259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61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AC040E0-3B1A-02AD-12CB-7B8404260823}"/>
              </a:ext>
            </a:extLst>
          </p:cNvPr>
          <p:cNvSpPr/>
          <p:nvPr userDrawn="1"/>
        </p:nvSpPr>
        <p:spPr>
          <a:xfrm>
            <a:off x="0" y="322806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4C986-F2A5-769C-37E4-8AE56DCC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409355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74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48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17C9F-A13F-B4DC-0DAC-5BD9EAF26825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5080" y="607773"/>
            <a:ext cx="5042526" cy="17803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5081" y="2501377"/>
            <a:ext cx="5042525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65BD4825-F37A-E0D3-3CBC-D598B99A9F74}"/>
              </a:ext>
            </a:extLst>
          </p:cNvPr>
          <p:cNvSpPr/>
          <p:nvPr userDrawn="1"/>
        </p:nvSpPr>
        <p:spPr>
          <a:xfrm rot="5400000">
            <a:off x="531246" y="-165086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1D2D1-197A-7ED6-8BF4-BD807DC94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2" y="613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84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00242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1593669"/>
            <a:ext cx="4197096" cy="29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1800379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2472811"/>
            <a:ext cx="3717463" cy="1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60" y="2287532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64E64365-7BEC-2712-93A9-F1CF8194665D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17E34-D03B-DA99-157B-2A556C6EA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43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73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5C55D1-A0A0-2CA4-E6C1-7E27E7EC69A4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4470A9F-9161-1FC1-86CB-E803E7603417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54" y="2097180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610027"/>
            <a:ext cx="4088393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369297"/>
            <a:ext cx="4088394" cy="22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5D5B-F7EF-50CF-37A2-D8AF8FC3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65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83" y="1986121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4632960" y="0"/>
            <a:ext cx="455641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525108"/>
            <a:ext cx="376149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226271"/>
            <a:ext cx="3835845" cy="2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93DA97C3-E3C2-4256-8FB1-D48CE31F3E1C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9153D4-2FF7-D724-4A06-750034635D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68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7E0B9AA-6D85-861E-712E-D3BB47A4205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6F58F-8EB8-6DEC-DDD2-2C0C658E6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36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3CB3A328-A530-22C1-333A-9C167AB292D5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4234-3300-5B56-B1E3-972E22139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2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127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B6F74-4161-5B14-C3B9-F7D1F51F9ED1}"/>
              </a:ext>
            </a:extLst>
          </p:cNvPr>
          <p:cNvGrpSpPr/>
          <p:nvPr userDrawn="1"/>
        </p:nvGrpSpPr>
        <p:grpSpPr>
          <a:xfrm>
            <a:off x="516495" y="0"/>
            <a:ext cx="1598530" cy="1410792"/>
            <a:chOff x="516495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16A175D-0249-4D9E-B0BE-788C1AE22153}"/>
                </a:ext>
              </a:extLst>
            </p:cNvPr>
            <p:cNvSpPr/>
            <p:nvPr userDrawn="1"/>
          </p:nvSpPr>
          <p:spPr>
            <a:xfrm rot="5400000">
              <a:off x="610364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6C7A6-5B0B-F147-36C1-55F4CE4A4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516495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80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443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638AC-D664-6D9B-DABA-EE9EAD581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4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6613-2B61-D85B-5FBB-CCFC0D23E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1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5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9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6503978C-C12C-DB57-0AF3-AC96C2439D6A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99CB-474F-3F29-E2F1-BBB14B5F9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6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67167C-668C-9B7C-D182-3894B1634FB1}"/>
              </a:ext>
            </a:extLst>
          </p:cNvPr>
          <p:cNvGrpSpPr/>
          <p:nvPr userDrawn="1"/>
        </p:nvGrpSpPr>
        <p:grpSpPr>
          <a:xfrm>
            <a:off x="7378107" y="-1"/>
            <a:ext cx="1545718" cy="1529478"/>
            <a:chOff x="7378107" y="-1"/>
            <a:chExt cx="1545718" cy="1529478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23C3E76-74A6-CA17-980A-8A52023114C5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B4B8D-0E9C-AB15-6B18-ED21F46B6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720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7" r:id="rId34"/>
    <p:sldLayoutId id="2147483908" r:id="rId35"/>
    <p:sldLayoutId id="2147483909" r:id="rId36"/>
    <p:sldLayoutId id="2147483910" r:id="rId37"/>
    <p:sldLayoutId id="2147483911" r:id="rId38"/>
    <p:sldLayoutId id="2147483912" r:id="rId39"/>
    <p:sldLayoutId id="2147483913" r:id="rId40"/>
    <p:sldLayoutId id="2147483914" r:id="rId41"/>
    <p:sldLayoutId id="2147483915" r:id="rId42"/>
    <p:sldLayoutId id="2147483916" r:id="rId4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emf"/><Relationship Id="rId5" Type="http://schemas.openxmlformats.org/officeDocument/2006/relationships/image" Target="../media/image12.emf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mohurley.blogspot.com/2017/04/ferryland-iceberg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peoplemattersglobal.com/article/lets-talk-talent/how-to-enhance-onboarding-experience-using-design-thinking-principles-1606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CBBA1-EF14-4B14-3B8E-625F4376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067" y="1013409"/>
            <a:ext cx="6467866" cy="2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5" y="3182861"/>
            <a:ext cx="1888960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Stephen Taylor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staylor@liaisonedu.com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59D0D-25C3-071E-7235-604FF480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8" y="3623292"/>
            <a:ext cx="1297577" cy="27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Staffing for Success: </a:t>
            </a:r>
          </a:p>
          <a:p>
            <a:r>
              <a:rPr lang="en-US" sz="2400" dirty="0"/>
              <a:t>Using Effective Onboarding to Build Culture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4C41-BC06-6941-9277-FDA4BCD0D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Stephen Taylor / 7.28.22 / 1:45</a:t>
            </a:r>
          </a:p>
        </p:txBody>
      </p:sp>
    </p:spTree>
    <p:extLst>
      <p:ext uri="{BB962C8B-B14F-4D97-AF65-F5344CB8AC3E}">
        <p14:creationId xmlns:p14="http://schemas.microsoft.com/office/powerpoint/2010/main" val="167256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08C173E-BFAC-C0C8-4A94-D493A9EC6FE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125" y="0"/>
            <a:ext cx="5095875" cy="4737100"/>
          </a:xfrm>
          <a:noFill/>
        </p:spPr>
      </p:pic>
      <p:sp>
        <p:nvSpPr>
          <p:cNvPr id="8" name="Google Shape;1079;g92c1b8851f_1_411">
            <a:extLst>
              <a:ext uri="{FF2B5EF4-FFF2-40B4-BE49-F238E27FC236}">
                <a16:creationId xmlns:a16="http://schemas.microsoft.com/office/drawing/2014/main" id="{4EA79644-AEB1-8B4C-8713-9943E87455D7}"/>
              </a:ext>
            </a:extLst>
          </p:cNvPr>
          <p:cNvSpPr/>
          <p:nvPr/>
        </p:nvSpPr>
        <p:spPr>
          <a:xfrm>
            <a:off x="3265299" y="0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5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B6FBBF-C30A-6C41-A211-36F1E978C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LB" dirty="0"/>
              <a:t>Agenda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EE9AEA-C453-F871-9393-A5648D70ACC5}"/>
              </a:ext>
            </a:extLst>
          </p:cNvPr>
          <p:cNvGrpSpPr/>
          <p:nvPr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2DEE69E7-6CC2-593C-9012-39EE102EF6DA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C93C07-D97F-2E63-6051-A9C9CC6328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D5B1C38-5E82-A15F-38A1-2746516664B0}"/>
              </a:ext>
            </a:extLst>
          </p:cNvPr>
          <p:cNvGrpSpPr/>
          <p:nvPr/>
        </p:nvGrpSpPr>
        <p:grpSpPr>
          <a:xfrm>
            <a:off x="7342895" y="-5805"/>
            <a:ext cx="1598530" cy="1233385"/>
            <a:chOff x="7342895" y="-5805"/>
            <a:chExt cx="1598530" cy="1233385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5B66D487-315E-C37A-EADC-F8D443EF3A93}"/>
                </a:ext>
              </a:extLst>
            </p:cNvPr>
            <p:cNvSpPr/>
            <p:nvPr userDrawn="1"/>
          </p:nvSpPr>
          <p:spPr>
            <a:xfrm rot="5400000">
              <a:off x="7525468" y="-161971"/>
              <a:ext cx="1233385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9196E8-6EC8-279C-E742-5A58D6F76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342895" y="19811"/>
              <a:ext cx="1598530" cy="810018"/>
            </a:xfrm>
            <a:prstGeom prst="rect">
              <a:avLst/>
            </a:prstGeom>
          </p:spPr>
        </p:pic>
      </p:grp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3252A0B-CB2A-0A40-3AB3-1FF24946477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7368" y="1633784"/>
            <a:ext cx="4573306" cy="3005345"/>
          </a:xfrm>
        </p:spPr>
        <p:txBody>
          <a:bodyPr/>
          <a:lstStyle/>
          <a:p>
            <a:r>
              <a:rPr lang="en-US" dirty="0"/>
              <a:t>Speaker Intro</a:t>
            </a:r>
          </a:p>
          <a:p>
            <a:r>
              <a:rPr lang="en-US" dirty="0"/>
              <a:t>Understanding Onboarding as Culture</a:t>
            </a:r>
          </a:p>
          <a:p>
            <a:r>
              <a:rPr lang="en-US" dirty="0"/>
              <a:t>Foundations of Onboarding</a:t>
            </a:r>
          </a:p>
          <a:p>
            <a:r>
              <a:rPr lang="en-US" dirty="0"/>
              <a:t>Onboarding in Practice</a:t>
            </a:r>
          </a:p>
          <a:p>
            <a:r>
              <a:rPr lang="en-US" dirty="0"/>
              <a:t>Discussion</a:t>
            </a:r>
            <a:endParaRPr lang="en-LB" dirty="0"/>
          </a:p>
        </p:txBody>
      </p:sp>
    </p:spTree>
    <p:extLst>
      <p:ext uri="{BB962C8B-B14F-4D97-AF65-F5344CB8AC3E}">
        <p14:creationId xmlns:p14="http://schemas.microsoft.com/office/powerpoint/2010/main" val="28868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3E8E5483-26DC-C2FB-3302-CE61549BDBD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13" name="Google Shape;1088;g92c1b8851f_1_419">
            <a:extLst>
              <a:ext uri="{FF2B5EF4-FFF2-40B4-BE49-F238E27FC236}">
                <a16:creationId xmlns:a16="http://schemas.microsoft.com/office/drawing/2014/main" id="{2FBC4065-B2CC-0947-9D11-8470E4E27BF7}"/>
              </a:ext>
            </a:extLst>
          </p:cNvPr>
          <p:cNvSpPr/>
          <p:nvPr/>
        </p:nvSpPr>
        <p:spPr>
          <a:xfrm>
            <a:off x="6324600" y="2"/>
            <a:ext cx="2819400" cy="5143499"/>
          </a:xfrm>
          <a:prstGeom prst="rect">
            <a:avLst/>
          </a:prstGeom>
          <a:gradFill>
            <a:gsLst>
              <a:gs pos="11000">
                <a:srgbClr val="213E7C">
                  <a:alpha val="93000"/>
                </a:srgbClr>
              </a:gs>
              <a:gs pos="88000">
                <a:srgbClr val="7EA6AD">
                  <a:alpha val="93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Calibri"/>
            </a:endParaRPr>
          </a:p>
        </p:txBody>
      </p:sp>
      <p:sp>
        <p:nvSpPr>
          <p:cNvPr id="7" name="Google Shape;376;g92c1b8851f_1_40">
            <a:extLst>
              <a:ext uri="{FF2B5EF4-FFF2-40B4-BE49-F238E27FC236}">
                <a16:creationId xmlns:a16="http://schemas.microsoft.com/office/drawing/2014/main" id="{41AA23EA-BEA5-E54C-BED0-60559EB8BF1A}"/>
              </a:ext>
            </a:extLst>
          </p:cNvPr>
          <p:cNvSpPr txBox="1">
            <a:spLocks/>
          </p:cNvSpPr>
          <p:nvPr/>
        </p:nvSpPr>
        <p:spPr>
          <a:xfrm>
            <a:off x="6539948" y="1696305"/>
            <a:ext cx="2381415" cy="32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188" marR="0" lvl="0" indent="-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0375" marR="0" lvl="1" indent="-23018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2301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Pts val="1600"/>
              <a:buFont typeface="Arial"/>
              <a:buChar char="•"/>
              <a:tabLst/>
              <a:defRPr sz="16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8"/>
              </a:spcBef>
              <a:spcAft>
                <a:spcPts val="0"/>
              </a:spcAft>
              <a:buClr>
                <a:srgbClr val="7F7F7F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Research Director, BusinessCAS</a:t>
            </a:r>
          </a:p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15 years working with colleges &amp; universities</a:t>
            </a:r>
          </a:p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Primary Field: Graduate Business</a:t>
            </a:r>
          </a:p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Primary Focus: Enrollment, Leadership in Higher Ed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E6E6E35-5BFC-FF4D-2015-9E09DCC942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57" r="57"/>
          <a:stretch>
            <a:fillRect/>
          </a:stretch>
        </p:blipFill>
        <p:spPr/>
      </p:pic>
      <p:sp>
        <p:nvSpPr>
          <p:cNvPr id="10" name="Google Shape;337;g92c1b8851f_1_0">
            <a:extLst>
              <a:ext uri="{FF2B5EF4-FFF2-40B4-BE49-F238E27FC236}">
                <a16:creationId xmlns:a16="http://schemas.microsoft.com/office/drawing/2014/main" id="{7D5D5DE4-1AF0-4B4E-B963-C3CDA0E321D0}"/>
              </a:ext>
            </a:extLst>
          </p:cNvPr>
          <p:cNvSpPr txBox="1"/>
          <p:nvPr/>
        </p:nvSpPr>
        <p:spPr>
          <a:xfrm>
            <a:off x="220744" y="4876702"/>
            <a:ext cx="1641924" cy="17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alibri"/>
                <a:cs typeface="Arial" panose="020B0604020202020204" pitchFamily="34" charset="0"/>
                <a:sym typeface="Calibri"/>
              </a:rPr>
              <a:t>©2020 Proprietary and Confidential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10216B6B-9D0A-354C-813D-99D09E8B4B59}"/>
              </a:ext>
            </a:extLst>
          </p:cNvPr>
          <p:cNvSpPr txBox="1"/>
          <p:nvPr/>
        </p:nvSpPr>
        <p:spPr>
          <a:xfrm>
            <a:off x="-24370" y="4892304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0593ED-7342-5E60-BCBB-5C1D22361D9A}"/>
              </a:ext>
            </a:extLst>
          </p:cNvPr>
          <p:cNvGrpSpPr/>
          <p:nvPr/>
        </p:nvGrpSpPr>
        <p:grpSpPr>
          <a:xfrm>
            <a:off x="-41788" y="229564"/>
            <a:ext cx="1753519" cy="931229"/>
            <a:chOff x="2020135" y="3841069"/>
            <a:chExt cx="1753519" cy="931229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995047E0-A4B8-05F6-AA55-9EEFDFC89FF2}"/>
                </a:ext>
              </a:extLst>
            </p:cNvPr>
            <p:cNvSpPr/>
            <p:nvPr/>
          </p:nvSpPr>
          <p:spPr>
            <a:xfrm>
              <a:off x="2053917" y="3841069"/>
              <a:ext cx="1719737" cy="931229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90238B-A556-C25F-BE1F-076BCFCA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020135" y="3857327"/>
              <a:ext cx="1598530" cy="810018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0832905-990D-3F20-E8A6-652D1A52A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296" y="731013"/>
            <a:ext cx="1570069" cy="33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2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7561" y="221040"/>
            <a:ext cx="4860324" cy="395287"/>
          </a:xfrm>
        </p:spPr>
        <p:txBody>
          <a:bodyPr/>
          <a:lstStyle/>
          <a:p>
            <a:r>
              <a:rPr lang="en-US" dirty="0"/>
              <a:t>Culture and Onboarding</a:t>
            </a:r>
            <a:endParaRPr lang="en-L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4B6A0A-ABE8-7481-5B68-7871B42CF87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243424" y="2012848"/>
            <a:ext cx="3859946" cy="1623569"/>
          </a:xfrm>
        </p:spPr>
        <p:txBody>
          <a:bodyPr/>
          <a:lstStyle/>
          <a:p>
            <a:r>
              <a:rPr lang="en-US" dirty="0"/>
              <a:t>On building culture</a:t>
            </a:r>
          </a:p>
          <a:p>
            <a:r>
              <a:rPr lang="en-US" dirty="0"/>
              <a:t>The Iceberg Metaphor: Behaviors &amp; EVERYTHING ELSE</a:t>
            </a:r>
          </a:p>
          <a:p>
            <a:r>
              <a:rPr lang="en-US" dirty="0"/>
              <a:t>Why onboarding?</a:t>
            </a:r>
          </a:p>
        </p:txBody>
      </p:sp>
      <p:pic>
        <p:nvPicPr>
          <p:cNvPr id="11" name="Picture 10" descr="An iceberg in the water&#10;&#10;Description automatically generated with medium confidence">
            <a:extLst>
              <a:ext uri="{FF2B5EF4-FFF2-40B4-BE49-F238E27FC236}">
                <a16:creationId xmlns:a16="http://schemas.microsoft.com/office/drawing/2014/main" id="{52BEA040-F853-142E-457B-6DF24E88CA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91602" y="1574890"/>
            <a:ext cx="1831653" cy="24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7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7561" y="221040"/>
            <a:ext cx="4860324" cy="395287"/>
          </a:xfrm>
        </p:spPr>
        <p:txBody>
          <a:bodyPr/>
          <a:lstStyle/>
          <a:p>
            <a:r>
              <a:rPr lang="en-US" dirty="0"/>
              <a:t>Foundations of Onboarding</a:t>
            </a:r>
            <a:endParaRPr lang="en-L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E67C90-294E-C74E-392A-D35BCF4DF5B3}"/>
              </a:ext>
            </a:extLst>
          </p:cNvPr>
          <p:cNvSpPr txBox="1"/>
          <p:nvPr/>
        </p:nvSpPr>
        <p:spPr>
          <a:xfrm>
            <a:off x="2870297" y="3629816"/>
            <a:ext cx="34034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Adventures in Transition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Defining Onboarding</a:t>
            </a:r>
            <a:endParaRPr kumimoji="0" lang="en-L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E47D3C-7838-F8D0-DBD4-51CAC1EE0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67116" y="1323992"/>
            <a:ext cx="4009768" cy="22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0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416" y="359684"/>
            <a:ext cx="5708822" cy="395287"/>
          </a:xfrm>
        </p:spPr>
        <p:txBody>
          <a:bodyPr/>
          <a:lstStyle/>
          <a:p>
            <a:r>
              <a:rPr lang="en-US" dirty="0"/>
              <a:t>Onboarding in Practice</a:t>
            </a:r>
            <a:endParaRPr lang="en-L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7ED0B-EAD1-0547-6551-3B4CA08F9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4" t="3310" r="8647" b="6193"/>
          <a:stretch/>
        </p:blipFill>
        <p:spPr>
          <a:xfrm>
            <a:off x="285971" y="1193310"/>
            <a:ext cx="3901204" cy="3089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B47F49-77BB-F5FF-C7D8-B1BB25C68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27" t="6993" r="28264" b="26762"/>
          <a:stretch/>
        </p:blipFill>
        <p:spPr>
          <a:xfrm>
            <a:off x="4766177" y="1344693"/>
            <a:ext cx="3572868" cy="340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7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6858" y="192796"/>
            <a:ext cx="4603775" cy="612158"/>
          </a:xfrm>
        </p:spPr>
        <p:txBody>
          <a:bodyPr/>
          <a:lstStyle/>
          <a:p>
            <a:r>
              <a:rPr lang="en-US" dirty="0"/>
              <a:t>Topical Overview &amp; Saying Goodbye</a:t>
            </a:r>
            <a:endParaRPr lang="en-L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4B6A0A-ABE8-7481-5B68-7871B42CF87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57" y="1133292"/>
            <a:ext cx="4519043" cy="3789168"/>
          </a:xfrm>
        </p:spPr>
        <p:txBody>
          <a:bodyPr/>
          <a:lstStyle/>
          <a:p>
            <a:pPr marL="7938" indent="0" algn="ctr">
              <a:buNone/>
            </a:pPr>
            <a:r>
              <a:rPr lang="en-US" dirty="0"/>
              <a:t>Topics to Include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basic welcome message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structure, team structure, key leadership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Overview (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those coming from external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Mission/Vision and How they Matter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basics on history, faculty, students, alumni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awards, key taglines, brand identity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Campus, Facilities, and Centers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Programs, Departments, Student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Costs and Financial Aid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Committees and Governance 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Scanning the Environment: understanding our field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Role – details on specific tasks and responsibilities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 leaders and staff to meet with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3 Months – Focus Areas and Deliverables</a:t>
            </a:r>
          </a:p>
          <a:p>
            <a:endParaRPr lang="en-L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D08F9B2-8728-49DF-08BD-EFDC1D7F523B}"/>
              </a:ext>
            </a:extLst>
          </p:cNvPr>
          <p:cNvSpPr txBox="1">
            <a:spLocks/>
          </p:cNvSpPr>
          <p:nvPr/>
        </p:nvSpPr>
        <p:spPr>
          <a:xfrm>
            <a:off x="4240720" y="1229204"/>
            <a:ext cx="4519043" cy="3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188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Off-Ramping Plans</a:t>
            </a:r>
          </a:p>
          <a:p>
            <a:pPr marL="79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endParaRPr kumimoji="0" lang="en-LB" sz="2000" b="0" i="0" u="none" strike="noStrike" kern="0" cap="none" spc="0" normalizeH="0" baseline="0" noProof="0" dirty="0">
              <a:ln>
                <a:noFill/>
              </a:ln>
              <a:solidFill>
                <a:srgbClr val="382F2C"/>
              </a:solidFill>
              <a:effectLst/>
              <a:uLnTx/>
              <a:uFillTx/>
              <a:latin typeface="Franklin Gothic Book" panose="020B0503020102020204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A9DBA-47E8-FEEE-94A6-1B1B71583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" t="2759" r="6529" b="3785"/>
          <a:stretch/>
        </p:blipFill>
        <p:spPr>
          <a:xfrm>
            <a:off x="5966548" y="1666866"/>
            <a:ext cx="2331489" cy="319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33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8580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  <DateofEvent xmlns="5df08337-4256-4fbe-b77b-668d04ed44c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662D1B-72CC-4CAF-AC63-D64901C3A0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14B711-6845-45E1-A933-44D5F73CF816}">
  <ds:schemaRefs>
    <ds:schemaRef ds:uri="http://purl.org/dc/dcmitype/"/>
    <ds:schemaRef ds:uri="29475915-0a35-4e7b-b6e3-62984fc21310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5df08337-4256-4fbe-b77b-668d04ed44c2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E9116D5-F68A-4725-89FA-487FFBE716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df08337-4256-4fbe-b77b-668d04ed44c2"/>
    <ds:schemaRef ds:uri="29475915-0a35-4e7b-b6e3-62984fc213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211</Words>
  <Application>Microsoft Macintosh PowerPoint</Application>
  <PresentationFormat>On-screen Show (16:9)</PresentationFormat>
  <Paragraphs>54</Paragraphs>
  <Slides>10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  <vt:variant>
        <vt:lpstr>Custom Shows</vt:lpstr>
      </vt:variant>
      <vt:variant>
        <vt:i4>2</vt:i4>
      </vt:variant>
    </vt:vector>
  </HeadingPairs>
  <TitlesOfParts>
    <vt:vector size="20" baseType="lpstr">
      <vt:lpstr>Arial</vt:lpstr>
      <vt:lpstr>Calibri</vt:lpstr>
      <vt:lpstr>Corbel</vt:lpstr>
      <vt:lpstr>Franklin Gothic Book</vt:lpstr>
      <vt:lpstr>Franklin Gothic Medium</vt:lpstr>
      <vt:lpstr>System Font Regular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41</cp:revision>
  <dcterms:created xsi:type="dcterms:W3CDTF">2014-11-10T20:05:35Z</dcterms:created>
  <dcterms:modified xsi:type="dcterms:W3CDTF">2022-08-05T19:10:55Z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</Properties>
</file>