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4"/>
  </p:sldMasterIdLst>
  <p:notesMasterIdLst>
    <p:notesMasterId r:id="rId22"/>
  </p:notesMasterIdLst>
  <p:handoutMasterIdLst>
    <p:handoutMasterId r:id="rId23"/>
  </p:handoutMasterIdLst>
  <p:sldIdLst>
    <p:sldId id="2622" r:id="rId5"/>
    <p:sldId id="2649" r:id="rId6"/>
    <p:sldId id="2653" r:id="rId7"/>
    <p:sldId id="2628" r:id="rId8"/>
    <p:sldId id="2631" r:id="rId9"/>
    <p:sldId id="2650" r:id="rId10"/>
    <p:sldId id="3017" r:id="rId11"/>
    <p:sldId id="2638" r:id="rId12"/>
    <p:sldId id="2651" r:id="rId13"/>
    <p:sldId id="2656" r:id="rId14"/>
    <p:sldId id="3018" r:id="rId15"/>
    <p:sldId id="2633" r:id="rId16"/>
    <p:sldId id="2542" r:id="rId17"/>
    <p:sldId id="3019" r:id="rId18"/>
    <p:sldId id="2652" r:id="rId19"/>
    <p:sldId id="2583" r:id="rId20"/>
    <p:sldId id="2585" r:id="rId21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/>
    <p:restoredTop sz="95714"/>
  </p:normalViewPr>
  <p:slideViewPr>
    <p:cSldViewPr snapToGrid="0">
      <p:cViewPr varScale="1">
        <p:scale>
          <a:sx n="163" d="100"/>
          <a:sy n="163" d="100"/>
        </p:scale>
        <p:origin x="736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87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90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86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15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26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838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37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22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28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69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53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2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5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1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57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3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92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14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0377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57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5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18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12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3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A98E88A4-1360-C981-047D-1E408C5B74F8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EEB34-28CD-58BE-EB0D-73BC0F8EB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22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280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4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55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32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14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50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6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4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28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9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80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70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90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67434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02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70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8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75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31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0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998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8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8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7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1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6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7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779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DB03-7AC4-C0B5-09A6-3D160DFAF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1775" y="221040"/>
            <a:ext cx="4820450" cy="395287"/>
          </a:xfrm>
        </p:spPr>
        <p:txBody>
          <a:bodyPr/>
          <a:lstStyle/>
          <a:p>
            <a:r>
              <a:rPr lang="en-US" dirty="0"/>
              <a:t>WCSU’s Total Enrollment Journey</a:t>
            </a:r>
            <a:endParaRPr lang="en-L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BE0D-61CC-405E-84EB-A23B61E54A87}"/>
              </a:ext>
            </a:extLst>
          </p:cNvPr>
          <p:cNvSpPr/>
          <p:nvPr/>
        </p:nvSpPr>
        <p:spPr>
          <a:xfrm>
            <a:off x="-228601" y="3197312"/>
            <a:ext cx="2151993" cy="3183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BCFA0-68D8-4441-A88C-83A82618BA15}"/>
              </a:ext>
            </a:extLst>
          </p:cNvPr>
          <p:cNvSpPr/>
          <p:nvPr/>
        </p:nvSpPr>
        <p:spPr>
          <a:xfrm>
            <a:off x="-228600" y="1352746"/>
            <a:ext cx="2151993" cy="31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8C08B6-E30A-515E-9255-BA6826B5085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46027" y="1296648"/>
            <a:ext cx="4665838" cy="3342481"/>
          </a:xfrm>
        </p:spPr>
        <p:txBody>
          <a:bodyPr/>
          <a:lstStyle/>
          <a:p>
            <a:pPr marL="7938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needs:</a:t>
            </a:r>
          </a:p>
          <a:p>
            <a:r>
              <a:rPr lang="en-US" dirty="0"/>
              <a:t>Help prioritizing resource allocation</a:t>
            </a:r>
          </a:p>
          <a:p>
            <a:r>
              <a:rPr lang="en-US" dirty="0"/>
              <a:t>Guidance on most effective “next step”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solution:</a:t>
            </a:r>
          </a:p>
          <a:p>
            <a:pPr marL="7938" indent="0">
              <a:buNone/>
            </a:pPr>
            <a:r>
              <a:rPr lang="en-US" dirty="0"/>
              <a:t>Othot Prescriptive Analytics</a:t>
            </a:r>
            <a:endParaRPr lang="en-L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D1535-C735-FF11-B914-153E70F2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958" y="1273241"/>
            <a:ext cx="3348000" cy="33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0DA037-CDEC-48C7-F00C-A3D7761AE411}"/>
              </a:ext>
            </a:extLst>
          </p:cNvPr>
          <p:cNvSpPr/>
          <p:nvPr/>
        </p:nvSpPr>
        <p:spPr>
          <a:xfrm>
            <a:off x="-228600" y="2769273"/>
            <a:ext cx="2151993" cy="3183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DE06E5-2249-E413-3FD9-98C2CF8EECBF}"/>
              </a:ext>
            </a:extLst>
          </p:cNvPr>
          <p:cNvSpPr/>
          <p:nvPr/>
        </p:nvSpPr>
        <p:spPr>
          <a:xfrm>
            <a:off x="-228600" y="1352746"/>
            <a:ext cx="2151993" cy="31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DB03-7AC4-C0B5-09A6-3D160DFAF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1775" y="221040"/>
            <a:ext cx="4820450" cy="395287"/>
          </a:xfrm>
        </p:spPr>
        <p:txBody>
          <a:bodyPr/>
          <a:lstStyle/>
          <a:p>
            <a:r>
              <a:rPr lang="en-US" dirty="0"/>
              <a:t>WCSU’s Total Enrollment Journey</a:t>
            </a:r>
            <a:endParaRPr lang="en-L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8C08B6-E30A-515E-9255-BA6826B5085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46026" y="1296648"/>
            <a:ext cx="5019657" cy="3342481"/>
          </a:xfrm>
        </p:spPr>
        <p:txBody>
          <a:bodyPr/>
          <a:lstStyle/>
          <a:p>
            <a:pPr marL="7938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needs:</a:t>
            </a:r>
          </a:p>
          <a:p>
            <a:r>
              <a:rPr lang="en-US" sz="1600" dirty="0"/>
              <a:t>Increase efficiency of diverse graduate application</a:t>
            </a:r>
          </a:p>
          <a:p>
            <a:r>
              <a:rPr lang="en-US" sz="1600" dirty="0"/>
              <a:t>Increase application volume from marketplace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solution:</a:t>
            </a:r>
          </a:p>
          <a:p>
            <a:r>
              <a:rPr lang="en-US" sz="1600" dirty="0" err="1"/>
              <a:t>NursingCAS</a:t>
            </a:r>
            <a:r>
              <a:rPr lang="en-US" sz="1600" dirty="0"/>
              <a:t> by Liaison</a:t>
            </a:r>
          </a:p>
          <a:p>
            <a:r>
              <a:rPr lang="en-US" sz="1600" dirty="0"/>
              <a:t>BusinessCAS by Liaison</a:t>
            </a:r>
          </a:p>
          <a:p>
            <a:r>
              <a:rPr lang="en-US" sz="1600" dirty="0"/>
              <a:t>GradCAS by Liaison</a:t>
            </a:r>
            <a:endParaRPr lang="en-L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2FA88-E213-CC10-109C-519141D8A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827" y="1205939"/>
            <a:ext cx="3348000" cy="35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45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F78CD6-C3F9-4A47-9AC6-197EA602F5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Total Enrollment Perspective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E6945-4958-1042-BA4D-43452B6D86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 ecosystem approach</a:t>
            </a:r>
          </a:p>
        </p:txBody>
      </p:sp>
    </p:spTree>
    <p:extLst>
      <p:ext uri="{BB962C8B-B14F-4D97-AF65-F5344CB8AC3E}">
        <p14:creationId xmlns:p14="http://schemas.microsoft.com/office/powerpoint/2010/main" val="29912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18B3CF9-5D8B-992C-FC6F-AF0680F5DA85}"/>
              </a:ext>
            </a:extLst>
          </p:cNvPr>
          <p:cNvSpPr/>
          <p:nvPr/>
        </p:nvSpPr>
        <p:spPr>
          <a:xfrm>
            <a:off x="-3139" y="0"/>
            <a:ext cx="63277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3" name="Google Shape;1088;g92c1b8851f_1_419">
            <a:extLst>
              <a:ext uri="{FF2B5EF4-FFF2-40B4-BE49-F238E27FC236}">
                <a16:creationId xmlns:a16="http://schemas.microsoft.com/office/drawing/2014/main" id="{2FBC4065-B2CC-0947-9D11-8470E4E27BF7}"/>
              </a:ext>
            </a:extLst>
          </p:cNvPr>
          <p:cNvSpPr/>
          <p:nvPr/>
        </p:nvSpPr>
        <p:spPr>
          <a:xfrm>
            <a:off x="6324600" y="2"/>
            <a:ext cx="2819400" cy="5143499"/>
          </a:xfrm>
          <a:prstGeom prst="rect">
            <a:avLst/>
          </a:prstGeom>
          <a:gradFill>
            <a:gsLst>
              <a:gs pos="11000">
                <a:srgbClr val="213E7C">
                  <a:alpha val="93000"/>
                </a:srgbClr>
              </a:gs>
              <a:gs pos="88000">
                <a:srgbClr val="7EA6AD">
                  <a:alpha val="93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Calibri"/>
            </a:endParaRPr>
          </a:p>
        </p:txBody>
      </p:sp>
      <p:sp>
        <p:nvSpPr>
          <p:cNvPr id="7" name="Google Shape;376;g92c1b8851f_1_40">
            <a:extLst>
              <a:ext uri="{FF2B5EF4-FFF2-40B4-BE49-F238E27FC236}">
                <a16:creationId xmlns:a16="http://schemas.microsoft.com/office/drawing/2014/main" id="{41AA23EA-BEA5-E54C-BED0-60559EB8BF1A}"/>
              </a:ext>
            </a:extLst>
          </p:cNvPr>
          <p:cNvSpPr txBox="1">
            <a:spLocks/>
          </p:cNvSpPr>
          <p:nvPr/>
        </p:nvSpPr>
        <p:spPr>
          <a:xfrm>
            <a:off x="6539948" y="1696305"/>
            <a:ext cx="2509459" cy="32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Pts val="1600"/>
              <a:buFont typeface="Arial"/>
              <a:buChar char="•"/>
              <a:tabLst/>
              <a:defRPr sz="16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8"/>
              </a:spcBef>
              <a:spcAft>
                <a:spcPts val="0"/>
              </a:spcAft>
              <a:buClr>
                <a:srgbClr val="7F7F7F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B3BD00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Robust ecosystem of enrollment solutions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B3BD00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Comprehensive view of your unique challenges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B3BD00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Outcomes focused</a:t>
            </a:r>
          </a:p>
          <a:p>
            <a:pPr marL="230188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B3BD00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Leveraging what is working for you</a:t>
            </a:r>
          </a:p>
        </p:txBody>
      </p:sp>
      <p:sp>
        <p:nvSpPr>
          <p:cNvPr id="10" name="Google Shape;337;g92c1b8851f_1_0">
            <a:extLst>
              <a:ext uri="{FF2B5EF4-FFF2-40B4-BE49-F238E27FC236}">
                <a16:creationId xmlns:a16="http://schemas.microsoft.com/office/drawing/2014/main" id="{7D5D5DE4-1AF0-4B4E-B963-C3CDA0E321D0}"/>
              </a:ext>
            </a:extLst>
          </p:cNvPr>
          <p:cNvSpPr txBox="1"/>
          <p:nvPr/>
        </p:nvSpPr>
        <p:spPr>
          <a:xfrm>
            <a:off x="220744" y="4876702"/>
            <a:ext cx="1641924" cy="17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alibri"/>
                <a:cs typeface="Arial" panose="020B0604020202020204" pitchFamily="34" charset="0"/>
                <a:sym typeface="Calibri"/>
              </a:rPr>
              <a:t>©2020 Proprietary and Confidential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10216B6B-9D0A-354C-813D-99D09E8B4B59}"/>
              </a:ext>
            </a:extLst>
          </p:cNvPr>
          <p:cNvSpPr txBox="1"/>
          <p:nvPr/>
        </p:nvSpPr>
        <p:spPr>
          <a:xfrm>
            <a:off x="-24370" y="4892304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77394A-EFF9-4771-8C9A-E744CE707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0593ED-7342-5E60-BCBB-5C1D22361D9A}"/>
              </a:ext>
            </a:extLst>
          </p:cNvPr>
          <p:cNvGrpSpPr/>
          <p:nvPr/>
        </p:nvGrpSpPr>
        <p:grpSpPr>
          <a:xfrm>
            <a:off x="-67345" y="4047623"/>
            <a:ext cx="1590546" cy="844680"/>
            <a:chOff x="2020135" y="3841069"/>
            <a:chExt cx="1753519" cy="931229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995047E0-A4B8-05F6-AA55-9EEFDFC89FF2}"/>
                </a:ext>
              </a:extLst>
            </p:cNvPr>
            <p:cNvSpPr/>
            <p:nvPr/>
          </p:nvSpPr>
          <p:spPr>
            <a:xfrm>
              <a:off x="2053917" y="3841069"/>
              <a:ext cx="1719737" cy="931229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90238B-A556-C25F-BE1F-076BCFCA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020135" y="3857327"/>
              <a:ext cx="1598530" cy="81001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D87AD66-C5C9-9806-4849-AF5ED0A12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948" y="824830"/>
            <a:ext cx="2175641" cy="4599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678525-A076-5844-5F08-BAA37CE26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83" y="-87838"/>
            <a:ext cx="49430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4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DB03-7AC4-C0B5-09A6-3D160DFAF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3493" y="221040"/>
            <a:ext cx="4677014" cy="395287"/>
          </a:xfrm>
        </p:spPr>
        <p:txBody>
          <a:bodyPr/>
          <a:lstStyle/>
          <a:p>
            <a:r>
              <a:rPr lang="en-US" dirty="0"/>
              <a:t>The Total Enrollment Workshop</a:t>
            </a:r>
            <a:endParaRPr lang="en-L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A60906-0071-A828-D564-09F479D0841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72000" y="1399157"/>
            <a:ext cx="3965028" cy="2345186"/>
          </a:xfrm>
        </p:spPr>
        <p:txBody>
          <a:bodyPr/>
          <a:lstStyle/>
          <a:p>
            <a:r>
              <a:rPr lang="en-US" sz="1800" dirty="0"/>
              <a:t>A partnership approach begins with understanding your unique needs</a:t>
            </a:r>
          </a:p>
          <a:p>
            <a:pPr marL="7938" indent="0">
              <a:buNone/>
            </a:pPr>
            <a:endParaRPr lang="en-US" sz="1800" dirty="0"/>
          </a:p>
          <a:p>
            <a:r>
              <a:rPr lang="en-US" sz="1800" dirty="0"/>
              <a:t>Day-long workshop focused on campus priorities</a:t>
            </a:r>
          </a:p>
          <a:p>
            <a:pPr marL="7938" indent="0">
              <a:buNone/>
            </a:pPr>
            <a:endParaRPr lang="en-US" sz="1800" dirty="0"/>
          </a:p>
          <a:p>
            <a:r>
              <a:rPr lang="en-US" sz="1800" dirty="0"/>
              <a:t>Expert staffing</a:t>
            </a:r>
          </a:p>
          <a:p>
            <a:pPr marL="7938" indent="0">
              <a:buNone/>
            </a:pPr>
            <a:endParaRPr lang="en-US" sz="1800" dirty="0"/>
          </a:p>
          <a:p>
            <a:r>
              <a:rPr lang="en-US" sz="1800" dirty="0"/>
              <a:t>Collaborative road-map design</a:t>
            </a:r>
            <a:endParaRPr lang="en-LB" sz="180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26F1AFD-9AEB-EBF0-2045-F5A7D75F2E45}"/>
              </a:ext>
            </a:extLst>
          </p:cNvPr>
          <p:cNvSpPr>
            <a:spLocks noGrp="1"/>
          </p:cNvSpPr>
          <p:nvPr/>
        </p:nvSpPr>
        <p:spPr>
          <a:xfrm>
            <a:off x="251403" y="1296648"/>
            <a:ext cx="3768804" cy="3342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1" i="0" u="sng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Agenda</a:t>
            </a:r>
            <a:endParaRPr kumimoji="0" lang="en-US" sz="800" b="0" i="0" u="sng" strike="noStrike" kern="0" cap="none" spc="0" normalizeH="0" baseline="0" noProof="0" dirty="0">
              <a:ln>
                <a:noFill/>
              </a:ln>
              <a:solidFill>
                <a:srgbClr val="382F2C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1.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Educational Market Trends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A review of key headlines and trends presented by Liaison to the campus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2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. Campus Strategic Plan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Discussion and alignment of key priorities centered around the current campus strategic plan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3.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Secret Shopping Reveal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Presentation of findings from secret shopping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4.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Total Enrollment Overview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Standard slide-deck depicting Total Enrollment by Liaison.  If emphasis areas are already known there will be extra focus on those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5.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Funnel Review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Map each funnel stage to key systems on campus (SIS, CRM, search vendor, etc.) and then assess efficacy with admin lens and student lens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6.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lt"/>
                <a:cs typeface="+mn-lt"/>
                <a:sym typeface="Calibri"/>
              </a:rPr>
              <a:t>Real time assessment</a:t>
            </a:r>
          </a:p>
          <a:p>
            <a:pPr marL="101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Review of findings and alignment of next steps framed around Liaison solutions</a:t>
            </a:r>
          </a:p>
        </p:txBody>
      </p:sp>
    </p:spTree>
    <p:extLst>
      <p:ext uri="{BB962C8B-B14F-4D97-AF65-F5344CB8AC3E}">
        <p14:creationId xmlns:p14="http://schemas.microsoft.com/office/powerpoint/2010/main" val="1618222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WCSU Lessons Learned</a:t>
            </a:r>
            <a:endParaRPr lang="en-L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30A311-B58F-4D5F-8A00-F4261673D66C}"/>
              </a:ext>
            </a:extLst>
          </p:cNvPr>
          <p:cNvSpPr/>
          <p:nvPr/>
        </p:nvSpPr>
        <p:spPr>
          <a:xfrm>
            <a:off x="967027" y="1149076"/>
            <a:ext cx="6599026" cy="3648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“You don’t always need to know what you are doing, but you need to give some thought as to where you want to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go.” -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Have a CRM implementation leadership team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Don’t try to do everything at once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Don’t be afraid to ask for help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Do you want once a day or real time data integration?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Training, training, training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Celebrate your victories, even the little ones</a:t>
            </a:r>
          </a:p>
        </p:txBody>
      </p:sp>
    </p:spTree>
    <p:extLst>
      <p:ext uri="{BB962C8B-B14F-4D97-AF65-F5344CB8AC3E}">
        <p14:creationId xmlns:p14="http://schemas.microsoft.com/office/powerpoint/2010/main" val="149942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0002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3182861"/>
            <a:ext cx="2360712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Jay Murray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Arial"/>
              </a:rPr>
              <a:t>AVP, Enrollment Management</a:t>
            </a:r>
          </a:p>
        </p:txBody>
      </p:sp>
      <p:sp>
        <p:nvSpPr>
          <p:cNvPr id="13" name="Google Shape;1216;g92c1b8851f_1_568">
            <a:extLst>
              <a:ext uri="{FF2B5EF4-FFF2-40B4-BE49-F238E27FC236}">
                <a16:creationId xmlns:a16="http://schemas.microsoft.com/office/drawing/2014/main" id="{346F5DE8-D96C-1741-9896-34E9D370348C}"/>
              </a:ext>
            </a:extLst>
          </p:cNvPr>
          <p:cNvSpPr txBox="1"/>
          <p:nvPr/>
        </p:nvSpPr>
        <p:spPr>
          <a:xfrm>
            <a:off x="3232430" y="3182861"/>
            <a:ext cx="1722433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Sasha Peterson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Arial"/>
              </a:rPr>
              <a:t>Chief Innovation Officer</a:t>
            </a:r>
            <a:endParaRPr kumimoji="0" lang="en-L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Calibri"/>
              <a:sym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5F4B3-7E8C-F1C8-1D67-C34C91E58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83" y="3786785"/>
            <a:ext cx="856593" cy="699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4BA4B-0753-19EC-A0CD-82B9DC7E6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11" y="3659711"/>
            <a:ext cx="1339570" cy="2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i="1" dirty="0"/>
              <a:t>Seeing the Forest Through the Trees: Building Your Solutions Ecosystem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2707" y="3032381"/>
            <a:ext cx="6958585" cy="696937"/>
          </a:xfrm>
        </p:spPr>
        <p:txBody>
          <a:bodyPr/>
          <a:lstStyle/>
          <a:p>
            <a:r>
              <a:rPr lang="en-US" dirty="0"/>
              <a:t>Jay Murray, AVP Enrollment Management – Western Connecticut State University</a:t>
            </a:r>
          </a:p>
          <a:p>
            <a:r>
              <a:rPr lang="en-US" dirty="0"/>
              <a:t>Sasha Peterson, Chief Innovation Officer – Liaison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7691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92C28A7-EA1F-7FCC-FE39-87182BC94C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2" b="42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5A34967-0E85-4749-976A-DD5CA1ED53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4301" r="9618" b="13919"/>
          <a:stretch/>
        </p:blipFill>
        <p:spPr>
          <a:xfrm>
            <a:off x="5107005" y="941964"/>
            <a:ext cx="1892930" cy="18924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EC8A0-5E28-600B-81AC-74B084353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Jay Murray</a:t>
            </a:r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EF35C-273B-DAE8-9405-30CAFF529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AVP, Enrollment Management</a:t>
            </a:r>
            <a:endParaRPr lang="en-L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EDF98-0BE7-F66C-252B-E0639D208C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Sasha Peterson</a:t>
            </a:r>
            <a:endParaRPr lang="en-L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EE1377-A7F7-4C5D-FF4A-1BC70F79EB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Chief Innovation Officer</a:t>
            </a:r>
            <a:endParaRPr lang="en-L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722678-CE2A-B4BA-F3BD-EC77CD226F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94134" y="201933"/>
            <a:ext cx="5155732" cy="395287"/>
          </a:xfrm>
        </p:spPr>
        <p:txBody>
          <a:bodyPr/>
          <a:lstStyle/>
          <a:p>
            <a:r>
              <a:rPr lang="en-US" dirty="0"/>
              <a:t>Your speakers</a:t>
            </a:r>
            <a:endParaRPr lang="en-LB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EBD560C9-3754-CE19-3845-8DCECE862CA8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4"/>
          <a:stretch>
            <a:fillRect/>
          </a:stretch>
        </p:blipFill>
        <p:spPr>
          <a:xfrm>
            <a:off x="5267691" y="3735089"/>
            <a:ext cx="1561368" cy="308025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6C89D9F-C0F1-A6F6-7849-1A0A1C9E7624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5"/>
          <a:stretch>
            <a:fillRect/>
          </a:stretch>
        </p:blipFill>
        <p:spPr>
          <a:xfrm>
            <a:off x="2640259" y="3621421"/>
            <a:ext cx="936132" cy="764509"/>
          </a:xfrm>
        </p:spPr>
      </p:pic>
    </p:spTree>
    <p:extLst>
      <p:ext uri="{BB962C8B-B14F-4D97-AF65-F5344CB8AC3E}">
        <p14:creationId xmlns:p14="http://schemas.microsoft.com/office/powerpoint/2010/main" val="131979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08C173E-BFAC-C0C8-4A94-D493A9EC6FE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125" y="0"/>
            <a:ext cx="5095875" cy="4737100"/>
          </a:xfrm>
          <a:noFill/>
        </p:spPr>
      </p:pic>
      <p:sp>
        <p:nvSpPr>
          <p:cNvPr id="8" name="Google Shape;1079;g92c1b8851f_1_411">
            <a:extLst>
              <a:ext uri="{FF2B5EF4-FFF2-40B4-BE49-F238E27FC236}">
                <a16:creationId xmlns:a16="http://schemas.microsoft.com/office/drawing/2014/main" id="{4EA79644-AEB1-8B4C-8713-9943E87455D7}"/>
              </a:ext>
            </a:extLst>
          </p:cNvPr>
          <p:cNvSpPr/>
          <p:nvPr/>
        </p:nvSpPr>
        <p:spPr>
          <a:xfrm>
            <a:off x="3265299" y="0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B6FBBF-C30A-6C41-A211-36F1E978C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B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6904B1-A54C-4542-BFE2-A392B1EDCF4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7369" y="1633784"/>
            <a:ext cx="4573306" cy="3005345"/>
          </a:xfrm>
        </p:spPr>
        <p:txBody>
          <a:bodyPr/>
          <a:lstStyle/>
          <a:p>
            <a:r>
              <a:rPr lang="en-US" dirty="0"/>
              <a:t>Our Stories</a:t>
            </a:r>
          </a:p>
          <a:p>
            <a:r>
              <a:rPr lang="en-US" dirty="0"/>
              <a:t>WCSU’s Enrollment Tech Journey</a:t>
            </a:r>
          </a:p>
          <a:p>
            <a:r>
              <a:rPr lang="en-US" dirty="0"/>
              <a:t>Total Enrollment Workshops</a:t>
            </a:r>
          </a:p>
          <a:p>
            <a:r>
              <a:rPr lang="en-US" dirty="0"/>
              <a:t>Lessons Learned</a:t>
            </a:r>
          </a:p>
          <a:p>
            <a:r>
              <a:rPr lang="en-US" dirty="0"/>
              <a:t>Q&amp;A</a:t>
            </a:r>
          </a:p>
          <a:p>
            <a:endParaRPr lang="en-L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E9AEA-C453-F871-9393-A5648D70ACC5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2DEE69E7-6CC2-593C-9012-39EE102EF6DA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C93C07-D97F-2E63-6051-A9C9CC632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5B1C38-5E82-A15F-38A1-2746516664B0}"/>
              </a:ext>
            </a:extLst>
          </p:cNvPr>
          <p:cNvGrpSpPr/>
          <p:nvPr/>
        </p:nvGrpSpPr>
        <p:grpSpPr>
          <a:xfrm>
            <a:off x="7342895" y="-5805"/>
            <a:ext cx="1598530" cy="1233385"/>
            <a:chOff x="7342895" y="-5805"/>
            <a:chExt cx="1598530" cy="1233385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5B66D487-315E-C37A-EADC-F8D443EF3A93}"/>
                </a:ext>
              </a:extLst>
            </p:cNvPr>
            <p:cNvSpPr/>
            <p:nvPr userDrawn="1"/>
          </p:nvSpPr>
          <p:spPr>
            <a:xfrm rot="5400000">
              <a:off x="7525468" y="-161971"/>
              <a:ext cx="1233385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9196E8-6EC8-279C-E742-5A58D6F76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342895" y="19811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30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B2B552-ECD1-864A-B3AE-185A8190CE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Our stories</a:t>
            </a:r>
          </a:p>
        </p:txBody>
      </p:sp>
    </p:spTree>
    <p:extLst>
      <p:ext uri="{BB962C8B-B14F-4D97-AF65-F5344CB8AC3E}">
        <p14:creationId xmlns:p14="http://schemas.microsoft.com/office/powerpoint/2010/main" val="10230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6281" y="212075"/>
            <a:ext cx="5331438" cy="395287"/>
          </a:xfrm>
        </p:spPr>
        <p:txBody>
          <a:bodyPr/>
          <a:lstStyle/>
          <a:p>
            <a:r>
              <a:rPr lang="en-US" dirty="0"/>
              <a:t>Western Connecticut State University</a:t>
            </a:r>
            <a:endParaRPr lang="en-L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4B6A0A-ABE8-7481-5B68-7871B42CF87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Founded - 1903</a:t>
            </a:r>
          </a:p>
          <a:p>
            <a:r>
              <a:rPr lang="en-US" dirty="0"/>
              <a:t>Part of CSCU state system</a:t>
            </a:r>
          </a:p>
          <a:p>
            <a:r>
              <a:rPr lang="en-US" dirty="0"/>
              <a:t>Enrollment – 4172 Undergraduate, 630 Graduate</a:t>
            </a:r>
          </a:p>
          <a:p>
            <a:r>
              <a:rPr lang="en-US" dirty="0"/>
              <a:t>Key programs</a:t>
            </a:r>
          </a:p>
          <a:p>
            <a:pPr lvl="1"/>
            <a:r>
              <a:rPr lang="en-US" dirty="0" err="1"/>
              <a:t>Ancell</a:t>
            </a:r>
            <a:r>
              <a:rPr lang="en-US" dirty="0"/>
              <a:t> School of Business</a:t>
            </a:r>
          </a:p>
          <a:p>
            <a:pPr lvl="1"/>
            <a:r>
              <a:rPr lang="en-US" dirty="0" err="1"/>
              <a:t>Macricostas</a:t>
            </a:r>
            <a:r>
              <a:rPr lang="en-US" dirty="0"/>
              <a:t> School of Arts &amp; Sciences</a:t>
            </a:r>
          </a:p>
          <a:p>
            <a:pPr lvl="1"/>
            <a:r>
              <a:rPr lang="en-US" dirty="0"/>
              <a:t>School of Professional Studies</a:t>
            </a:r>
          </a:p>
          <a:p>
            <a:pPr lvl="1"/>
            <a:r>
              <a:rPr lang="en-US" dirty="0"/>
              <a:t>School of Visual and Performing Arts</a:t>
            </a:r>
          </a:p>
          <a:p>
            <a:endParaRPr lang="en-LB" dirty="0"/>
          </a:p>
        </p:txBody>
      </p:sp>
      <p:pic>
        <p:nvPicPr>
          <p:cNvPr id="4" name="Content Placeholder 17">
            <a:extLst>
              <a:ext uri="{FF2B5EF4-FFF2-40B4-BE49-F238E27FC236}">
                <a16:creationId xmlns:a16="http://schemas.microsoft.com/office/drawing/2014/main" id="{C6DEF0CF-C65A-E8F7-4882-799FBA062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41" y="3461122"/>
            <a:ext cx="1306157" cy="10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31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6281" y="212075"/>
            <a:ext cx="5331438" cy="395287"/>
          </a:xfrm>
        </p:spPr>
        <p:txBody>
          <a:bodyPr/>
          <a:lstStyle/>
          <a:p>
            <a:r>
              <a:rPr lang="en-US" dirty="0"/>
              <a:t>The Liaison Story</a:t>
            </a:r>
            <a:endParaRPr lang="en-L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4B6A0A-ABE8-7481-5B68-7871B42CF87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Pioneered CAS in 1990</a:t>
            </a:r>
          </a:p>
          <a:p>
            <a:r>
              <a:rPr lang="en-US" dirty="0"/>
              <a:t>Today run 40+ platforms including Transfer App with CAO</a:t>
            </a:r>
          </a:p>
          <a:p>
            <a:r>
              <a:rPr lang="en-US" dirty="0"/>
              <a:t>Acquired Spectrum EMP in 2015</a:t>
            </a:r>
          </a:p>
          <a:p>
            <a:r>
              <a:rPr lang="en-US" dirty="0"/>
              <a:t>Acquired TargetX in 2020</a:t>
            </a:r>
          </a:p>
          <a:p>
            <a:r>
              <a:rPr lang="en-US" dirty="0"/>
              <a:t>Acquired Othot in April 2021</a:t>
            </a:r>
          </a:p>
          <a:p>
            <a:r>
              <a:rPr lang="en-US" dirty="0"/>
              <a:t>Introduced Total Enrollment in September 2021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7528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17594-33D1-F540-BD97-78572CDC7B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Total Enrollment Journey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8A90D-DC9C-F14E-9812-9F95AD0A7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multi-year project!</a:t>
            </a:r>
          </a:p>
        </p:txBody>
      </p:sp>
    </p:spTree>
    <p:extLst>
      <p:ext uri="{BB962C8B-B14F-4D97-AF65-F5344CB8AC3E}">
        <p14:creationId xmlns:p14="http://schemas.microsoft.com/office/powerpoint/2010/main" val="13839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9BA384-AD9F-0E18-7DC9-52D0F2D4D806}"/>
              </a:ext>
            </a:extLst>
          </p:cNvPr>
          <p:cNvSpPr/>
          <p:nvPr/>
        </p:nvSpPr>
        <p:spPr>
          <a:xfrm>
            <a:off x="-228600" y="3252491"/>
            <a:ext cx="2151993" cy="3183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DB03-7AC4-C0B5-09A6-3D160DFAF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1775" y="221040"/>
            <a:ext cx="4820450" cy="395287"/>
          </a:xfrm>
        </p:spPr>
        <p:txBody>
          <a:bodyPr/>
          <a:lstStyle/>
          <a:p>
            <a:r>
              <a:rPr lang="en-US" dirty="0"/>
              <a:t>WCSU’s Total Enrollment Journey</a:t>
            </a:r>
            <a:endParaRPr lang="en-L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F95EA-D7CA-4DD6-211B-5878CD632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965" y="1368512"/>
            <a:ext cx="3344691" cy="31987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930C21-008A-B4E0-29AC-6FE91AD5A455}"/>
              </a:ext>
            </a:extLst>
          </p:cNvPr>
          <p:cNvSpPr/>
          <p:nvPr/>
        </p:nvSpPr>
        <p:spPr>
          <a:xfrm>
            <a:off x="-228600" y="1352746"/>
            <a:ext cx="2151993" cy="31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8C08B6-E30A-515E-9255-BA6826B5085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81763" y="1296647"/>
            <a:ext cx="4558251" cy="3342481"/>
          </a:xfrm>
        </p:spPr>
        <p:txBody>
          <a:bodyPr/>
          <a:lstStyle/>
          <a:p>
            <a:pPr marL="7938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needs:</a:t>
            </a:r>
          </a:p>
          <a:p>
            <a:r>
              <a:rPr lang="en-US" dirty="0"/>
              <a:t>Centralized “source of truth” for data</a:t>
            </a:r>
          </a:p>
          <a:p>
            <a:r>
              <a:rPr lang="en-US" dirty="0"/>
              <a:t>Automated marketing</a:t>
            </a:r>
          </a:p>
          <a:p>
            <a:r>
              <a:rPr lang="en-US" dirty="0"/>
              <a:t>Dynamic application 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solution:</a:t>
            </a:r>
          </a:p>
          <a:p>
            <a:pPr marL="7938" indent="0">
              <a:buNone/>
            </a:pPr>
            <a:r>
              <a:rPr lang="en-US" dirty="0"/>
              <a:t>TargetX Recruitment CRM</a:t>
            </a:r>
            <a:endParaRPr lang="en-LB" dirty="0"/>
          </a:p>
        </p:txBody>
      </p:sp>
    </p:spTree>
    <p:extLst>
      <p:ext uri="{BB962C8B-B14F-4D97-AF65-F5344CB8AC3E}">
        <p14:creationId xmlns:p14="http://schemas.microsoft.com/office/powerpoint/2010/main" val="3893738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ofEvent xmlns="5df08337-4256-4fbe-b77b-668d04ed44c2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9C91CE-B5A5-4634-B227-157C8975E2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67C47C-31B4-4DCA-94B2-E065FE55A874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29475915-0a35-4e7b-b6e3-62984fc21310"/>
    <ds:schemaRef ds:uri="http://schemas.microsoft.com/sharepoint/v3"/>
    <ds:schemaRef ds:uri="http://purl.org/dc/terms/"/>
    <ds:schemaRef ds:uri="http://schemas.microsoft.com/office/2006/documentManagement/types"/>
    <ds:schemaRef ds:uri="5df08337-4256-4fbe-b77b-668d04ed44c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D9BDD30-4ACC-402B-9E74-3ADE777504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f08337-4256-4fbe-b77b-668d04ed44c2"/>
    <ds:schemaRef ds:uri="29475915-0a35-4e7b-b6e3-62984fc213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</TotalTime>
  <Words>507</Words>
  <Application>Microsoft Macintosh PowerPoint</Application>
  <PresentationFormat>On-screen Show (16:9)</PresentationFormat>
  <Paragraphs>109</Paragraphs>
  <Slides>17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  <vt:variant>
        <vt:lpstr>Custom Shows</vt:lpstr>
      </vt:variant>
      <vt:variant>
        <vt:i4>2</vt:i4>
      </vt:variant>
    </vt:vector>
  </HeadingPairs>
  <TitlesOfParts>
    <vt:vector size="28" baseType="lpstr">
      <vt:lpstr>Arial</vt:lpstr>
      <vt:lpstr>Calibri</vt:lpstr>
      <vt:lpstr>Corbel</vt:lpstr>
      <vt:lpstr>Franklin Gothic Book</vt:lpstr>
      <vt:lpstr>Franklin Gothic Medium</vt:lpstr>
      <vt:lpstr>System Font Regular</vt:lpstr>
      <vt:lpstr>Trebuchet MS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41</cp:revision>
  <dcterms:created xsi:type="dcterms:W3CDTF">2014-11-10T20:05:35Z</dcterms:created>
  <dcterms:modified xsi:type="dcterms:W3CDTF">2022-08-05T19:08:26Z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