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73" r:id="rId4"/>
  </p:sldMasterIdLst>
  <p:notesMasterIdLst>
    <p:notesMasterId r:id="rId38"/>
  </p:notesMasterIdLst>
  <p:handoutMasterIdLst>
    <p:handoutMasterId r:id="rId39"/>
  </p:handoutMasterIdLst>
  <p:sldIdLst>
    <p:sldId id="2622" r:id="rId5"/>
    <p:sldId id="2649" r:id="rId6"/>
    <p:sldId id="2971" r:id="rId7"/>
    <p:sldId id="2653" r:id="rId8"/>
    <p:sldId id="2973" r:id="rId9"/>
    <p:sldId id="2975" r:id="rId10"/>
    <p:sldId id="2972" r:id="rId11"/>
    <p:sldId id="2976" r:id="rId12"/>
    <p:sldId id="3009" r:id="rId13"/>
    <p:sldId id="3010" r:id="rId14"/>
    <p:sldId id="2980" r:id="rId15"/>
    <p:sldId id="2979" r:id="rId16"/>
    <p:sldId id="2977" r:id="rId17"/>
    <p:sldId id="2982" r:id="rId18"/>
    <p:sldId id="3017" r:id="rId19"/>
    <p:sldId id="274" r:id="rId20"/>
    <p:sldId id="2983" r:id="rId21"/>
    <p:sldId id="2985" r:id="rId22"/>
    <p:sldId id="2986" r:id="rId23"/>
    <p:sldId id="2987" r:id="rId24"/>
    <p:sldId id="283" r:id="rId25"/>
    <p:sldId id="2988" r:id="rId26"/>
    <p:sldId id="2990" r:id="rId27"/>
    <p:sldId id="2993" r:id="rId28"/>
    <p:sldId id="2994" r:id="rId29"/>
    <p:sldId id="299" r:id="rId30"/>
    <p:sldId id="2995" r:id="rId31"/>
    <p:sldId id="3005" r:id="rId32"/>
    <p:sldId id="2999" r:id="rId33"/>
    <p:sldId id="300" r:id="rId34"/>
    <p:sldId id="3002" r:id="rId35"/>
    <p:sldId id="3001" r:id="rId36"/>
    <p:sldId id="3018" r:id="rId37"/>
  </p:sldIdLst>
  <p:sldSz cx="9144000" cy="5143500" type="screen16x9"/>
  <p:notesSz cx="6858000" cy="9144000"/>
  <p:custShowLst>
    <p:custShow name="Intro" id="0">
      <p:sldLst/>
    </p:custShow>
    <p:custShow name="Main Presentation" id="1">
      <p:sldLst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  <p:sld r:id="rId26"/>
        <p:sld r:id="rId27"/>
        <p:sld r:id="rId28"/>
        <p:sld r:id="rId29"/>
        <p:sld r:id="rId30"/>
        <p:sld r:id="rId31"/>
        <p:sld r:id="rId32"/>
        <p:sld r:id="rId33"/>
        <p:sld r:id="rId34"/>
        <p:sld r:id="rId35"/>
        <p:sld r:id="rId36"/>
        <p:sld r:id="rId37"/>
      </p:sldLst>
    </p:custShow>
  </p:custShow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2" roundtripDataSignature="AMtx7miTI4NZt6Zgy+wQewPHfqSN46mq5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z Crabbe" initials="LC" lastIdx="3" clrIdx="0">
    <p:extLst>
      <p:ext uri="{19B8F6BF-5375-455C-9EA6-DF929625EA0E}">
        <p15:presenceInfo xmlns:p15="http://schemas.microsoft.com/office/powerpoint/2012/main" userId="S::lcrabbe@liaisonedu.com::c414b309-65c3-4183-9c69-cdfeda698c6a" providerId="AD"/>
      </p:ext>
    </p:extLst>
  </p:cmAuthor>
  <p:cmAuthor id="2" name="Duncan Whitmire" initials="DW" lastIdx="1" clrIdx="1">
    <p:extLst>
      <p:ext uri="{19B8F6BF-5375-455C-9EA6-DF929625EA0E}">
        <p15:presenceInfo xmlns:p15="http://schemas.microsoft.com/office/powerpoint/2012/main" userId="S::dwhitmire@liaisonedu.com::2a1e9ab8-b443-4187-adb1-c96e3f4857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7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CEE2"/>
    <a:srgbClr val="C6BEBB"/>
    <a:srgbClr val="F830A0"/>
    <a:srgbClr val="D0DB37"/>
    <a:srgbClr val="002F87"/>
    <a:srgbClr val="012E86"/>
    <a:srgbClr val="7CA7AD"/>
    <a:srgbClr val="DAE79B"/>
    <a:srgbClr val="D8E785"/>
    <a:srgbClr val="CDDA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8"/>
    <p:restoredTop sz="95714"/>
  </p:normalViewPr>
  <p:slideViewPr>
    <p:cSldViewPr snapToGrid="0">
      <p:cViewPr varScale="1">
        <p:scale>
          <a:sx n="163" d="100"/>
          <a:sy n="163" d="100"/>
        </p:scale>
        <p:origin x="896" y="176"/>
      </p:cViewPr>
      <p:guideLst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97" Type="http://schemas.openxmlformats.org/officeDocument/2006/relationships/tableStyles" Target="tableStyles.xml"/><Relationship Id="rId7" Type="http://schemas.openxmlformats.org/officeDocument/2006/relationships/slide" Target="slides/slide3.xml"/><Relationship Id="rId92" Type="http://customschemas.google.com/relationships/presentationmetadata" Target="meta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9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93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96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91658769435962"/>
          <c:y val="4.1599557345329781E-2"/>
          <c:w val="0.89417899999999995"/>
          <c:h val="0.861801388719402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bg1">
                  <a:alpha val="0"/>
                </a:schemeClr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16F774F-EE3D-3D47-A22C-0D929793C7C4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C6D-D640-AD98-C1D8B4098EA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5D2DE21-CC10-E341-974F-32864BBCDDE6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C6D-D640-AD98-C1D8B4098EA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0A00D3E-B333-0846-8B95-8F0DAA11863C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C6D-D640-AD98-C1D8B4098E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Sheet1!$B$1:$D$1</c:f>
              <c:numCache>
                <c:formatCode>General</c:formatCode>
                <c:ptCount val="3"/>
                <c:pt idx="0">
                  <c:v>10</c:v>
                </c:pt>
                <c:pt idx="1">
                  <c:v>5</c:v>
                </c:pt>
                <c:pt idx="2">
                  <c:v>0</c:v>
                </c:pt>
              </c:numCache>
            </c:numRef>
          </c:cat>
          <c:val>
            <c:numRef>
              <c:f>Sheet1!$B$2:$D$2</c:f>
              <c:numCache>
                <c:formatCode>General</c:formatCode>
                <c:ptCount val="3"/>
                <c:pt idx="0">
                  <c:v>34.9</c:v>
                </c:pt>
                <c:pt idx="1">
                  <c:v>47.09</c:v>
                </c:pt>
                <c:pt idx="2">
                  <c:v>17.53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6D-D640-AD98-C1D8B4098EA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8"/>
        <c:overlap val="-21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4734553"/>
        <c:crossesAt val="0"/>
        <c:auto val="1"/>
        <c:lblAlgn val="ctr"/>
        <c:lblOffset val="100"/>
        <c:noMultiLvlLbl val="1"/>
      </c:catAx>
      <c:valAx>
        <c:axId val="2094734553"/>
        <c:scaling>
          <c:orientation val="minMax"/>
          <c:max val="6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crossAx val="2094734552"/>
        <c:crosses val="autoZero"/>
        <c:crossBetween val="between"/>
        <c:majorUnit val="60"/>
        <c:minorUnit val="18.75"/>
      </c:valAx>
      <c:spPr>
        <a:noFill/>
        <a:ln w="25400">
          <a:noFill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82099999999999"/>
          <c:y val="6.3582200000000005E-2"/>
          <c:w val="0.89417899999999995"/>
          <c:h val="0.83615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Sheet1!$B$1:$D$1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259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E4-5342-B4CF-889F335E8C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noFill/>
          <a:ln w="12700" cap="flat" cmpd="sng" algn="ctr">
            <a:noFill/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Calibri"/>
                <a:ea typeface="+mn-ea"/>
                <a:cs typeface="+mn-cs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rgbClr val="888888"/>
              </a:solidFill>
              <a:prstDash val="solid"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12700" cap="flat" cmpd="sng" algn="ctr">
            <a:noFill/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Calibri"/>
                <a:ea typeface="+mn-ea"/>
                <a:cs typeface="+mn-cs"/>
              </a:defRPr>
            </a:pPr>
            <a:endParaRPr lang="en-US"/>
          </a:p>
        </c:txPr>
        <c:crossAx val="2094734552"/>
        <c:crosses val="autoZero"/>
        <c:crossBetween val="between"/>
        <c:majorUnit val="37.5"/>
        <c:minorUnit val="18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First Response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tx2"/>
              </a:solidFill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Generic Response</c:v>
                </c:pt>
                <c:pt idx="1">
                  <c:v>Nothing</c:v>
                </c:pt>
                <c:pt idx="2">
                  <c:v>Web Page</c:v>
                </c:pt>
                <c:pt idx="3">
                  <c:v>PURL</c:v>
                </c:pt>
                <c:pt idx="4">
                  <c:v>Error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43.77</c:v>
                </c:pt>
                <c:pt idx="1">
                  <c:v>19.11</c:v>
                </c:pt>
                <c:pt idx="2">
                  <c:v>16.62</c:v>
                </c:pt>
                <c:pt idx="3">
                  <c:v>11.63</c:v>
                </c:pt>
                <c:pt idx="4">
                  <c:v>8.86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F6-814E-9BEC-604360664F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42588704"/>
        <c:axId val="109153552"/>
      </c:barChart>
      <c:catAx>
        <c:axId val="3425887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153552"/>
        <c:crosses val="autoZero"/>
        <c:auto val="1"/>
        <c:lblAlgn val="ctr"/>
        <c:lblOffset val="100"/>
        <c:noMultiLvlLbl val="0"/>
      </c:catAx>
      <c:valAx>
        <c:axId val="109153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2588704"/>
        <c:crosses val="autoZero"/>
        <c:crossBetween val="between"/>
      </c:valAx>
      <c:spPr>
        <a:noFill/>
        <a:ln>
          <a:solidFill>
            <a:schemeClr val="tx2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73896"/>
          <c:y val="0.174092"/>
          <c:w val="0.80579299999999998"/>
          <c:h val="0.712042999999999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FFFFF"/>
              </a:solidFill>
              <a:prstDash val="solid"/>
              <a:round/>
            </a:ln>
            <a:effectLst>
              <a:outerShdw blurRad="38100" dist="25400" dir="5400000" algn="tl">
                <a:srgbClr val="000000">
                  <a:alpha val="40000"/>
                </a:srgbClr>
              </a:outerShdw>
            </a:effectLst>
          </c:spPr>
          <c:invertIfNegative val="0"/>
          <c:cat>
            <c:strRef>
              <c:f>Sheet1!$B$1:$F$1</c:f>
              <c:strCache>
                <c:ptCount val="5"/>
                <c:pt idx="0">
                  <c:v>Nothing</c:v>
                </c:pt>
                <c:pt idx="1">
                  <c:v>PURL/Portal</c:v>
                </c:pt>
                <c:pt idx="2">
                  <c:v>Web with Links</c:v>
                </c:pt>
                <c:pt idx="3">
                  <c:v>Generic Page</c:v>
                </c:pt>
                <c:pt idx="4">
                  <c:v>Error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0.14000000000000001</c:v>
                </c:pt>
                <c:pt idx="1">
                  <c:v>0.06</c:v>
                </c:pt>
                <c:pt idx="2">
                  <c:v>0.13</c:v>
                </c:pt>
                <c:pt idx="3">
                  <c:v>0.62</c:v>
                </c:pt>
                <c:pt idx="4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3A-E042-9515-BCDB2B3A0E6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 w="9525" cap="flat">
              <a:solidFill>
                <a:srgbClr val="FFFFFF"/>
              </a:solidFill>
              <a:prstDash val="solid"/>
              <a:round/>
            </a:ln>
            <a:effectLst>
              <a:outerShdw blurRad="38100" dist="25400" dir="5400000" algn="tl">
                <a:srgbClr val="000000">
                  <a:alpha val="40000"/>
                </a:srgbClr>
              </a:outerShdw>
            </a:effectLst>
          </c:spPr>
          <c:invertIfNegative val="0"/>
          <c:cat>
            <c:strRef>
              <c:f>Sheet1!$B$1:$F$1</c:f>
              <c:strCache>
                <c:ptCount val="5"/>
                <c:pt idx="0">
                  <c:v>Nothing</c:v>
                </c:pt>
                <c:pt idx="1">
                  <c:v>PURL/Portal</c:v>
                </c:pt>
                <c:pt idx="2">
                  <c:v>Web with Links</c:v>
                </c:pt>
                <c:pt idx="3">
                  <c:v>Generic Page</c:v>
                </c:pt>
                <c:pt idx="4">
                  <c:v>Error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0.24</c:v>
                </c:pt>
                <c:pt idx="1">
                  <c:v>7.0000000000000007E-2</c:v>
                </c:pt>
                <c:pt idx="2">
                  <c:v>0.09</c:v>
                </c:pt>
                <c:pt idx="3">
                  <c:v>0.59</c:v>
                </c:pt>
                <c:pt idx="4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3A-E042-9515-BCDB2B3A0E6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3"/>
            </a:solidFill>
            <a:ln w="9525" cap="flat">
              <a:solidFill>
                <a:srgbClr val="FFFFFF"/>
              </a:solidFill>
              <a:prstDash val="solid"/>
              <a:round/>
            </a:ln>
            <a:effectLst>
              <a:outerShdw blurRad="38100" dist="25400" dir="5400000" algn="tl">
                <a:srgbClr val="000000">
                  <a:alpha val="40000"/>
                </a:srgbClr>
              </a:outerShdw>
            </a:effectLst>
          </c:spPr>
          <c:invertIfNegative val="0"/>
          <c:cat>
            <c:strRef>
              <c:f>Sheet1!$B$1:$F$1</c:f>
              <c:strCache>
                <c:ptCount val="5"/>
                <c:pt idx="0">
                  <c:v>Nothing</c:v>
                </c:pt>
                <c:pt idx="1">
                  <c:v>PURL/Portal</c:v>
                </c:pt>
                <c:pt idx="2">
                  <c:v>Web with Links</c:v>
                </c:pt>
                <c:pt idx="3">
                  <c:v>Generic Page</c:v>
                </c:pt>
                <c:pt idx="4">
                  <c:v>Error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0.28999999999999998</c:v>
                </c:pt>
                <c:pt idx="1">
                  <c:v>0.05</c:v>
                </c:pt>
                <c:pt idx="2">
                  <c:v>0.1</c:v>
                </c:pt>
                <c:pt idx="3">
                  <c:v>0.55000000000000004</c:v>
                </c:pt>
                <c:pt idx="4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3A-E042-9515-BCDB2B3A0E63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4"/>
            </a:solidFill>
            <a:ln w="9525" cap="flat">
              <a:solidFill>
                <a:srgbClr val="FFFFFF"/>
              </a:solidFill>
              <a:prstDash val="solid"/>
              <a:round/>
            </a:ln>
            <a:effectLst>
              <a:outerShdw blurRad="38100" dist="25400" dir="5400000" algn="tl">
                <a:srgbClr val="000000">
                  <a:alpha val="40000"/>
                </a:srgbClr>
              </a:outerShdw>
            </a:effectLst>
          </c:spPr>
          <c:invertIfNegative val="0"/>
          <c:cat>
            <c:strRef>
              <c:f>Sheet1!$B$1:$F$1</c:f>
              <c:strCache>
                <c:ptCount val="5"/>
                <c:pt idx="0">
                  <c:v>Nothing</c:v>
                </c:pt>
                <c:pt idx="1">
                  <c:v>PURL/Portal</c:v>
                </c:pt>
                <c:pt idx="2">
                  <c:v>Web with Links</c:v>
                </c:pt>
                <c:pt idx="3">
                  <c:v>Generic Page</c:v>
                </c:pt>
                <c:pt idx="4">
                  <c:v>Error</c:v>
                </c:pt>
              </c:strCache>
            </c:strRef>
          </c:cat>
          <c:val>
            <c:numRef>
              <c:f>Sheet1!$B$5:$F$5</c:f>
              <c:numCache>
                <c:formatCode>General</c:formatCode>
                <c:ptCount val="5"/>
                <c:pt idx="0">
                  <c:v>0.39</c:v>
                </c:pt>
                <c:pt idx="1">
                  <c:v>0.06</c:v>
                </c:pt>
                <c:pt idx="2">
                  <c:v>0.04</c:v>
                </c:pt>
                <c:pt idx="3">
                  <c:v>0.51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63A-E042-9515-BCDB2B3A0E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4734552"/>
        <c:axId val="2094734553"/>
      </c:barChart>
      <c:catAx>
        <c:axId val="209473455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Gill Sans M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t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#,##0%" sourceLinked="0"/>
        <c:majorTickMark val="out"/>
        <c:minorTickMark val="none"/>
        <c:tickLblPos val="high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Gill Sans MT"/>
              </a:defRPr>
            </a:pPr>
            <a:endParaRPr lang="en-US"/>
          </a:p>
        </c:txPr>
        <c:crossAx val="2094734552"/>
        <c:crosses val="autoZero"/>
        <c:crossBetween val="between"/>
        <c:majorUnit val="0.17499999999999999"/>
        <c:minorUnit val="8.7499999999999994E-2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148808"/>
          <c:y val="0"/>
          <c:w val="0.80639700000000003"/>
          <c:h val="9.0624399999999994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0" i="0" u="none" strike="noStrike">
              <a:solidFill>
                <a:srgbClr val="000000"/>
              </a:solidFill>
              <a:latin typeface="Gill Sans MT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B97-2F49-A131-4ED945B355F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B97-2F49-A131-4ED945B355F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B97-2F49-A131-4ED945B355F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B97-2F49-A131-4ED945B355F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B97-2F49-A131-4ED945B355FB}"/>
              </c:ext>
            </c:extLst>
          </c:dPt>
          <c:dLbls>
            <c:dLbl>
              <c:idx val="0"/>
              <c:layout>
                <c:manualLayout>
                  <c:x val="-0.19166666666666682"/>
                  <c:y val="-2.50000000000000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B97-2F49-A131-4ED945B355FB}"/>
                </c:ext>
              </c:extLst>
            </c:dLbl>
            <c:dLbl>
              <c:idx val="1"/>
              <c:layout>
                <c:manualLayout>
                  <c:x val="0.15625000000000003"/>
                  <c:y val="-3.43750000000000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B97-2F49-A131-4ED945B355FB}"/>
                </c:ext>
              </c:extLst>
            </c:dLbl>
            <c:dLbl>
              <c:idx val="2"/>
              <c:layout>
                <c:manualLayout>
                  <c:x val="0.10416666666666667"/>
                  <c:y val="0.1374999999999999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B97-2F49-A131-4ED945B355FB}"/>
                </c:ext>
              </c:extLst>
            </c:dLbl>
            <c:dLbl>
              <c:idx val="3"/>
              <c:layout>
                <c:manualLayout>
                  <c:x val="-2.0833333333333332E-2"/>
                  <c:y val="1.25000000000000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B97-2F49-A131-4ED945B355FB}"/>
                </c:ext>
              </c:extLst>
            </c:dLbl>
            <c:dLbl>
              <c:idx val="4"/>
              <c:layout>
                <c:manualLayout>
                  <c:x val="3.7499999999999922E-2"/>
                  <c:y val="9.374999999999999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B97-2F49-A131-4ED945B355FB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Email</c:v>
                </c:pt>
                <c:pt idx="1">
                  <c:v>N/A</c:v>
                </c:pt>
                <c:pt idx="2">
                  <c:v>PURL</c:v>
                </c:pt>
                <c:pt idx="3">
                  <c:v>Phone</c:v>
                </c:pt>
                <c:pt idx="4">
                  <c:v>Print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0.52400000000000002</c:v>
                </c:pt>
                <c:pt idx="1">
                  <c:v>0.26</c:v>
                </c:pt>
                <c:pt idx="2">
                  <c:v>0.11600000000000001</c:v>
                </c:pt>
                <c:pt idx="3">
                  <c:v>2.5000000000000001E-2</c:v>
                </c:pt>
                <c:pt idx="4">
                  <c:v>7.4999999999999997E-2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B97-2F49-A131-4ED945B355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26038074146981627"/>
          <c:y val="0.8955179625984252"/>
          <c:w val="0.4792383530183727"/>
          <c:h val="6.07320374015748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21011410585247"/>
          <c:y val="4.5405762404028729E-2"/>
          <c:w val="0.70270559690443968"/>
          <c:h val="0.84156184121829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3569115374393401"/>
                  <c:y val="-2.063898291092214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28550003487074"/>
                      <c:h val="8.903657227771814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517-054E-A70B-5FE4B99F4020}"/>
                </c:ext>
              </c:extLst>
            </c:dLbl>
            <c:dLbl>
              <c:idx val="1"/>
              <c:layout>
                <c:manualLayout>
                  <c:x val="-0.13535501239115466"/>
                  <c:y val="-7.567539646474362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17-054E-A70B-5FE4B99F4020}"/>
                </c:ext>
              </c:extLst>
            </c:dLbl>
            <c:dLbl>
              <c:idx val="2"/>
              <c:layout>
                <c:manualLayout>
                  <c:x val="-0.1305319599218979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17-054E-A70B-5FE4B99F4020}"/>
                </c:ext>
              </c:extLst>
            </c:dLbl>
            <c:dLbl>
              <c:idx val="3"/>
              <c:layout>
                <c:manualLayout>
                  <c:x val="-0.14482456458175963"/>
                  <c:y val="-1.03198164788140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54012637658261"/>
                      <c:h val="0.237637249236357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517-054E-A70B-5FE4B99F4020}"/>
                </c:ext>
              </c:extLst>
            </c:dLbl>
            <c:dLbl>
              <c:idx val="4"/>
              <c:layout>
                <c:manualLayout>
                  <c:x val="-8.049242424242435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17-054E-A70B-5FE4B99F40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Generic</c:v>
                </c:pt>
                <c:pt idx="1">
                  <c:v>Full Variable</c:v>
                </c:pt>
                <c:pt idx="2">
                  <c:v>N/A</c:v>
                </c:pt>
                <c:pt idx="3">
                  <c:v>Personalized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0.17730000000000001</c:v>
                </c:pt>
                <c:pt idx="1">
                  <c:v>0.16339999999999999</c:v>
                </c:pt>
                <c:pt idx="2">
                  <c:v>0.26040000000000002</c:v>
                </c:pt>
                <c:pt idx="3">
                  <c:v>0.39889999999999998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517-054E-A70B-5FE4B99F40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82735600"/>
        <c:axId val="1382867088"/>
      </c:barChart>
      <c:catAx>
        <c:axId val="1382735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2867088"/>
        <c:crosses val="autoZero"/>
        <c:auto val="1"/>
        <c:lblAlgn val="ctr"/>
        <c:lblOffset val="100"/>
        <c:noMultiLvlLbl val="0"/>
      </c:catAx>
      <c:valAx>
        <c:axId val="1382867088"/>
        <c:scaling>
          <c:orientation val="minMax"/>
          <c:max val="0.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2735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47"/>
          <c:y val="5.1814600000000002E-2"/>
          <c:w val="0.88405299999999998"/>
          <c:h val="0.864165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Email</c:v>
                </c:pt>
                <c:pt idx="1">
                  <c:v>Print</c:v>
                </c:pt>
                <c:pt idx="2">
                  <c:v>Phone</c:v>
                </c:pt>
                <c:pt idx="3">
                  <c:v>PURL/Website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261</c:v>
                </c:pt>
                <c:pt idx="1">
                  <c:v>74</c:v>
                </c:pt>
                <c:pt idx="2">
                  <c:v>57</c:v>
                </c:pt>
                <c:pt idx="3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7B-1648-AE26-F6E3C9A11D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noFill/>
          <a:ln w="12700" cap="flat" cmpd="sng" algn="ctr">
            <a:noFill/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50" b="0" i="0" u="none" strike="noStrike" kern="1200" baseline="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rgbClr val="888888"/>
              </a:solidFill>
              <a:prstDash val="solid"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12700" cap="flat" cmpd="sng" algn="ctr">
            <a:noFill/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pPr>
            <a:endParaRPr lang="en-US"/>
          </a:p>
        </c:txPr>
        <c:crossAx val="2094734552"/>
        <c:crosses val="autoZero"/>
        <c:crossBetween val="between"/>
        <c:majorUnit val="55"/>
        <c:minorUnit val="27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7E1011-5B88-3748-BCF7-293C5D888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739515-25FD-E046-9018-FFCC95D6D3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0977E-8AC9-CD4C-B4D6-8175775FFBAA}" type="datetimeFigureOut">
              <a:rPr lang="en-US" smtClean="0"/>
              <a:t>8/5/22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F4EDA-E559-814D-882C-0B1E3498C1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DED3C-FD28-B144-9224-AAABA43723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F261A-E150-DC40-9CED-5F2FCF25E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95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 b="0" i="0">
                <a:latin typeface="Franklin Gothic Medium" panose="020B0603020102020204" pitchFamily="34" charset="0"/>
              </a:defRPr>
            </a:lvl1pPr>
          </a:lstStyle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Franklin Gothic Medium" panose="020B0603020102020204" pitchFamily="34" charset="0"/>
        <a:ea typeface="Franklin Gothic Medium" panose="020B0603020102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977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36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0874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1215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0323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4694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latin typeface="Franklin Gothic Book" panose="020B0503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8489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8045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4277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32254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B8B4B29-ED80-8743-8C73-424FF930F667}" type="slidenum">
              <a:rPr kumimoji="0" lang="en-LB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7175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>
              <a:latin typeface="Franklin Gothic Book" panose="020B0503020102020204" pitchFamily="34" charset="0"/>
            </a:endParaRPr>
          </a:p>
          <a:p>
            <a:endParaRPr lang="en-LB"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72493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41268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54958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33234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>
              <a:latin typeface="Franklin Gothic Book" panose="020B0503020102020204" pitchFamily="34" charset="0"/>
            </a:endParaRPr>
          </a:p>
          <a:p>
            <a:endParaRPr lang="en-LB"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5985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4573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7502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>
              <a:latin typeface="Franklin Gothic Book" panose="020B0503020102020204" pitchFamily="34" charset="0"/>
            </a:endParaRPr>
          </a:p>
          <a:p>
            <a:endParaRPr lang="en-LB"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743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>
              <a:latin typeface="Franklin Gothic Book" panose="020B0503020102020204" pitchFamily="34" charset="0"/>
            </a:endParaRPr>
          </a:p>
          <a:p>
            <a:endParaRPr lang="en-LB"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7905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>
              <a:latin typeface="Franklin Gothic Book" panose="020B0503020102020204" pitchFamily="34" charset="0"/>
            </a:endParaRPr>
          </a:p>
          <a:p>
            <a:endParaRPr lang="en-LB"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2991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>
              <a:latin typeface="Franklin Gothic Book" panose="020B0503020102020204" pitchFamily="34" charset="0"/>
            </a:endParaRPr>
          </a:p>
          <a:p>
            <a:endParaRPr lang="en-LB"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7996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5776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4679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1">
            <a:extLst>
              <a:ext uri="{FF2B5EF4-FFF2-40B4-BE49-F238E27FC236}">
                <a16:creationId xmlns:a16="http://schemas.microsoft.com/office/drawing/2014/main" id="{6214F501-C12C-0940-93CF-7E52A1A42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30" y="0"/>
            <a:ext cx="9154430" cy="514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9A3FBE-07F8-5B45-8272-C8F4A96A40E1}"/>
              </a:ext>
            </a:extLst>
          </p:cNvPr>
          <p:cNvSpPr/>
          <p:nvPr userDrawn="1"/>
        </p:nvSpPr>
        <p:spPr>
          <a:xfrm>
            <a:off x="-5215" y="0"/>
            <a:ext cx="9154430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2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5">
            <a:extLst>
              <a:ext uri="{FF2B5EF4-FFF2-40B4-BE49-F238E27FC236}">
                <a16:creationId xmlns:a16="http://schemas.microsoft.com/office/drawing/2014/main" id="{B340F291-344A-DE48-808D-EA016753B5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DF4AAA-CAB3-4536-45DC-FB82AC0B33E7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DB8BEF1D-F96A-AFB4-02CD-319754C3D5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353E9B84-050A-07F6-1281-84CDA10C6C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C0AFE82-8B97-5ADC-93AA-C666A8F75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14" name="Pentagon 13">
            <a:extLst>
              <a:ext uri="{FF2B5EF4-FFF2-40B4-BE49-F238E27FC236}">
                <a16:creationId xmlns:a16="http://schemas.microsoft.com/office/drawing/2014/main" id="{06E3D592-3FE5-99AA-C0D5-73F0B41A9CEA}"/>
              </a:ext>
            </a:extLst>
          </p:cNvPr>
          <p:cNvSpPr/>
          <p:nvPr userDrawn="1"/>
        </p:nvSpPr>
        <p:spPr>
          <a:xfrm rot="5400000">
            <a:off x="5595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6C6F0A-9DBC-DF1D-7D29-21117451C3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65720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87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4">
            <a:extLst>
              <a:ext uri="{FF2B5EF4-FFF2-40B4-BE49-F238E27FC236}">
                <a16:creationId xmlns:a16="http://schemas.microsoft.com/office/drawing/2014/main" id="{8A401BD3-1C1B-6E4B-891B-90631294D2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9181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C5DFF2B-B589-F647-A723-5D0021239630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AFE3BA1A-C288-D047-852C-A2B4E4715C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B37F611A-85E0-DF49-BB3F-D34E341C62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61CF4E0-7659-DD41-B702-8B6F015CD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8" name="Pentagon 7">
            <a:extLst>
              <a:ext uri="{FF2B5EF4-FFF2-40B4-BE49-F238E27FC236}">
                <a16:creationId xmlns:a16="http://schemas.microsoft.com/office/drawing/2014/main" id="{5D1BEC8E-10A4-67DF-86F3-6A48B0D7D280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BF818D-2BDB-4742-7312-E76292574A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CC8D45C4-F282-2B40-BC59-D70F834FB0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1"/>
            <a:ext cx="9144000" cy="51431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D081F7-C816-0648-81B6-F94E0F7F3027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BAF5F54E-20B4-DC4C-A771-2682C247C6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910019D2-F6FE-A948-8DCE-0606895A5C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8AC8254B-C006-1546-9653-43D24E5054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7A66768D-669E-8148-F7EE-AC54B245181E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3FD27B-D258-844F-846E-8D9FC22F83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6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5">
            <a:extLst>
              <a:ext uri="{FF2B5EF4-FFF2-40B4-BE49-F238E27FC236}">
                <a16:creationId xmlns:a16="http://schemas.microsoft.com/office/drawing/2014/main" id="{B340F291-344A-DE48-808D-EA016753B5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359779D-40B0-394C-B572-E3680495865D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C23C1D8-7B87-C840-9E85-430A49D671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946DBF0A-ED65-1642-AB8A-BE788583DA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C47C736-2C16-334E-9F51-124DAB6870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81F23BDC-F783-C88A-47DE-E20455AD0CB0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3F44A3-FFBD-83F1-3D46-BFFB628B4F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70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B61E8BC9-018D-AC49-9777-D9E5A7DA51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299"/>
            <a:ext cx="9144000" cy="515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E6E108-F898-BD41-B7FA-9D5A6AF395C0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62798F23-9239-572B-78DA-5A82C0A22B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5B90150F-9431-3F53-2A09-F34F758541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D23A4905-8C6E-E867-699E-7842EC0B4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15" name="Pentagon 14">
            <a:extLst>
              <a:ext uri="{FF2B5EF4-FFF2-40B4-BE49-F238E27FC236}">
                <a16:creationId xmlns:a16="http://schemas.microsoft.com/office/drawing/2014/main" id="{C32F55FD-E2B3-53FD-9484-BE5CB761E7AB}"/>
              </a:ext>
            </a:extLst>
          </p:cNvPr>
          <p:cNvSpPr/>
          <p:nvPr userDrawn="1"/>
        </p:nvSpPr>
        <p:spPr>
          <a:xfrm rot="5400000">
            <a:off x="7445570" y="-8245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A4E26E-42FA-E451-5559-46D81937C1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9124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42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EBFDBF43-D0A3-E143-803F-5AF8F0F1CB3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6619410-2BC1-7E4B-BC84-D02068A26AA9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55E08737-81EB-7343-902D-09B7A83BA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CCBF14DB-3C76-D34B-B94E-1051F2FA07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CD38E291-8A2E-D74A-B81D-3D8A90161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8" name="Pentagon 7">
            <a:extLst>
              <a:ext uri="{FF2B5EF4-FFF2-40B4-BE49-F238E27FC236}">
                <a16:creationId xmlns:a16="http://schemas.microsoft.com/office/drawing/2014/main" id="{E35BF168-2799-1454-8375-8FF5AF22ECF2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523E6A-8A00-1E12-0D8C-05A60BE84C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73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4" name="Content">
            <a:extLst>
              <a:ext uri="{FF2B5EF4-FFF2-40B4-BE49-F238E27FC236}">
                <a16:creationId xmlns:a16="http://schemas.microsoft.com/office/drawing/2014/main" id="{2CAB52BE-C0F2-524B-BD30-F239756C3B75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6027" y="1391480"/>
            <a:ext cx="8651946" cy="3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53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  <p:sp>
        <p:nvSpPr>
          <p:cNvPr id="21" name="Content">
            <a:extLst>
              <a:ext uri="{FF2B5EF4-FFF2-40B4-BE49-F238E27FC236}">
                <a16:creationId xmlns:a16="http://schemas.microsoft.com/office/drawing/2014/main" id="{B18469FF-DCDF-29A4-8BB4-05D2B97C9634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6027" y="1296648"/>
            <a:ext cx="4219292" cy="3342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22" name="Content">
            <a:extLst>
              <a:ext uri="{FF2B5EF4-FFF2-40B4-BE49-F238E27FC236}">
                <a16:creationId xmlns:a16="http://schemas.microsoft.com/office/drawing/2014/main" id="{E099DB84-2A61-9E7A-BD6F-F49A34DD65A2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673306" y="1296648"/>
            <a:ext cx="4219292" cy="334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0627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0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054BC13E-F43D-AC42-B35B-F7204EAAED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A6AEA095-A326-8B42-86E3-A7BCD44D3628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" name="Content">
            <a:extLst>
              <a:ext uri="{FF2B5EF4-FFF2-40B4-BE49-F238E27FC236}">
                <a16:creationId xmlns:a16="http://schemas.microsoft.com/office/drawing/2014/main" id="{DDEDD974-0EE0-754F-905F-F155EEF5496E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6027" y="993914"/>
            <a:ext cx="4219292" cy="3645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21" name="Content">
            <a:extLst>
              <a:ext uri="{FF2B5EF4-FFF2-40B4-BE49-F238E27FC236}">
                <a16:creationId xmlns:a16="http://schemas.microsoft.com/office/drawing/2014/main" id="{7ECA3D87-B0ED-9C45-BD55-2E3C704CED61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673306" y="993913"/>
            <a:ext cx="4219292" cy="3645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CFBB939-C138-E045-BF6D-FF4F9D8172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  <p:sp>
        <p:nvSpPr>
          <p:cNvPr id="7" name="Pentagon 6">
            <a:extLst>
              <a:ext uri="{FF2B5EF4-FFF2-40B4-BE49-F238E27FC236}">
                <a16:creationId xmlns:a16="http://schemas.microsoft.com/office/drawing/2014/main" id="{443C7EDA-6437-64F7-F0AA-8099EB6D5CA1}"/>
              </a:ext>
            </a:extLst>
          </p:cNvPr>
          <p:cNvSpPr/>
          <p:nvPr userDrawn="1"/>
        </p:nvSpPr>
        <p:spPr>
          <a:xfrm rot="5400000">
            <a:off x="7386227" y="-8121"/>
            <a:ext cx="1529478" cy="1545718"/>
          </a:xfrm>
          <a:prstGeom prst="homePlate">
            <a:avLst>
              <a:gd name="adj" fmla="val 2599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0BD202-989C-8014-0164-147098E073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30536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92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D653F1D-251E-EF44-AE88-CBEBA1904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4429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36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6FE08920-2A84-EB45-93D5-8CED534743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8382173-9917-9544-9389-1CE4DAB9EA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64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56;g92c1b8851f_1_212">
            <a:extLst>
              <a:ext uri="{FF2B5EF4-FFF2-40B4-BE49-F238E27FC236}">
                <a16:creationId xmlns:a16="http://schemas.microsoft.com/office/drawing/2014/main" id="{0B266291-850C-D443-9443-3A3C6C3F7473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7E70C659-F7F4-5845-A86B-A5774ACA95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27" y="649459"/>
            <a:ext cx="8651875" cy="301276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2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id="{0A966990-6CE0-5D48-9C19-E4EADEEFB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Content">
            <a:extLst>
              <a:ext uri="{FF2B5EF4-FFF2-40B4-BE49-F238E27FC236}">
                <a16:creationId xmlns:a16="http://schemas.microsoft.com/office/drawing/2014/main" id="{96C4039F-22FE-5640-AD7F-9C0FA4AEF0A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6027" y="1177666"/>
            <a:ext cx="8651946" cy="3461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8CB3CBE-9757-5A45-9720-156B9FDCF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993660"/>
            <a:ext cx="569016" cy="139505"/>
          </a:xfrm>
          <a:prstGeom prst="rect">
            <a:avLst/>
          </a:prstGeom>
        </p:spPr>
      </p:pic>
      <p:sp>
        <p:nvSpPr>
          <p:cNvPr id="7" name="Pentagon 6">
            <a:extLst>
              <a:ext uri="{FF2B5EF4-FFF2-40B4-BE49-F238E27FC236}">
                <a16:creationId xmlns:a16="http://schemas.microsoft.com/office/drawing/2014/main" id="{A56609FA-B490-05C0-A104-D0E0DCAF791E}"/>
              </a:ext>
            </a:extLst>
          </p:cNvPr>
          <p:cNvSpPr/>
          <p:nvPr userDrawn="1"/>
        </p:nvSpPr>
        <p:spPr>
          <a:xfrm rot="5400000">
            <a:off x="7386227" y="-8121"/>
            <a:ext cx="1529478" cy="1545718"/>
          </a:xfrm>
          <a:prstGeom prst="homePlate">
            <a:avLst>
              <a:gd name="adj" fmla="val 2599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563068-64D0-F77D-D901-4289B546C6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30536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19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0927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45;g92c1b8851f_1_208">
            <a:extLst>
              <a:ext uri="{FF2B5EF4-FFF2-40B4-BE49-F238E27FC236}">
                <a16:creationId xmlns:a16="http://schemas.microsoft.com/office/drawing/2014/main" id="{5B840E77-0E84-A041-91B4-1D28522E316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4047344" y="0"/>
            <a:ext cx="5096655" cy="473689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Google Shape;1079;g92c1b8851f_1_411">
            <a:extLst>
              <a:ext uri="{FF2B5EF4-FFF2-40B4-BE49-F238E27FC236}">
                <a16:creationId xmlns:a16="http://schemas.microsoft.com/office/drawing/2014/main" id="{DD30178D-EC33-AA4E-9ECA-B8DBEB121AB8}"/>
              </a:ext>
            </a:extLst>
          </p:cNvPr>
          <p:cNvSpPr/>
          <p:nvPr userDrawn="1"/>
        </p:nvSpPr>
        <p:spPr>
          <a:xfrm>
            <a:off x="2747772" y="-1"/>
            <a:ext cx="3330763" cy="475161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43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56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556;g92c1b8851f_1_212">
            <a:extLst>
              <a:ext uri="{FF2B5EF4-FFF2-40B4-BE49-F238E27FC236}">
                <a16:creationId xmlns:a16="http://schemas.microsoft.com/office/drawing/2014/main" id="{65B4C960-80F9-FB40-ABB3-695AB1135EB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448A77C6-DB4A-4F41-B0C9-5CEAB411B6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7368" y="734772"/>
            <a:ext cx="5472349" cy="395287"/>
          </a:xfrm>
          <a:prstGeom prst="rect">
            <a:avLst/>
          </a:prstGeom>
        </p:spPr>
        <p:txBody>
          <a:bodyPr/>
          <a:lstStyle>
            <a:lvl1pPr algn="l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Content">
            <a:extLst>
              <a:ext uri="{FF2B5EF4-FFF2-40B4-BE49-F238E27FC236}">
                <a16:creationId xmlns:a16="http://schemas.microsoft.com/office/drawing/2014/main" id="{3AA68CBC-0FA0-8F4D-A924-23DE8DC40636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77368" y="1633784"/>
            <a:ext cx="5472349" cy="3005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88990F8-BC12-864E-90F1-0D5C72F4E1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71" y="1242095"/>
            <a:ext cx="569016" cy="13950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1EF5C5F-B443-BFE8-0254-35DB8B983136}"/>
              </a:ext>
            </a:extLst>
          </p:cNvPr>
          <p:cNvGrpSpPr/>
          <p:nvPr userDrawn="1"/>
        </p:nvGrpSpPr>
        <p:grpSpPr>
          <a:xfrm>
            <a:off x="7378107" y="-1"/>
            <a:ext cx="1545718" cy="1233385"/>
            <a:chOff x="7378107" y="-1"/>
            <a:chExt cx="1545718" cy="1233385"/>
          </a:xfrm>
        </p:grpSpPr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8C914FBB-1A9D-06EE-579F-0838EEB26C80}"/>
                </a:ext>
              </a:extLst>
            </p:cNvPr>
            <p:cNvSpPr/>
            <p:nvPr userDrawn="1"/>
          </p:nvSpPr>
          <p:spPr>
            <a:xfrm rot="5400000">
              <a:off x="7534273" y="-156167"/>
              <a:ext cx="1233385" cy="1545718"/>
            </a:xfrm>
            <a:prstGeom prst="homePlate">
              <a:avLst>
                <a:gd name="adj" fmla="val 33056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085F365-2231-CDFB-C640-765B22898B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70237"/>
              <a:ext cx="1461295" cy="66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99540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Pic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4188EE6B-CC55-5E42-968D-F9A6EE186723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6027088" y="0"/>
            <a:ext cx="3116911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Google Shape;547;g92c1b8851f_1_212">
            <a:extLst>
              <a:ext uri="{FF2B5EF4-FFF2-40B4-BE49-F238E27FC236}">
                <a16:creationId xmlns:a16="http://schemas.microsoft.com/office/drawing/2014/main" id="{D65B4219-CC99-8E44-978A-C7E615DDCC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77369" y="734773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376;g92c1b8851f_1_40">
            <a:extLst>
              <a:ext uri="{FF2B5EF4-FFF2-40B4-BE49-F238E27FC236}">
                <a16:creationId xmlns:a16="http://schemas.microsoft.com/office/drawing/2014/main" id="{3B17542A-38E6-2147-B7E9-54DF3B379516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77369" y="1633786"/>
            <a:ext cx="5472350" cy="300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D5659B-4D81-F145-8A97-5D0A9A6D4B75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34507682-D966-8F48-9145-D81335CDDD53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5B484A-D0C4-4B4A-AA64-C695215F59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6753" y="4861769"/>
            <a:ext cx="1165387" cy="186461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CD111068-579B-AB43-BABD-C8D3D33E4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71" y="1242095"/>
            <a:ext cx="569016" cy="139505"/>
          </a:xfrm>
          <a:prstGeom prst="rect">
            <a:avLst/>
          </a:prstGeom>
        </p:spPr>
      </p:pic>
      <p:sp>
        <p:nvSpPr>
          <p:cNvPr id="11" name="Pentagon 10">
            <a:extLst>
              <a:ext uri="{FF2B5EF4-FFF2-40B4-BE49-F238E27FC236}">
                <a16:creationId xmlns:a16="http://schemas.microsoft.com/office/drawing/2014/main" id="{9AD0A805-CA71-867C-809A-B3A125CF049B}"/>
              </a:ext>
            </a:extLst>
          </p:cNvPr>
          <p:cNvSpPr/>
          <p:nvPr userDrawn="1"/>
        </p:nvSpPr>
        <p:spPr>
          <a:xfrm rot="5400000">
            <a:off x="7534273" y="-156167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75BF50-2B4D-83F2-A392-847EAF6500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70237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559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Pic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4188EE6B-CC55-5E42-968D-F9A6EE186723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3116911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Google Shape;547;g92c1b8851f_1_212">
            <a:extLst>
              <a:ext uri="{FF2B5EF4-FFF2-40B4-BE49-F238E27FC236}">
                <a16:creationId xmlns:a16="http://schemas.microsoft.com/office/drawing/2014/main" id="{D65B4219-CC99-8E44-978A-C7E615DDCC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95473" y="734773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376;g92c1b8851f_1_40">
            <a:extLst>
              <a:ext uri="{FF2B5EF4-FFF2-40B4-BE49-F238E27FC236}">
                <a16:creationId xmlns:a16="http://schemas.microsoft.com/office/drawing/2014/main" id="{3B17542A-38E6-2147-B7E9-54DF3B379516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395473" y="1633786"/>
            <a:ext cx="5472350" cy="300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9F31FA-22B1-6644-BF5B-D5C79317588F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A0672F99-F132-4F4E-BA9F-C48A09A7097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4D0E9294-BB0C-B246-B5E7-FA10421D24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8444" y="1242095"/>
            <a:ext cx="569016" cy="1395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894358-934D-1549-B81C-2572D91F7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6753" y="4861769"/>
            <a:ext cx="1165387" cy="18646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13C2F70-2307-E7DC-F523-58017183A97B}"/>
              </a:ext>
            </a:extLst>
          </p:cNvPr>
          <p:cNvGrpSpPr/>
          <p:nvPr userDrawn="1"/>
        </p:nvGrpSpPr>
        <p:grpSpPr>
          <a:xfrm>
            <a:off x="7378107" y="-1"/>
            <a:ext cx="1545718" cy="1233385"/>
            <a:chOff x="7378107" y="-1"/>
            <a:chExt cx="1545718" cy="1233385"/>
          </a:xfrm>
        </p:grpSpPr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0DE22D0E-047B-CA89-C9D0-B414222FB6B0}"/>
                </a:ext>
              </a:extLst>
            </p:cNvPr>
            <p:cNvSpPr/>
            <p:nvPr userDrawn="1"/>
          </p:nvSpPr>
          <p:spPr>
            <a:xfrm rot="5400000">
              <a:off x="7534273" y="-156167"/>
              <a:ext cx="1233385" cy="1545718"/>
            </a:xfrm>
            <a:prstGeom prst="homePlate">
              <a:avLst>
                <a:gd name="adj" fmla="val 33056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62D70E5-6AD9-6D5B-7331-5108D5C225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70237"/>
              <a:ext cx="1461295" cy="66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18797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E54605-B7E5-8843-B35E-6678BA329B17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6" name="Google Shape;556;g92c1b8851f_1_212">
            <a:extLst>
              <a:ext uri="{FF2B5EF4-FFF2-40B4-BE49-F238E27FC236}">
                <a16:creationId xmlns:a16="http://schemas.microsoft.com/office/drawing/2014/main" id="{33F6C5C6-0264-034D-B200-6F9F42EA592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90AB83BE-37AD-FD4D-82D1-DBE880F15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B8A7E6-A964-1947-B3A3-7E3351814D6E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C2C5E-3D8A-6647-9828-818A45B6ECF7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E2D261C-22A2-CA46-AE2A-47D87FC2FA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F69BAA-841A-0845-9173-EA485BD9E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9" name="Pentagon 18">
            <a:extLst>
              <a:ext uri="{FF2B5EF4-FFF2-40B4-BE49-F238E27FC236}">
                <a16:creationId xmlns:a16="http://schemas.microsoft.com/office/drawing/2014/main" id="{2BFE9A45-7CA4-551A-2FC0-B4E2583EEBA4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7DACD4-1A86-1F31-7A6E-83E1F99B0C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448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E54605-B7E5-8843-B35E-6678BA329B17}"/>
              </a:ext>
            </a:extLst>
          </p:cNvPr>
          <p:cNvSpPr/>
          <p:nvPr userDrawn="1"/>
        </p:nvSpPr>
        <p:spPr>
          <a:xfrm>
            <a:off x="-79771" y="1282147"/>
            <a:ext cx="9303542" cy="34660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6" name="Google Shape;556;g92c1b8851f_1_212">
            <a:extLst>
              <a:ext uri="{FF2B5EF4-FFF2-40B4-BE49-F238E27FC236}">
                <a16:creationId xmlns:a16="http://schemas.microsoft.com/office/drawing/2014/main" id="{33F6C5C6-0264-034D-B200-6F9F42EA592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90AB83BE-37AD-FD4D-82D1-DBE880F15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B8A7E6-A964-1947-B3A3-7E3351814D6E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C2C5E-3D8A-6647-9828-818A45B6ECF7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E2D261C-22A2-CA46-AE2A-47D87FC2FA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1065282"/>
            <a:ext cx="625918" cy="1534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F69BAA-841A-0845-9173-EA485BD9E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1AAF590-1A15-E2A9-75D5-3098523BC77C}"/>
              </a:ext>
            </a:extLst>
          </p:cNvPr>
          <p:cNvGrpSpPr/>
          <p:nvPr userDrawn="1"/>
        </p:nvGrpSpPr>
        <p:grpSpPr>
          <a:xfrm>
            <a:off x="7351701" y="0"/>
            <a:ext cx="1598530" cy="1410792"/>
            <a:chOff x="7351701" y="0"/>
            <a:chExt cx="1598530" cy="1410792"/>
          </a:xfrm>
        </p:grpSpPr>
        <p:sp>
          <p:nvSpPr>
            <p:cNvPr id="19" name="Pentagon 18">
              <a:extLst>
                <a:ext uri="{FF2B5EF4-FFF2-40B4-BE49-F238E27FC236}">
                  <a16:creationId xmlns:a16="http://schemas.microsoft.com/office/drawing/2014/main" id="{2BFE9A45-7CA4-551A-2FC0-B4E2583EEBA4}"/>
                </a:ext>
              </a:extLst>
            </p:cNvPr>
            <p:cNvSpPr/>
            <p:nvPr userDrawn="1"/>
          </p:nvSpPr>
          <p:spPr>
            <a:xfrm rot="5400000">
              <a:off x="7445570" y="-67463"/>
              <a:ext cx="1410792" cy="1545718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07DACD4-1A86-1F31-7A6E-83E1F99B0C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7351701" y="106236"/>
              <a:ext cx="1598530" cy="810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09643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E54605-B7E5-8843-B35E-6678BA329B17}"/>
              </a:ext>
            </a:extLst>
          </p:cNvPr>
          <p:cNvSpPr/>
          <p:nvPr userDrawn="1"/>
        </p:nvSpPr>
        <p:spPr>
          <a:xfrm>
            <a:off x="-79771" y="1241697"/>
            <a:ext cx="9303542" cy="30005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63E0CCE5-E499-BB4D-B00C-630EF43E21D3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026684" y="1564783"/>
            <a:ext cx="2279991" cy="227939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5353B90-DEC0-B944-85A1-24911A622A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574" y="2167818"/>
            <a:ext cx="2752180" cy="327025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61FB62E6-DFD1-5D41-8C35-DC51FB17BD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3574" y="2462020"/>
            <a:ext cx="2752180" cy="689190"/>
          </a:xfrm>
          <a:prstGeom prst="rect">
            <a:avLst/>
          </a:prstGeom>
        </p:spPr>
        <p:txBody>
          <a:bodyPr/>
          <a:lstStyle>
            <a:lvl1pPr algn="l">
              <a:defRPr sz="16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Google Shape;556;g92c1b8851f_1_212">
            <a:extLst>
              <a:ext uri="{FF2B5EF4-FFF2-40B4-BE49-F238E27FC236}">
                <a16:creationId xmlns:a16="http://schemas.microsoft.com/office/drawing/2014/main" id="{33F6C5C6-0264-034D-B200-6F9F42EA592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90AB83BE-37AD-FD4D-82D1-DBE880F15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B8A7E6-A964-1947-B3A3-7E3351814D6E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C2C5E-3D8A-6647-9828-818A45B6ECF7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E2D261C-22A2-CA46-AE2A-47D87FC2FA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F69BAA-841A-0845-9173-EA485BD9E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6DCB4E8-3FDF-5B49-AFAC-491A09C15D0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543425" y="3107412"/>
            <a:ext cx="2752180" cy="6291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2BFE9A45-7CA4-551A-2FC0-B4E2583EEBA4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7DACD4-1A86-1F31-7A6E-83E1F99B0C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544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8A19135-E052-A741-B36D-BE5E5219E3EB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72DE5DC-DD0F-D641-9670-9F15C446C3C0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162623" y="941964"/>
            <a:ext cx="1892930" cy="189243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19D8AE3-E3A1-4240-9987-7DEF25337E23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107005" y="941964"/>
            <a:ext cx="1892930" cy="189243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FFCF30D6-330E-D142-9711-CF01CEF026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56551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FA67D6CB-262E-C549-9CC0-6DEDD4F03B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56551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F971FEA-9018-0247-8F0C-AC1E7F19B0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933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A5FB5FE-4BCB-3145-A0F2-7960543018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00933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EE05FA33-9105-2A4C-970B-BC114F25FEC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F7396D25-3E53-B847-8429-A0B6C111D9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000C89-DD6F-6840-A712-943F9F230F6F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9913E13-2F64-FD4E-960B-EE33FEC6B140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0AE2FAC2-3F4A-2945-90E6-B1549ECD4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3C2EEB-F4B0-6A49-A1B9-FC0ECA0783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95CB12F0-0880-DB43-B2B0-28207066212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856551" y="3687378"/>
            <a:ext cx="2505075" cy="6326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AFD0D144-88F4-4C4F-9EAC-059BBAB2081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791852" y="3687378"/>
            <a:ext cx="2514156" cy="6326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3" name="Pentagon 32">
            <a:extLst>
              <a:ext uri="{FF2B5EF4-FFF2-40B4-BE49-F238E27FC236}">
                <a16:creationId xmlns:a16="http://schemas.microsoft.com/office/drawing/2014/main" id="{2F7A3664-285A-1B7E-5163-AA6FCEAA78B3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F7B7EFA-4E11-F39D-01AF-BA7557E037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7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1">
            <a:extLst>
              <a:ext uri="{FF2B5EF4-FFF2-40B4-BE49-F238E27FC236}">
                <a16:creationId xmlns:a16="http://schemas.microsoft.com/office/drawing/2014/main" id="{6214F501-C12C-0940-93CF-7E52A1A42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30" y="0"/>
            <a:ext cx="9154430" cy="514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9A3FBE-07F8-5B45-8272-C8F4A96A40E1}"/>
              </a:ext>
            </a:extLst>
          </p:cNvPr>
          <p:cNvSpPr/>
          <p:nvPr userDrawn="1"/>
        </p:nvSpPr>
        <p:spPr>
          <a:xfrm>
            <a:off x="-5215" y="0"/>
            <a:ext cx="9154430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F82225-0DC2-1C44-9577-7E312A7885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54BE575E-55BC-234A-B99E-8BCB43EC9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6BC279D-3E73-F44E-B1A8-37D69D060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FAC765-FF93-103E-54B9-153151220C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505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E24BAA-514C-0C4F-A8BF-661F80903F22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A7DC997-1FA0-B94D-9183-150E5658ACED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94048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16AD72C-B9C2-664D-96B0-82892999BE04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3742325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17E5429-C157-FE41-9C29-184DEC8D24B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674835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47E32E-B274-C541-AB3D-B82A63B17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081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98EDB7-C933-394F-8025-9B4F832D2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5081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FC8DCCD-6CFB-F845-9E09-8127B7E57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9463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B0EEE71-7B6C-AF49-B5C6-7DDD08DB56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19463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7369E7-B17F-7A4B-9C13-41D068D16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1549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D0104F7-3C43-9842-8291-7453A923D6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1549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Google Shape;556;g92c1b8851f_1_212">
            <a:extLst>
              <a:ext uri="{FF2B5EF4-FFF2-40B4-BE49-F238E27FC236}">
                <a16:creationId xmlns:a16="http://schemas.microsoft.com/office/drawing/2014/main" id="{9D0C4664-A487-614F-A2F7-4D5E31B2114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0DD72649-C5FE-DC43-93FA-5D40076CFC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87632" y="249281"/>
            <a:ext cx="5615918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91E0D1-EAD2-E94C-9847-98AEBC7BBB63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BB7FBD-A2E2-4545-92D7-1B97FDB31B39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13136E9-5A27-094C-90AD-B52650948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E10677-2012-3046-843B-AECD8E68AC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A0AF543-3A2C-A548-8209-48CD338AF7B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75081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A820C3D0-D173-8643-B03B-7F94A0F692C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17167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2E24F384-422E-2B4C-AB2B-56836BED4D1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260151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4" name="Pentagon 23">
            <a:extLst>
              <a:ext uri="{FF2B5EF4-FFF2-40B4-BE49-F238E27FC236}">
                <a16:creationId xmlns:a16="http://schemas.microsoft.com/office/drawing/2014/main" id="{CFA2611F-6D6D-3021-D2EB-4F642A78B460}"/>
              </a:ext>
            </a:extLst>
          </p:cNvPr>
          <p:cNvSpPr/>
          <p:nvPr userDrawn="1"/>
        </p:nvSpPr>
        <p:spPr>
          <a:xfrm rot="5400000">
            <a:off x="7526574" y="-148468"/>
            <a:ext cx="1248783" cy="1545718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2D0D88-A960-4FA6-D7E8-1D1B6C8911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0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152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E24BAA-514C-0C4F-A8BF-661F80903F22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A7DC997-1FA0-B94D-9183-150E5658ACED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547565" y="1190381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16AD72C-B9C2-664D-96B0-82892999BE04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2744139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17E5429-C157-FE41-9C29-184DEC8D24B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4940713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47E32E-B274-C541-AB3D-B82A63B17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397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98EDB7-C933-394F-8025-9B4F832D2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397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FC8DCCD-6CFB-F845-9E09-8127B7E57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5971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B0EEE71-7B6C-AF49-B5C6-7DDD08DB56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75971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7369E7-B17F-7A4B-9C13-41D068D16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2545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D0104F7-3C43-9842-8291-7453A923D6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2545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3AD9F52-1B84-0445-AFE5-C9ACD2BC055E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137289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1E3800B-C77A-7344-AF2A-622A80E20F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120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F4644FF-D4AB-FA4F-AED3-22426723D6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69120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Google Shape;556;g92c1b8851f_1_212">
            <a:extLst>
              <a:ext uri="{FF2B5EF4-FFF2-40B4-BE49-F238E27FC236}">
                <a16:creationId xmlns:a16="http://schemas.microsoft.com/office/drawing/2014/main" id="{F64B0CBC-109C-8241-B86F-C1751DF6E5EF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176804E6-8045-9D4F-82E7-225CF7F249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12245" y="234172"/>
            <a:ext cx="5118418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92661F-4E63-B948-A93C-B5A1AFBF6516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AEC6C0F-CC87-9E45-A939-9D0ACF666365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6598B5BB-C79E-D946-9496-14D890AB22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345E008-7E2B-5A4F-A02E-96710C46AE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411A76BE-F664-B34F-B8BF-B92B29E6F11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279398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FFE920DB-B4D5-CD4C-8308-A42C0BD1AE57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2477032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F0B55839-A488-0346-9BAA-C84CBA42B4F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74665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94D2B7D0-9E16-6E4A-89AC-3105741D1034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864615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3" name="Pentagon 32">
            <a:extLst>
              <a:ext uri="{FF2B5EF4-FFF2-40B4-BE49-F238E27FC236}">
                <a16:creationId xmlns:a16="http://schemas.microsoft.com/office/drawing/2014/main" id="{0E3A1A86-2BF0-E9E6-3B55-53ADA5C650BC}"/>
              </a:ext>
            </a:extLst>
          </p:cNvPr>
          <p:cNvSpPr/>
          <p:nvPr userDrawn="1"/>
        </p:nvSpPr>
        <p:spPr>
          <a:xfrm rot="5400000">
            <a:off x="7558317" y="-180210"/>
            <a:ext cx="1185297" cy="1545718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7D97CEB-55E9-8696-5888-E2F913B53D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0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430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ion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E99BA568-C75E-B446-9E94-C3FC162DA4FD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l">
              <a:defRPr sz="1200" dirty="0">
                <a:latin typeface="Franklin Gothic Book" panose="020B05030201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University Image</a:t>
            </a:r>
            <a:endParaRPr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225885E-1242-7941-AC4C-5C77EC4C4AA7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628679" y="203444"/>
            <a:ext cx="1391842" cy="1391479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1000"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presenter photo</a:t>
            </a: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C8BF8C1C-43DE-76E2-5AC3-EAB35D3CCDE1}"/>
              </a:ext>
            </a:extLst>
          </p:cNvPr>
          <p:cNvSpPr/>
          <p:nvPr userDrawn="1"/>
        </p:nvSpPr>
        <p:spPr>
          <a:xfrm>
            <a:off x="0" y="3841069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1AC0AE-E357-70F5-38CE-133BB505D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3927618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32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E99BA568-C75E-B446-9E94-C3FC162DA4FD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l">
              <a:defRPr sz="1200" dirty="0">
                <a:latin typeface="Franklin Gothic Book" panose="020B05030201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Full Picture</a:t>
            </a:r>
            <a:endParaRPr dirty="0"/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4A2D12D6-2438-7A26-90FA-08E677CA717D}"/>
              </a:ext>
            </a:extLst>
          </p:cNvPr>
          <p:cNvSpPr/>
          <p:nvPr userDrawn="1"/>
        </p:nvSpPr>
        <p:spPr>
          <a:xfrm>
            <a:off x="0" y="3841069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18680B-82AD-71A6-5146-401649259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3927618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00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 Right +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6ACB45ED-AE62-DC4A-968E-BFB7008A5CD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059146" y="0"/>
            <a:ext cx="7084854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B0C76B-B9DF-1E4F-83C2-4947E2048DE3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Google Shape;556;g92c1b8851f_1_212">
            <a:extLst>
              <a:ext uri="{FF2B5EF4-FFF2-40B4-BE49-F238E27FC236}">
                <a16:creationId xmlns:a16="http://schemas.microsoft.com/office/drawing/2014/main" id="{6BA46FFA-3789-0D4B-8128-45AB90C4F5B9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3AC040E0-3B1A-02AD-12CB-7B8404260823}"/>
              </a:ext>
            </a:extLst>
          </p:cNvPr>
          <p:cNvSpPr/>
          <p:nvPr userDrawn="1"/>
        </p:nvSpPr>
        <p:spPr>
          <a:xfrm>
            <a:off x="0" y="322806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14C986-F2A5-769C-37E4-8AE56DCC3B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409355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170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2913007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907792" y="0"/>
            <a:ext cx="6236208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1232F5-55EF-FD4F-916B-671A70A27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45272"/>
            <a:ext cx="1155278" cy="201168"/>
          </a:xfrm>
          <a:prstGeom prst="rect">
            <a:avLst/>
          </a:prstGeom>
        </p:spPr>
      </p:pic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4A0785C8-A405-0390-74BD-672F00436D30}"/>
              </a:ext>
            </a:extLst>
          </p:cNvPr>
          <p:cNvSpPr/>
          <p:nvPr userDrawn="1"/>
        </p:nvSpPr>
        <p:spPr>
          <a:xfrm>
            <a:off x="-24370" y="274639"/>
            <a:ext cx="1990914" cy="1019550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C8D25B-38DF-96C2-2D34-AAE3DE53CA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373" y="37069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975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717C9F-A13F-B4DC-0DAC-5BD9EAF26825}"/>
              </a:ext>
            </a:extLst>
          </p:cNvPr>
          <p:cNvSpPr/>
          <p:nvPr userDrawn="1"/>
        </p:nvSpPr>
        <p:spPr>
          <a:xfrm>
            <a:off x="0" y="0"/>
            <a:ext cx="9144000" cy="4737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6" name="Google Shape;545;g92c1b8851f_1_208">
            <a:extLst>
              <a:ext uri="{FF2B5EF4-FFF2-40B4-BE49-F238E27FC236}">
                <a16:creationId xmlns:a16="http://schemas.microsoft.com/office/drawing/2014/main" id="{0FF0FD18-72EE-C944-A5D2-6C631FF02C5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75080" y="607773"/>
            <a:ext cx="5042526" cy="1780348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7" name="Google Shape;545;g92c1b8851f_1_208">
            <a:extLst>
              <a:ext uri="{FF2B5EF4-FFF2-40B4-BE49-F238E27FC236}">
                <a16:creationId xmlns:a16="http://schemas.microsoft.com/office/drawing/2014/main" id="{036552A2-2980-7E45-AF81-7ED2C33D49F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75081" y="2501377"/>
            <a:ext cx="5042525" cy="1901014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Google Shape;547;g92c1b8851f_1_212">
            <a:extLst>
              <a:ext uri="{FF2B5EF4-FFF2-40B4-BE49-F238E27FC236}">
                <a16:creationId xmlns:a16="http://schemas.microsoft.com/office/drawing/2014/main" id="{28D88B56-4CDC-354E-84DE-412715D275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78423" y="607773"/>
            <a:ext cx="3189249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376;g92c1b8851f_1_40">
            <a:extLst>
              <a:ext uri="{FF2B5EF4-FFF2-40B4-BE49-F238E27FC236}">
                <a16:creationId xmlns:a16="http://schemas.microsoft.com/office/drawing/2014/main" id="{B9AB8196-529C-B74E-8ADB-82377595B04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678423" y="1506786"/>
            <a:ext cx="3189249" cy="289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35CCE8AA-47A4-814B-97CE-B126009F3F92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96D9DDB7-269C-DF42-9A3D-CFD7A36AA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5745" y="1115095"/>
            <a:ext cx="569016" cy="139505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65BD4825-F37A-E0D3-3CBC-D598B99A9F74}"/>
              </a:ext>
            </a:extLst>
          </p:cNvPr>
          <p:cNvSpPr/>
          <p:nvPr userDrawn="1"/>
        </p:nvSpPr>
        <p:spPr>
          <a:xfrm rot="5400000">
            <a:off x="531246" y="-165086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61D2D1-197A-7ED6-8BF4-BD807DC948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292" y="61318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252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784EAC-5862-1C4E-8758-3822DC168854}"/>
              </a:ext>
            </a:extLst>
          </p:cNvPr>
          <p:cNvSpPr/>
          <p:nvPr userDrawn="1"/>
        </p:nvSpPr>
        <p:spPr>
          <a:xfrm>
            <a:off x="0" y="4665133"/>
            <a:ext cx="9144000" cy="478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C9640ECF-06CF-0B4A-AFCC-B6541C71E79C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-1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Google Shape;545;g92c1b8851f_1_208">
            <a:extLst>
              <a:ext uri="{FF2B5EF4-FFF2-40B4-BE49-F238E27FC236}">
                <a16:creationId xmlns:a16="http://schemas.microsoft.com/office/drawing/2014/main" id="{0F716222-0E22-6740-AA20-4F4285405C3F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2601470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5" name="Google Shape;545;g92c1b8851f_1_208">
            <a:extLst>
              <a:ext uri="{FF2B5EF4-FFF2-40B4-BE49-F238E27FC236}">
                <a16:creationId xmlns:a16="http://schemas.microsoft.com/office/drawing/2014/main" id="{54B490BB-638A-1641-8D43-E57703AC13C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596520" y="-1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6" name="Google Shape;545;g92c1b8851f_1_208">
            <a:extLst>
              <a:ext uri="{FF2B5EF4-FFF2-40B4-BE49-F238E27FC236}">
                <a16:creationId xmlns:a16="http://schemas.microsoft.com/office/drawing/2014/main" id="{F99A4300-0F3E-FE45-A3A3-A19FED7F33BD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596520" y="2601470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629632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ture +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3B596A6E-28BE-AF4F-9E84-58C7A008D1D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85800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5B338D80-58B0-EB47-80B8-68851A3F977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5800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1" name="Google Shape;545;g92c1b8851f_1_208">
            <a:extLst>
              <a:ext uri="{FF2B5EF4-FFF2-40B4-BE49-F238E27FC236}">
                <a16:creationId xmlns:a16="http://schemas.microsoft.com/office/drawing/2014/main" id="{ECFC2F5C-F810-AF49-835B-63C8CEF6D5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66344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2" name="Google Shape;545;g92c1b8851f_1_208">
            <a:extLst>
              <a:ext uri="{FF2B5EF4-FFF2-40B4-BE49-F238E27FC236}">
                <a16:creationId xmlns:a16="http://schemas.microsoft.com/office/drawing/2014/main" id="{AFF20369-27A9-EA4B-85FD-268AB236147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66344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9EAC80-BEB0-7F4F-8DA0-01C0F097ED8C}"/>
              </a:ext>
            </a:extLst>
          </p:cNvPr>
          <p:cNvSpPr/>
          <p:nvPr userDrawn="1"/>
        </p:nvSpPr>
        <p:spPr>
          <a:xfrm>
            <a:off x="275939" y="1593669"/>
            <a:ext cx="4197096" cy="2989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25" name="Google Shape;547;g92c1b8851f_1_212">
            <a:extLst>
              <a:ext uri="{FF2B5EF4-FFF2-40B4-BE49-F238E27FC236}">
                <a16:creationId xmlns:a16="http://schemas.microsoft.com/office/drawing/2014/main" id="{A34F6ECA-CD39-FE4F-8C81-077B6DDB36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24933" y="1800379"/>
            <a:ext cx="3717462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2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" name="Google Shape;376;g92c1b8851f_1_40">
            <a:extLst>
              <a:ext uri="{FF2B5EF4-FFF2-40B4-BE49-F238E27FC236}">
                <a16:creationId xmlns:a16="http://schemas.microsoft.com/office/drawing/2014/main" id="{D61DED9D-BEC6-D945-9B76-8158CC6F76B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24932" y="2472811"/>
            <a:ext cx="3717463" cy="1955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7938" marR="0" lvl="0" indent="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346075" marR="0" lvl="1" indent="-2286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−"/>
              <a:tabLst/>
              <a:defRPr sz="12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2pPr>
            <a:lvl3pPr marL="515938" marR="0" lvl="2" indent="-1524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◦"/>
              <a:tabLst/>
              <a:defRPr sz="10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537B9B-07F5-484D-9595-ABF8E12ACF67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Google Shape;556;g92c1b8851f_1_212">
            <a:extLst>
              <a:ext uri="{FF2B5EF4-FFF2-40B4-BE49-F238E27FC236}">
                <a16:creationId xmlns:a16="http://schemas.microsoft.com/office/drawing/2014/main" id="{74D1DCFA-AE94-6748-AD88-984DFB222081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19E82004-D5F6-1841-8B6C-7866A6BB04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260" y="2287532"/>
            <a:ext cx="569016" cy="1395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3B2E7C2-3405-7442-B329-7D64766072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89A871B-8FBD-9423-0602-5EAA0176167D}"/>
              </a:ext>
            </a:extLst>
          </p:cNvPr>
          <p:cNvGrpSpPr/>
          <p:nvPr userDrawn="1"/>
        </p:nvGrpSpPr>
        <p:grpSpPr>
          <a:xfrm>
            <a:off x="274320" y="0"/>
            <a:ext cx="1598530" cy="1410792"/>
            <a:chOff x="274320" y="0"/>
            <a:chExt cx="1598530" cy="1410792"/>
          </a:xfrm>
        </p:grpSpPr>
        <p:sp>
          <p:nvSpPr>
            <p:cNvPr id="15" name="Pentagon 14">
              <a:extLst>
                <a:ext uri="{FF2B5EF4-FFF2-40B4-BE49-F238E27FC236}">
                  <a16:creationId xmlns:a16="http://schemas.microsoft.com/office/drawing/2014/main" id="{64E64365-7BEC-2712-93A9-F1CF8194665D}"/>
                </a:ext>
              </a:extLst>
            </p:cNvPr>
            <p:cNvSpPr/>
            <p:nvPr userDrawn="1"/>
          </p:nvSpPr>
          <p:spPr>
            <a:xfrm rot="5400000">
              <a:off x="368189" y="-67463"/>
              <a:ext cx="1410792" cy="1545718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D917E34-D03B-DA99-157B-2A556C6EA3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274320" y="106236"/>
              <a:ext cx="1598530" cy="810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7913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85C55D1-A0A0-2CA4-E6C1-7E27E7EC69A4}"/>
              </a:ext>
            </a:extLst>
          </p:cNvPr>
          <p:cNvSpPr/>
          <p:nvPr userDrawn="1"/>
        </p:nvSpPr>
        <p:spPr>
          <a:xfrm>
            <a:off x="0" y="0"/>
            <a:ext cx="9144000" cy="4737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17" name="Pentagon 16">
            <a:extLst>
              <a:ext uri="{FF2B5EF4-FFF2-40B4-BE49-F238E27FC236}">
                <a16:creationId xmlns:a16="http://schemas.microsoft.com/office/drawing/2014/main" id="{64470A9F-9161-1FC1-86CB-E803E7603417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5789BE3-88EB-4F47-9B8A-A7C66E647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054" y="2097180"/>
            <a:ext cx="569016" cy="139505"/>
          </a:xfrm>
          <a:prstGeom prst="rect">
            <a:avLst/>
          </a:prstGeom>
        </p:spPr>
      </p:pic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3B596A6E-28BE-AF4F-9E84-58C7A008D1D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85800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5B338D80-58B0-EB47-80B8-68851A3F977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5800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1" name="Google Shape;545;g92c1b8851f_1_208">
            <a:extLst>
              <a:ext uri="{FF2B5EF4-FFF2-40B4-BE49-F238E27FC236}">
                <a16:creationId xmlns:a16="http://schemas.microsoft.com/office/drawing/2014/main" id="{ECFC2F5C-F810-AF49-835B-63C8CEF6D5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66344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2" name="Google Shape;545;g92c1b8851f_1_208">
            <a:extLst>
              <a:ext uri="{FF2B5EF4-FFF2-40B4-BE49-F238E27FC236}">
                <a16:creationId xmlns:a16="http://schemas.microsoft.com/office/drawing/2014/main" id="{AFF20369-27A9-EA4B-85FD-268AB236147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66344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Google Shape;547;g92c1b8851f_1_212">
            <a:extLst>
              <a:ext uri="{FF2B5EF4-FFF2-40B4-BE49-F238E27FC236}">
                <a16:creationId xmlns:a16="http://schemas.microsoft.com/office/drawing/2014/main" id="{921A3AE3-5FA1-9E4D-814A-E1BD55B393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0726" y="1610027"/>
            <a:ext cx="4088393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2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" name="Google Shape;376;g92c1b8851f_1_40">
            <a:extLst>
              <a:ext uri="{FF2B5EF4-FFF2-40B4-BE49-F238E27FC236}">
                <a16:creationId xmlns:a16="http://schemas.microsoft.com/office/drawing/2014/main" id="{951F634E-FAF1-2C40-A967-0BD980556B3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00726" y="2369297"/>
            <a:ext cx="4088394" cy="2214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7938" marR="0" lvl="0" indent="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346075" marR="0" lvl="1" indent="-2286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−"/>
              <a:tabLst/>
              <a:defRPr sz="12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2pPr>
            <a:lvl3pPr marL="515938" marR="0" lvl="2" indent="-1524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◦"/>
              <a:tabLst/>
              <a:defRPr sz="10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30" name="Google Shape;556;g92c1b8851f_1_212">
            <a:extLst>
              <a:ext uri="{FF2B5EF4-FFF2-40B4-BE49-F238E27FC236}">
                <a16:creationId xmlns:a16="http://schemas.microsoft.com/office/drawing/2014/main" id="{BA034BF3-260C-ED47-9C69-66EBB44D50F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AA5D5B-F7EF-50CF-37A2-D8AF8FC3B4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37" y="16380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31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D653F1D-251E-EF44-AE88-CBEBA1904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4429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B718A364-C1DB-FA45-A0EE-DFA9333254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DA7488B-BC2B-464C-A951-00F88A20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7178B61-7935-4F41-A81A-371D34CB6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908EF7-912C-E2D9-8B3A-EE7C23663E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7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F671B778-F765-B141-98B9-BD0E8C2CD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883" y="1986121"/>
            <a:ext cx="569016" cy="139505"/>
          </a:xfrm>
          <a:prstGeom prst="rect">
            <a:avLst/>
          </a:prstGeom>
        </p:spPr>
      </p:pic>
      <p:sp>
        <p:nvSpPr>
          <p:cNvPr id="15" name="Google Shape;1166;g92c1b8851f_1_543">
            <a:extLst>
              <a:ext uri="{FF2B5EF4-FFF2-40B4-BE49-F238E27FC236}">
                <a16:creationId xmlns:a16="http://schemas.microsoft.com/office/drawing/2014/main" id="{B50A3BF2-A02F-6A40-977A-E36613B18975}"/>
              </a:ext>
            </a:extLst>
          </p:cNvPr>
          <p:cNvSpPr/>
          <p:nvPr userDrawn="1"/>
        </p:nvSpPr>
        <p:spPr>
          <a:xfrm>
            <a:off x="4632960" y="0"/>
            <a:ext cx="455641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" name="Google Shape;545;g92c1b8851f_1_208">
            <a:extLst>
              <a:ext uri="{FF2B5EF4-FFF2-40B4-BE49-F238E27FC236}">
                <a16:creationId xmlns:a16="http://schemas.microsoft.com/office/drawing/2014/main" id="{05703C2B-C394-E044-8204-6F611563C14C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7177692" y="460463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7" name="Google Shape;545;g92c1b8851f_1_208">
            <a:extLst>
              <a:ext uri="{FF2B5EF4-FFF2-40B4-BE49-F238E27FC236}">
                <a16:creationId xmlns:a16="http://schemas.microsoft.com/office/drawing/2014/main" id="{4ECB464E-52E0-E642-AEB1-6C46843870C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177692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8" name="Google Shape;545;g92c1b8851f_1_208">
            <a:extLst>
              <a:ext uri="{FF2B5EF4-FFF2-40B4-BE49-F238E27FC236}">
                <a16:creationId xmlns:a16="http://schemas.microsoft.com/office/drawing/2014/main" id="{9455962B-863D-2442-B738-359FAD4B901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068290" y="460463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9" name="Google Shape;545;g92c1b8851f_1_208">
            <a:extLst>
              <a:ext uri="{FF2B5EF4-FFF2-40B4-BE49-F238E27FC236}">
                <a16:creationId xmlns:a16="http://schemas.microsoft.com/office/drawing/2014/main" id="{1D707025-CB86-C648-8220-693D0580D0E2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06829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2" name="Google Shape;547;g92c1b8851f_1_212">
            <a:extLst>
              <a:ext uri="{FF2B5EF4-FFF2-40B4-BE49-F238E27FC236}">
                <a16:creationId xmlns:a16="http://schemas.microsoft.com/office/drawing/2014/main" id="{73A06E28-1843-1F47-989D-D6A1E0494D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0726" y="1525108"/>
            <a:ext cx="376149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4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" name="Google Shape;376;g92c1b8851f_1_40">
            <a:extLst>
              <a:ext uri="{FF2B5EF4-FFF2-40B4-BE49-F238E27FC236}">
                <a16:creationId xmlns:a16="http://schemas.microsoft.com/office/drawing/2014/main" id="{581308C4-63F5-9244-8A96-4D795F7B5735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00726" y="2226271"/>
            <a:ext cx="3835845" cy="236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16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2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0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245D90-04E7-124D-A688-645F5C2F4691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Google Shape;556;g92c1b8851f_1_212">
            <a:extLst>
              <a:ext uri="{FF2B5EF4-FFF2-40B4-BE49-F238E27FC236}">
                <a16:creationId xmlns:a16="http://schemas.microsoft.com/office/drawing/2014/main" id="{1818A17D-2987-794A-B007-23EAD39F4E5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408D49A-DE41-744C-AE74-2DE7B37485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24" name="Pentagon 23">
            <a:extLst>
              <a:ext uri="{FF2B5EF4-FFF2-40B4-BE49-F238E27FC236}">
                <a16:creationId xmlns:a16="http://schemas.microsoft.com/office/drawing/2014/main" id="{93DA97C3-E3C2-4256-8FB1-D48CE31F3E1C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F9153D4-2FF7-D724-4A06-750034635D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37" y="16380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962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EC92DE-D990-034A-BC1E-FF444570CF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165B01-2E16-F84E-8C84-BCF688864554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Google Shape;556;g92c1b8851f_1_212">
            <a:extLst>
              <a:ext uri="{FF2B5EF4-FFF2-40B4-BE49-F238E27FC236}">
                <a16:creationId xmlns:a16="http://schemas.microsoft.com/office/drawing/2014/main" id="{98E940F9-5050-E249-880F-3683FCED0AB8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27E0B9AA-6D85-861E-712E-D3BB47A42053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36F58F-8EB8-6DEC-DDD2-2C0C658E62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306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3CB3A328-A530-22C1-333A-9C167AB292D5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94234-3300-5B56-B1E3-972E221391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37" y="16380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605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+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D6FEB1EE-FDB3-2441-A5EC-41A957453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0A2A6E8-7DE5-EE47-9217-088B98DCB699}"/>
              </a:ext>
            </a:extLst>
          </p:cNvPr>
          <p:cNvSpPr/>
          <p:nvPr userDrawn="1"/>
        </p:nvSpPr>
        <p:spPr>
          <a:xfrm>
            <a:off x="0" y="0"/>
            <a:ext cx="9154429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F2269C4E-673D-B54A-83A5-9C8DC5FA8A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886716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5C14A4E-E3A4-0E4A-B8DC-7C112731C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968745"/>
            <a:ext cx="1008048" cy="247143"/>
          </a:xfrm>
          <a:prstGeom prst="rect">
            <a:avLst/>
          </a:prstGeom>
        </p:spPr>
      </p:pic>
      <p:pic>
        <p:nvPicPr>
          <p:cNvPr id="14" name="Google Shape;540;g92c1b8851f_1_200">
            <a:extLst>
              <a:ext uri="{FF2B5EF4-FFF2-40B4-BE49-F238E27FC236}">
                <a16:creationId xmlns:a16="http://schemas.microsoft.com/office/drawing/2014/main" id="{1C72E96F-339B-7E44-8466-718EA031371A}"/>
              </a:ext>
            </a:extLst>
          </p:cNvPr>
          <p:cNvPicPr preferRelativeResize="0"/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594" y="4694557"/>
            <a:ext cx="1366812" cy="216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24817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1386874C-2912-154E-9500-ADF819D79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495" y="2049738"/>
            <a:ext cx="7154305" cy="651917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0" name="Google Shape;591;g92c1b8851f_1_246">
            <a:extLst>
              <a:ext uri="{FF2B5EF4-FFF2-40B4-BE49-F238E27FC236}">
                <a16:creationId xmlns:a16="http://schemas.microsoft.com/office/drawing/2014/main" id="{94A9742E-A01E-D94C-A49F-C9D60B43544A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 amt="10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3306" y="2571750"/>
            <a:ext cx="3246595" cy="207029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">
            <a:extLst>
              <a:ext uri="{FF2B5EF4-FFF2-40B4-BE49-F238E27FC236}">
                <a16:creationId xmlns:a16="http://schemas.microsoft.com/office/drawing/2014/main" id="{1EC0FCFD-B73E-834F-B02C-AB868FCFFC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495" y="2876199"/>
            <a:ext cx="715430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B27E0B6-CD00-8646-81C1-2000B2DDF0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103" y="2686802"/>
            <a:ext cx="833097" cy="2042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EC92DE-D990-034A-BC1E-FF444570CF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B9B6F74-4161-5B14-C3B9-F7D1F51F9ED1}"/>
              </a:ext>
            </a:extLst>
          </p:cNvPr>
          <p:cNvGrpSpPr/>
          <p:nvPr userDrawn="1"/>
        </p:nvGrpSpPr>
        <p:grpSpPr>
          <a:xfrm>
            <a:off x="516495" y="0"/>
            <a:ext cx="1598530" cy="1410792"/>
            <a:chOff x="516495" y="0"/>
            <a:chExt cx="1598530" cy="1410792"/>
          </a:xfrm>
        </p:grpSpPr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916A175D-0249-4D9E-B0BE-788C1AE22153}"/>
                </a:ext>
              </a:extLst>
            </p:cNvPr>
            <p:cNvSpPr/>
            <p:nvPr userDrawn="1"/>
          </p:nvSpPr>
          <p:spPr>
            <a:xfrm rot="5400000">
              <a:off x="610364" y="-67463"/>
              <a:ext cx="1410792" cy="1545718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36C7A6-5B0B-F147-36C1-55F4CE4A4D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516495" y="106236"/>
              <a:ext cx="1598530" cy="810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565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F4B6A5-B0A6-4C4B-A476-7809C7A4D37E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6FE08920-2A84-EB45-93D5-8CED534743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0" i="0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E7EE0F-C338-6645-A6EF-75854569D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45272"/>
            <a:ext cx="1155278" cy="2011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7C09DF-4482-F74B-A00A-35D893609226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BD8A6F-D73F-E143-AAA2-664BBFBB7E3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89120" y="787165"/>
            <a:ext cx="365760" cy="59937"/>
            <a:chOff x="11262732" y="1672683"/>
            <a:chExt cx="1360987" cy="223024"/>
          </a:xfrm>
          <a:solidFill>
            <a:schemeClr val="tx2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4BAC17-C309-D74D-92BE-C4847CCE5B01}"/>
                </a:ext>
              </a:extLst>
            </p:cNvPr>
            <p:cNvSpPr/>
            <p:nvPr/>
          </p:nvSpPr>
          <p:spPr>
            <a:xfrm>
              <a:off x="12400695" y="1672683"/>
              <a:ext cx="223024" cy="223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6DB1084-A0B3-0A47-B807-02369102A8C9}"/>
                </a:ext>
              </a:extLst>
            </p:cNvPr>
            <p:cNvSpPr/>
            <p:nvPr/>
          </p:nvSpPr>
          <p:spPr>
            <a:xfrm>
              <a:off x="12021554" y="1672683"/>
              <a:ext cx="223024" cy="223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013E25F-8FC2-8848-B0EE-5AFB10E9417B}"/>
                </a:ext>
              </a:extLst>
            </p:cNvPr>
            <p:cNvSpPr/>
            <p:nvPr/>
          </p:nvSpPr>
          <p:spPr>
            <a:xfrm>
              <a:off x="11641873" y="1672683"/>
              <a:ext cx="223024" cy="223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E854D7D-6405-BF4F-966A-C9640A4719F1}"/>
                </a:ext>
              </a:extLst>
            </p:cNvPr>
            <p:cNvSpPr/>
            <p:nvPr/>
          </p:nvSpPr>
          <p:spPr>
            <a:xfrm>
              <a:off x="11262732" y="1672683"/>
              <a:ext cx="223024" cy="223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DB067A82-8165-A049-BB87-1B614154D8F2}"/>
              </a:ext>
            </a:extLst>
          </p:cNvPr>
          <p:cNvSpPr/>
          <p:nvPr userDrawn="1"/>
        </p:nvSpPr>
        <p:spPr>
          <a:xfrm>
            <a:off x="1915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21" name="Google Shape;556;g92c1b8851f_1_212">
            <a:extLst>
              <a:ext uri="{FF2B5EF4-FFF2-40B4-BE49-F238E27FC236}">
                <a16:creationId xmlns:a16="http://schemas.microsoft.com/office/drawing/2014/main" id="{3557C10B-0B2B-ED42-8D82-6B0A5F40A37C}"/>
              </a:ext>
            </a:extLst>
          </p:cNvPr>
          <p:cNvSpPr txBox="1"/>
          <p:nvPr userDrawn="1"/>
        </p:nvSpPr>
        <p:spPr>
          <a:xfrm>
            <a:off x="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6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A80C55-F3DF-F441-9466-0C00C6CA600D}"/>
              </a:ext>
            </a:extLst>
          </p:cNvPr>
          <p:cNvSpPr txBox="1"/>
          <p:nvPr userDrawn="1"/>
        </p:nvSpPr>
        <p:spPr>
          <a:xfrm>
            <a:off x="24511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8354C4-CDAD-32E4-92E3-C6C07B229C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5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">
            <a:extLst>
              <a:ext uri="{FF2B5EF4-FFF2-40B4-BE49-F238E27FC236}">
                <a16:creationId xmlns:a16="http://schemas.microsoft.com/office/drawing/2014/main" id="{2CAB52BE-C0F2-524B-BD30-F239756C3B75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6027" y="993913"/>
            <a:ext cx="8651946" cy="3645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1386874C-2912-154E-9500-ADF819D79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0" i="0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37B52AF-4E58-B24E-AD74-1546CCE68F9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11538" y="3878263"/>
            <a:ext cx="2255837" cy="76041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Franklin Gothic Book" panose="020B0503020102020204" pitchFamily="34" charset="0"/>
              </a:defRPr>
            </a:lvl1pPr>
          </a:lstStyle>
          <a:p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0938309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F4B6A5-B0A6-4C4B-A476-7809C7A4D37E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E63194-D39E-5E4E-96C4-2C9D40DC4521}"/>
              </a:ext>
            </a:extLst>
          </p:cNvPr>
          <p:cNvSpPr/>
          <p:nvPr userDrawn="1"/>
        </p:nvSpPr>
        <p:spPr>
          <a:xfrm>
            <a:off x="-79771" y="890546"/>
            <a:ext cx="9303542" cy="38706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6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6FE08920-2A84-EB45-93D5-8CED534743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0" i="0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7C09DF-4482-F74B-A00A-35D893609226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27F47A-1C2D-6D44-B58A-441A4ADDE0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2664" y="4861218"/>
            <a:ext cx="1069718" cy="169277"/>
          </a:xfrm>
          <a:prstGeom prst="rect">
            <a:avLst/>
          </a:prstGeom>
        </p:spPr>
      </p:pic>
      <p:sp>
        <p:nvSpPr>
          <p:cNvPr id="8" name="Content">
            <a:extLst>
              <a:ext uri="{FF2B5EF4-FFF2-40B4-BE49-F238E27FC236}">
                <a16:creationId xmlns:a16="http://schemas.microsoft.com/office/drawing/2014/main" id="{86D52E83-812F-A247-B400-F8A33E35C2A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6027" y="993913"/>
            <a:ext cx="8651946" cy="3645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6270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9A4D-36BF-A748-AD96-F532E0832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71ED4-7743-7740-8E65-12A6AC038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Franklin Gothic Book" panose="020B0503020102020204" pitchFamily="34" charset="0"/>
              </a:defRPr>
            </a:lvl1pPr>
            <a:lvl2pPr>
              <a:defRPr b="0" i="0">
                <a:latin typeface="Franklin Gothic Book" panose="020B0503020102020204" pitchFamily="34" charset="0"/>
              </a:defRPr>
            </a:lvl2pPr>
            <a:lvl3pPr>
              <a:defRPr b="0" i="0">
                <a:latin typeface="Franklin Gothic Book" panose="020B0503020102020204" pitchFamily="34" charset="0"/>
              </a:defRPr>
            </a:lvl3pPr>
            <a:lvl4pPr>
              <a:defRPr b="0" i="0">
                <a:latin typeface="Franklin Gothic Book" panose="020B0503020102020204" pitchFamily="34" charset="0"/>
              </a:defRPr>
            </a:lvl4pPr>
            <a:lvl5pPr>
              <a:defRPr b="0" i="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1839698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43747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5">
            <a:extLst>
              <a:ext uri="{FF2B5EF4-FFF2-40B4-BE49-F238E27FC236}">
                <a16:creationId xmlns:a16="http://schemas.microsoft.com/office/drawing/2014/main" id="{4970C66F-3A61-2846-BB7D-D8E0AB233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54430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8F4D8789-7B8C-3F4B-92D2-D49FF7DD5C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8851C846-7E69-AD45-ABC9-2554A4A1F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B2CFB0D-4D96-A841-832E-5E98D01527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9638AC-D664-6D9B-DABA-EE9EAD58122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63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1CF6729-777A-254E-8652-99E28C1C66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3D40C19-D15F-1A4E-8D12-B6A89198A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itle">
            <a:extLst>
              <a:ext uri="{FF2B5EF4-FFF2-40B4-BE49-F238E27FC236}">
                <a16:creationId xmlns:a16="http://schemas.microsoft.com/office/drawing/2014/main" id="{3D4BEAF4-E515-5A4B-8AF4-7060D9B90F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076423E-3E83-6A4F-8227-C3031C916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FD6613-2B61-D85B-5FBB-CCFC0D23EA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4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E3E965B7-0EA9-6242-89B6-D7150181A8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1145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548D5D-8BE0-7143-9EAA-7387939E43ED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600E8727-BA5F-4245-98C4-AD403AD07B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71BD5F34-A937-3946-8B11-AC3B5984EB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B2C67CB-A64D-F546-A3C3-D487BE902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11" name="Pentagon 10">
            <a:extLst>
              <a:ext uri="{FF2B5EF4-FFF2-40B4-BE49-F238E27FC236}">
                <a16:creationId xmlns:a16="http://schemas.microsoft.com/office/drawing/2014/main" id="{B43BEF91-7003-EBB2-0E88-8B1A9C1C249D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FDEF2-1E35-D0F4-B379-88AD9958E9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83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25FBFAE5-A0D6-E94E-8FB6-AF5CB816D52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336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09046F-5DC5-CE4F-A050-D24EF894241C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36E3F884-7CC3-6840-A997-4E574127A4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F894763D-A2CA-9047-B47B-44A83BB95D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821E134-A403-084C-B173-64B19CDC5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F6EB4651-04CB-7F47-B490-EE79AA6775CF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DE8AA-5FB2-4673-6FA4-E550ED5048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55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B61E8BC9-018D-AC49-9777-D9E5A7DA51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299"/>
            <a:ext cx="9144000" cy="515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09046F-5DC5-CE4F-A050-D24EF894241C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36E3F884-7CC3-6840-A997-4E574127A4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F894763D-A2CA-9047-B47B-44A83BB95D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8DFAEB4-ED7B-4B4F-8848-F5ECF9CDAF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6503978C-C12C-DB57-0AF3-AC96C2439D6A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E799CB-474F-3F29-E2F1-BBB14B5F95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07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1452C8C-EACE-2343-A517-B7378480008D}"/>
              </a:ext>
            </a:extLst>
          </p:cNvPr>
          <p:cNvSpPr/>
          <p:nvPr userDrawn="1"/>
        </p:nvSpPr>
        <p:spPr>
          <a:xfrm>
            <a:off x="-5215" y="4748212"/>
            <a:ext cx="9154430" cy="395288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C50A2F-324C-1444-86CA-66CDEAFEA647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48BF71-8362-1942-BBC3-C0A0B2A5E26F}"/>
              </a:ext>
            </a:extLst>
          </p:cNvPr>
          <p:cNvPicPr>
            <a:picLocks noChangeAspect="1"/>
          </p:cNvPicPr>
          <p:nvPr userDrawn="1"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435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  <p:sldLayoutId id="2147483891" r:id="rId18"/>
    <p:sldLayoutId id="2147483892" r:id="rId19"/>
    <p:sldLayoutId id="2147483893" r:id="rId20"/>
    <p:sldLayoutId id="2147483894" r:id="rId21"/>
    <p:sldLayoutId id="2147483895" r:id="rId22"/>
    <p:sldLayoutId id="2147483896" r:id="rId23"/>
    <p:sldLayoutId id="2147483897" r:id="rId24"/>
    <p:sldLayoutId id="2147483898" r:id="rId25"/>
    <p:sldLayoutId id="2147483899" r:id="rId26"/>
    <p:sldLayoutId id="2147483900" r:id="rId27"/>
    <p:sldLayoutId id="2147483901" r:id="rId28"/>
    <p:sldLayoutId id="2147483902" r:id="rId29"/>
    <p:sldLayoutId id="2147483903" r:id="rId30"/>
    <p:sldLayoutId id="2147483904" r:id="rId31"/>
    <p:sldLayoutId id="2147483905" r:id="rId32"/>
    <p:sldLayoutId id="2147483906" r:id="rId33"/>
    <p:sldLayoutId id="2147483907" r:id="rId34"/>
    <p:sldLayoutId id="2147483908" r:id="rId35"/>
    <p:sldLayoutId id="2147483909" r:id="rId36"/>
    <p:sldLayoutId id="2147483910" r:id="rId37"/>
    <p:sldLayoutId id="2147483911" r:id="rId38"/>
    <p:sldLayoutId id="2147483912" r:id="rId39"/>
    <p:sldLayoutId id="2147483913" r:id="rId40"/>
    <p:sldLayoutId id="2147483914" r:id="rId41"/>
    <p:sldLayoutId id="2147483915" r:id="rId42"/>
    <p:sldLayoutId id="2147483916" r:id="rId43"/>
    <p:sldLayoutId id="2147483917" r:id="rId44"/>
    <p:sldLayoutId id="2147483918" r:id="rId45"/>
    <p:sldLayoutId id="2147483919" r:id="rId46"/>
    <p:sldLayoutId id="2147483920" r:id="rId47"/>
    <p:sldLayoutId id="2147483921" r:id="rId48"/>
    <p:sldLayoutId id="2147483922" r:id="rId4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5" Type="http://schemas.openxmlformats.org/officeDocument/2006/relationships/chart" Target="../charts/chart3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.emf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1.emf"/><Relationship Id="rId4" Type="http://schemas.openxmlformats.org/officeDocument/2006/relationships/hyperlink" Target="https://universityservices.wiley.com/ocs2020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us.epsilon.com/pressroom/new-epsilon-research-indicates-80-of-consumers-are-more-likely-to-make-a-purchase-when-brands-offer-personalized-experience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lsenmetrix.com/multi-channel-marketing-delivers-better-roi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www.salesgenie.com/multi-channel-marketing-campaigns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hyperlink" Target="http://mailingsystemstechnology.com/article-3980-mail-making-the-most-of-multi-channel.html" TargetMode="External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2.png"/><Relationship Id="rId11" Type="http://schemas.openxmlformats.org/officeDocument/2006/relationships/image" Target="../media/image11.emf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BCBBA1-EF14-4B14-3B8E-625F4376A2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8067" y="1013409"/>
            <a:ext cx="6467866" cy="296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E2A0D9-19A2-0F4F-A63A-F0DD53FEFBBF}"/>
              </a:ext>
            </a:extLst>
          </p:cNvPr>
          <p:cNvSpPr/>
          <p:nvPr/>
        </p:nvSpPr>
        <p:spPr>
          <a:xfrm>
            <a:off x="0" y="0"/>
            <a:ext cx="4565819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A86817-46AB-BA49-8F27-25AD46BD7AF9}"/>
              </a:ext>
            </a:extLst>
          </p:cNvPr>
          <p:cNvSpPr txBox="1"/>
          <p:nvPr/>
        </p:nvSpPr>
        <p:spPr>
          <a:xfrm>
            <a:off x="386576" y="2364951"/>
            <a:ext cx="37926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3300" b="1">
                <a:solidFill>
                  <a:srgbClr val="C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3BD00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85% 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B3BD00"/>
              </a:solidFill>
              <a:effectLst/>
              <a:uLnTx/>
              <a:uFillTx/>
              <a:latin typeface="Franklin Gothic Medium" panose="020B0603020102020204"/>
              <a:ea typeface="Franklin Gothic Book"/>
              <a:cs typeface="Franklin Gothic Book"/>
              <a:sym typeface="Franklin Gothic Boo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Had an APPLY NOW button on their home page.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>
                <a:latin typeface="+mj-lt"/>
                <a:ea typeface="+mj-ea"/>
                <a:cs typeface="+mj-cs"/>
                <a:sym typeface="Arial"/>
              </a:defRPr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E156BD-5AF4-4446-90EC-061D72B90030}"/>
              </a:ext>
            </a:extLst>
          </p:cNvPr>
          <p:cNvSpPr txBox="1"/>
          <p:nvPr/>
        </p:nvSpPr>
        <p:spPr>
          <a:xfrm>
            <a:off x="4798367" y="2364951"/>
            <a:ext cx="40639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3300" b="1">
                <a:solidFill>
                  <a:srgbClr val="C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3BD00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76% 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B3BD00"/>
              </a:solidFill>
              <a:effectLst/>
              <a:uLnTx/>
              <a:uFillTx/>
              <a:latin typeface="Franklin Gothic Medium" panose="020B0603020102020204"/>
              <a:ea typeface="Franklin Gothic Book"/>
              <a:cs typeface="Franklin Gothic Book"/>
              <a:sym typeface="Franklin Gothic Boo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Had a VISIT button on their home page.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>
                <a:latin typeface="+mj-lt"/>
                <a:ea typeface="+mj-ea"/>
                <a:cs typeface="+mj-cs"/>
                <a:sym typeface="Arial"/>
              </a:defRPr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cs typeface="Arial"/>
              <a:sym typeface="Arial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0384B50-2F11-B0CE-8697-F6F519DBEE81}"/>
              </a:ext>
            </a:extLst>
          </p:cNvPr>
          <p:cNvSpPr/>
          <p:nvPr/>
        </p:nvSpPr>
        <p:spPr>
          <a:xfrm>
            <a:off x="1208670" y="1577465"/>
            <a:ext cx="2316773" cy="51692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L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  <a:sym typeface="Arial"/>
              </a:rPr>
              <a:t>APPLY NOW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9956120-3905-ED43-B779-09EC05CBCBEB}"/>
              </a:ext>
            </a:extLst>
          </p:cNvPr>
          <p:cNvSpPr/>
          <p:nvPr/>
        </p:nvSpPr>
        <p:spPr>
          <a:xfrm>
            <a:off x="5980865" y="1647210"/>
            <a:ext cx="1698973" cy="51692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L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  <a:sym typeface="Arial"/>
              </a:rPr>
              <a:t>VISIT US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597491-A6FD-9786-3A05-8A680810567C}"/>
              </a:ext>
            </a:extLst>
          </p:cNvPr>
          <p:cNvGrpSpPr/>
          <p:nvPr/>
        </p:nvGrpSpPr>
        <p:grpSpPr>
          <a:xfrm>
            <a:off x="7706290" y="0"/>
            <a:ext cx="1315850" cy="1302025"/>
            <a:chOff x="7378107" y="-1"/>
            <a:chExt cx="1545718" cy="1529478"/>
          </a:xfrm>
        </p:grpSpPr>
        <p:sp>
          <p:nvSpPr>
            <p:cNvPr id="12" name="Pentagon 11">
              <a:extLst>
                <a:ext uri="{FF2B5EF4-FFF2-40B4-BE49-F238E27FC236}">
                  <a16:creationId xmlns:a16="http://schemas.microsoft.com/office/drawing/2014/main" id="{F51AF3B7-206C-0E17-5F0D-7A40FFE89FD1}"/>
                </a:ext>
              </a:extLst>
            </p:cNvPr>
            <p:cNvSpPr/>
            <p:nvPr userDrawn="1"/>
          </p:nvSpPr>
          <p:spPr>
            <a:xfrm rot="5400000">
              <a:off x="7386227" y="-8121"/>
              <a:ext cx="1529478" cy="1545718"/>
            </a:xfrm>
            <a:prstGeom prst="homePlate">
              <a:avLst>
                <a:gd name="adj" fmla="val 25995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5260247-F1AA-863F-1B38-6C81D1634A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305369"/>
              <a:ext cx="1461295" cy="66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669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CF80654-9427-AD4B-8CD4-EFFD004D17A0}"/>
              </a:ext>
            </a:extLst>
          </p:cNvPr>
          <p:cNvSpPr/>
          <p:nvPr/>
        </p:nvSpPr>
        <p:spPr>
          <a:xfrm>
            <a:off x="5156462" y="1702956"/>
            <a:ext cx="4073802" cy="2918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25939FFC-C89F-C446-BED2-ABEA9A29A12A}"/>
              </a:ext>
            </a:extLst>
          </p:cNvPr>
          <p:cNvSpPr txBox="1">
            <a:spLocks/>
          </p:cNvSpPr>
          <p:nvPr/>
        </p:nvSpPr>
        <p:spPr>
          <a:xfrm>
            <a:off x="-146116" y="274982"/>
            <a:ext cx="6234545" cy="49436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3BD00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  <a:sym typeface="Arial"/>
              </a:rPr>
              <a:t>Make a Good First Impression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E63D18A-691D-D141-910C-8166EBCE201F}"/>
              </a:ext>
            </a:extLst>
          </p:cNvPr>
          <p:cNvSpPr txBox="1"/>
          <p:nvPr/>
        </p:nvSpPr>
        <p:spPr>
          <a:xfrm>
            <a:off x="618777" y="848060"/>
            <a:ext cx="3953223" cy="377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lc="http://schemas.openxmlformats.org/drawingml/2006/lockedCanvas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34289" tIns="34289" rIns="34289" bIns="34289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  <a:sym typeface="Arial"/>
              </a:rPr>
              <a:t>First impressions we experienced:</a:t>
            </a:r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87A6DF87-B475-E04A-80BE-346233046A55}"/>
              </a:ext>
            </a:extLst>
          </p:cNvPr>
          <p:cNvGrpSpPr/>
          <p:nvPr/>
        </p:nvGrpSpPr>
        <p:grpSpPr>
          <a:xfrm>
            <a:off x="5288438" y="3947401"/>
            <a:ext cx="3695280" cy="552795"/>
            <a:chOff x="-1" y="0"/>
            <a:chExt cx="6132726" cy="809346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6A3A0866-688C-834A-BD31-488845435DF1}"/>
                </a:ext>
              </a:extLst>
            </p:cNvPr>
            <p:cNvSpPr/>
            <p:nvPr/>
          </p:nvSpPr>
          <p:spPr>
            <a:xfrm>
              <a:off x="1355" y="50480"/>
              <a:ext cx="6131370" cy="7369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63500" dist="50800" dir="5400000" rotWithShape="0">
                <a:srgbClr val="000000">
                  <a:alpha val="7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l" defTabSz="3839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cs typeface="Calibri"/>
                <a:sym typeface="Calibri"/>
              </a:endParaRPr>
            </a:p>
          </p:txBody>
        </p:sp>
        <p:grpSp>
          <p:nvGrpSpPr>
            <p:cNvPr id="10" name="Group">
              <a:extLst>
                <a:ext uri="{FF2B5EF4-FFF2-40B4-BE49-F238E27FC236}">
                  <a16:creationId xmlns:a16="http://schemas.microsoft.com/office/drawing/2014/main" id="{84279EC9-3144-674D-B52D-F22BCD8D2A08}"/>
                </a:ext>
              </a:extLst>
            </p:cNvPr>
            <p:cNvGrpSpPr/>
            <p:nvPr/>
          </p:nvGrpSpPr>
          <p:grpSpPr>
            <a:xfrm>
              <a:off x="-1" y="0"/>
              <a:ext cx="6124560" cy="809346"/>
              <a:chOff x="0" y="0"/>
              <a:chExt cx="6124559" cy="809345"/>
            </a:xfrm>
          </p:grpSpPr>
          <p:pic>
            <p:nvPicPr>
              <p:cNvPr id="11" name="Picture 10" descr="Picture 6">
                <a:extLst>
                  <a:ext uri="{FF2B5EF4-FFF2-40B4-BE49-F238E27FC236}">
                    <a16:creationId xmlns:a16="http://schemas.microsoft.com/office/drawing/2014/main" id="{142CB792-A897-8848-8A14-5322D3334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5338470" cy="8093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" name="Picture 11" descr="Picture 6">
                <a:extLst>
                  <a:ext uri="{FF2B5EF4-FFF2-40B4-BE49-F238E27FC236}">
                    <a16:creationId xmlns:a16="http://schemas.microsoft.com/office/drawing/2014/main" id="{77E657F8-79CF-D340-B736-B99A474C8F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272638" y="0"/>
                <a:ext cx="851921" cy="8093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2098088-5FE3-D54D-A588-5F474CED2273}"/>
              </a:ext>
            </a:extLst>
          </p:cNvPr>
          <p:cNvSpPr txBox="1"/>
          <p:nvPr/>
        </p:nvSpPr>
        <p:spPr>
          <a:xfrm>
            <a:off x="5486400" y="1702956"/>
            <a:ext cx="344460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917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96AC44"/>
              </a:buClr>
              <a:buSzPct val="114000"/>
              <a:buFont typeface="Arial"/>
              <a:buNone/>
              <a:tabLst/>
              <a:defRPr sz="1800">
                <a:solidFill>
                  <a:srgbClr val="77777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26569"/>
                </a:solidFill>
                <a:effectLst/>
                <a:uLnTx/>
                <a:uFillTx/>
                <a:latin typeface="Franklin Gothic Book"/>
                <a:cs typeface="Calibri"/>
                <a:sym typeface="Calibri"/>
              </a:rPr>
              <a:t>Pay attention to your response page. What happens when a student submits the form?</a:t>
            </a:r>
          </a:p>
          <a:p>
            <a:pPr marL="0" marR="0" lvl="0" indent="0" algn="l" defTabSz="342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1800">
                <a:solidFill>
                  <a:srgbClr val="77777A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cs typeface="Calibri"/>
              <a:sym typeface="Calibri"/>
            </a:endParaRPr>
          </a:p>
          <a:p>
            <a:pPr marL="0" marR="0" lvl="0" indent="0" algn="l" defTabSz="342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1800">
                <a:solidFill>
                  <a:srgbClr val="77777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B3BD00"/>
                </a:solidFill>
                <a:effectLst/>
                <a:uLnTx/>
                <a:uFillTx/>
                <a:latin typeface="Franklin Gothic Medium" panose="020B0603020102020204"/>
                <a:cs typeface="Calibri"/>
                <a:sym typeface="Calibri"/>
              </a:rPr>
              <a:t>44%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626569"/>
              </a:solidFill>
              <a:effectLst/>
              <a:uLnTx/>
              <a:uFillTx/>
              <a:latin typeface="Franklin Gothic Book"/>
              <a:cs typeface="Calibri"/>
              <a:sym typeface="Calibri"/>
            </a:endParaRPr>
          </a:p>
          <a:p>
            <a:pPr marL="0" marR="0" lvl="0" indent="0" algn="l" defTabSz="342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1800">
                <a:solidFill>
                  <a:srgbClr val="77777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26569"/>
                </a:solidFill>
                <a:effectLst/>
                <a:uLnTx/>
                <a:uFillTx/>
                <a:latin typeface="Franklin Gothic Book"/>
                <a:cs typeface="Calibri"/>
                <a:sym typeface="Calibri"/>
              </a:rPr>
              <a:t>of schools have this type of response: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57BD38D-EC7E-572F-4B0E-F3B6F843FF7A}"/>
              </a:ext>
            </a:extLst>
          </p:cNvPr>
          <p:cNvGraphicFramePr/>
          <p:nvPr/>
        </p:nvGraphicFramePr>
        <p:xfrm>
          <a:off x="41053" y="1373839"/>
          <a:ext cx="5108670" cy="3247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1707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01C2A06-3669-3144-9F0A-C04F85B0EF9F}"/>
              </a:ext>
            </a:extLst>
          </p:cNvPr>
          <p:cNvSpPr/>
          <p:nvPr/>
        </p:nvSpPr>
        <p:spPr>
          <a:xfrm>
            <a:off x="6013175" y="2513356"/>
            <a:ext cx="3206170" cy="123971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CB6DE-156C-BF42-AE10-8CEFB4FCAF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LB"/>
              <a:t>Be Available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7C3AAE-3904-204E-8C5C-B20EC0EFDEB9}"/>
              </a:ext>
            </a:extLst>
          </p:cNvPr>
          <p:cNvSpPr txBox="1"/>
          <p:nvPr/>
        </p:nvSpPr>
        <p:spPr>
          <a:xfrm>
            <a:off x="6266508" y="2671548"/>
            <a:ext cx="26314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Have a link on your home page for students to indicate interest!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2CD13525-A3DB-FF44-B523-57A27841D4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18" y="992372"/>
            <a:ext cx="5179610" cy="361595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6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40F98F-5DD5-F94A-9B01-49D41ED9D001}"/>
              </a:ext>
            </a:extLst>
          </p:cNvPr>
          <p:cNvSpPr/>
          <p:nvPr/>
        </p:nvSpPr>
        <p:spPr>
          <a:xfrm>
            <a:off x="3347883" y="1497145"/>
            <a:ext cx="903857" cy="15096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72CE380-1338-C540-B3A1-839C6FB206A9}"/>
              </a:ext>
            </a:extLst>
          </p:cNvPr>
          <p:cNvCxnSpPr/>
          <p:nvPr/>
        </p:nvCxnSpPr>
        <p:spPr>
          <a:xfrm>
            <a:off x="2045295" y="1573347"/>
            <a:ext cx="1199071" cy="0"/>
          </a:xfrm>
          <a:prstGeom prst="straightConnector1">
            <a:avLst/>
          </a:prstGeom>
          <a:ln w="127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C42E141-CF87-1312-4437-17BE1F9F9349}"/>
              </a:ext>
            </a:extLst>
          </p:cNvPr>
          <p:cNvGrpSpPr/>
          <p:nvPr/>
        </p:nvGrpSpPr>
        <p:grpSpPr>
          <a:xfrm>
            <a:off x="7706290" y="0"/>
            <a:ext cx="1315850" cy="1302025"/>
            <a:chOff x="7378107" y="-1"/>
            <a:chExt cx="1545718" cy="1529478"/>
          </a:xfrm>
        </p:grpSpPr>
        <p:sp>
          <p:nvSpPr>
            <p:cNvPr id="4" name="Pentagon 3">
              <a:extLst>
                <a:ext uri="{FF2B5EF4-FFF2-40B4-BE49-F238E27FC236}">
                  <a16:creationId xmlns:a16="http://schemas.microsoft.com/office/drawing/2014/main" id="{BC046A4F-72C7-1BA8-DC76-B227FA867B48}"/>
                </a:ext>
              </a:extLst>
            </p:cNvPr>
            <p:cNvSpPr/>
            <p:nvPr userDrawn="1"/>
          </p:nvSpPr>
          <p:spPr>
            <a:xfrm rot="5400000">
              <a:off x="7386227" y="-8121"/>
              <a:ext cx="1529478" cy="1545718"/>
            </a:xfrm>
            <a:prstGeom prst="homePlate">
              <a:avLst>
                <a:gd name="adj" fmla="val 25995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1ABC717-6D37-138D-1877-B95EBDF448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305369"/>
              <a:ext cx="1461295" cy="66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430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16208D-5EAF-B249-9474-2938215724B0}"/>
              </a:ext>
            </a:extLst>
          </p:cNvPr>
          <p:cNvSpPr/>
          <p:nvPr/>
        </p:nvSpPr>
        <p:spPr>
          <a:xfrm>
            <a:off x="4932607" y="2502258"/>
            <a:ext cx="4449932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CB6DE-156C-BF42-AE10-8CEFB4FCAF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LB"/>
              <a:t>Make it Easy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5F385E-A47A-A748-84A3-60EA4F6F1ADD}"/>
              </a:ext>
            </a:extLst>
          </p:cNvPr>
          <p:cNvSpPr txBox="1"/>
          <p:nvPr/>
        </p:nvSpPr>
        <p:spPr>
          <a:xfrm>
            <a:off x="5088835" y="2502258"/>
            <a:ext cx="36105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Have a branded, quick and easy form fill. 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500B9451-AE8D-BD44-81A0-A904836967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926" y="938614"/>
            <a:ext cx="3683074" cy="3706740"/>
          </a:xfrm>
          <a:prstGeom prst="rect">
            <a:avLst/>
          </a:prstGeom>
          <a:ln w="6350">
            <a:solidFill>
              <a:schemeClr val="accent6"/>
            </a:solidFill>
            <a:miter lim="400000"/>
          </a:ln>
          <a:effectLst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91A535B-5512-01CA-62F8-5EA312FE1C05}"/>
              </a:ext>
            </a:extLst>
          </p:cNvPr>
          <p:cNvGrpSpPr/>
          <p:nvPr/>
        </p:nvGrpSpPr>
        <p:grpSpPr>
          <a:xfrm>
            <a:off x="7706290" y="0"/>
            <a:ext cx="1315850" cy="1302025"/>
            <a:chOff x="7378107" y="-1"/>
            <a:chExt cx="1545718" cy="1529478"/>
          </a:xfrm>
        </p:grpSpPr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EAF236A4-CF6A-B7E5-4F0E-B9FDA13BFE45}"/>
                </a:ext>
              </a:extLst>
            </p:cNvPr>
            <p:cNvSpPr/>
            <p:nvPr userDrawn="1"/>
          </p:nvSpPr>
          <p:spPr>
            <a:xfrm rot="5400000">
              <a:off x="7386227" y="-8121"/>
              <a:ext cx="1529478" cy="1545718"/>
            </a:xfrm>
            <a:prstGeom prst="homePlate">
              <a:avLst>
                <a:gd name="adj" fmla="val 25995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9CD3510-0B5E-64F7-62CD-EA0F4DB5DE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305369"/>
              <a:ext cx="1461295" cy="66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533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A0B684-4191-9743-A8C0-336A3EEFBC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Which Impression Do You Prefer?</a:t>
            </a:r>
          </a:p>
          <a:p>
            <a:endParaRPr lang="en-US"/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BE8E2880-1548-2B43-91E6-ADA424E7E055}"/>
              </a:ext>
            </a:extLst>
          </p:cNvPr>
          <p:cNvGrpSpPr/>
          <p:nvPr/>
        </p:nvGrpSpPr>
        <p:grpSpPr>
          <a:xfrm>
            <a:off x="246063" y="2368750"/>
            <a:ext cx="4154552" cy="548285"/>
            <a:chOff x="0" y="0"/>
            <a:chExt cx="4154551" cy="548283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6CAF1132-2B98-8D4A-B91C-217ACCC1762D}"/>
                </a:ext>
              </a:extLst>
            </p:cNvPr>
            <p:cNvSpPr/>
            <p:nvPr/>
          </p:nvSpPr>
          <p:spPr>
            <a:xfrm>
              <a:off x="918" y="34197"/>
              <a:ext cx="4153633" cy="49924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63500" dist="50800" dir="5400000" rotWithShape="0">
                <a:srgbClr val="000000">
                  <a:alpha val="7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l" defTabSz="3839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cs typeface="Calibri"/>
                <a:sym typeface="Calibri"/>
              </a:endParaRPr>
            </a:p>
          </p:txBody>
        </p:sp>
        <p:grpSp>
          <p:nvGrpSpPr>
            <p:cNvPr id="10" name="Group">
              <a:extLst>
                <a:ext uri="{FF2B5EF4-FFF2-40B4-BE49-F238E27FC236}">
                  <a16:creationId xmlns:a16="http://schemas.microsoft.com/office/drawing/2014/main" id="{2376556E-B18F-404E-8650-BC692549A970}"/>
                </a:ext>
              </a:extLst>
            </p:cNvPr>
            <p:cNvGrpSpPr/>
            <p:nvPr/>
          </p:nvGrpSpPr>
          <p:grpSpPr>
            <a:xfrm>
              <a:off x="-1" y="-1"/>
              <a:ext cx="4149019" cy="548284"/>
              <a:chOff x="0" y="0"/>
              <a:chExt cx="4149017" cy="548283"/>
            </a:xfrm>
          </p:grpSpPr>
          <p:pic>
            <p:nvPicPr>
              <p:cNvPr id="11" name="Picture 6" descr="Picture 6">
                <a:extLst>
                  <a:ext uri="{FF2B5EF4-FFF2-40B4-BE49-F238E27FC236}">
                    <a16:creationId xmlns:a16="http://schemas.microsoft.com/office/drawing/2014/main" id="{7811A7BE-910D-774A-AD6E-5C75DC64BE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616490" cy="5482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" name="Picture 6" descr="Picture 6">
                <a:extLst>
                  <a:ext uri="{FF2B5EF4-FFF2-40B4-BE49-F238E27FC236}">
                    <a16:creationId xmlns:a16="http://schemas.microsoft.com/office/drawing/2014/main" id="{C0431C70-C47B-4148-B0AA-7721EC1F0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571892" y="0"/>
                <a:ext cx="577126" cy="5482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8BFE0367-5D8D-704D-AEBC-FCFA5C8C23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67643" y="994710"/>
            <a:ext cx="3929376" cy="3619977"/>
          </a:xfrm>
          <a:prstGeom prst="rect">
            <a:avLst/>
          </a:prstGeom>
          <a:ln w="6350">
            <a:solidFill>
              <a:schemeClr val="accent6"/>
            </a:solidFill>
            <a:miter lim="400000"/>
          </a:ln>
          <a:effectLst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28E3C08-CAA7-5276-1295-91DBD4E11DAC}"/>
              </a:ext>
            </a:extLst>
          </p:cNvPr>
          <p:cNvGrpSpPr/>
          <p:nvPr/>
        </p:nvGrpSpPr>
        <p:grpSpPr>
          <a:xfrm>
            <a:off x="274320" y="0"/>
            <a:ext cx="1598530" cy="1410792"/>
            <a:chOff x="274320" y="0"/>
            <a:chExt cx="1598530" cy="1410792"/>
          </a:xfrm>
        </p:grpSpPr>
        <p:sp>
          <p:nvSpPr>
            <p:cNvPr id="3" name="Pentagon 2">
              <a:extLst>
                <a:ext uri="{FF2B5EF4-FFF2-40B4-BE49-F238E27FC236}">
                  <a16:creationId xmlns:a16="http://schemas.microsoft.com/office/drawing/2014/main" id="{D2632014-D813-3FDC-39AD-40E6C77C736C}"/>
                </a:ext>
              </a:extLst>
            </p:cNvPr>
            <p:cNvSpPr/>
            <p:nvPr userDrawn="1"/>
          </p:nvSpPr>
          <p:spPr>
            <a:xfrm rot="5400000">
              <a:off x="368189" y="-67463"/>
              <a:ext cx="1410792" cy="1545718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D51635-E914-CE85-EA59-CA637CF47C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274320" y="106236"/>
              <a:ext cx="1598530" cy="810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3257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Only 32% of schools had a request information link on their home page.…"/>
          <p:cNvSpPr txBox="1"/>
          <p:nvPr/>
        </p:nvSpPr>
        <p:spPr>
          <a:xfrm>
            <a:off x="942516" y="1546630"/>
            <a:ext cx="3910373" cy="2605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34289" rIns="34289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16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3200">
                <a:latin typeface="+mj-lt"/>
                <a:ea typeface="+mj-ea"/>
                <a:cs typeface="+mj-cs"/>
                <a:sym typeface="Calibri"/>
              </a:defRPr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Calibri"/>
              </a:rPr>
              <a:t>Only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32</a:t>
            </a:r>
            <a:r>
              <a:rPr kumimoji="0" sz="2400" b="0" i="0" u="none" strike="noStrike" kern="0" cap="none" spc="0" normalizeH="0" baseline="31999" noProof="0" dirty="0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%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Calibri"/>
              </a:rPr>
              <a:t> of schools had a request information link on their home page.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16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rPr kumimoji="0" sz="1950" b="0" i="0" u="none" strike="noStrike" kern="0" cap="none" spc="0" normalizeH="0" baseline="0" noProof="0" dirty="0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Calibri"/>
              </a:rPr>
              <a:t>(</a:t>
            </a:r>
            <a:r>
              <a:rPr kumimoji="0" sz="1950" b="0" i="0" u="none" strike="noStrike" kern="0" cap="none" spc="0" normalizeH="0" baseline="0" noProof="0" dirty="0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67</a:t>
            </a:r>
            <a:r>
              <a:rPr kumimoji="0" sz="1950" b="0" i="0" u="none" strike="noStrike" kern="0" cap="none" spc="0" normalizeH="0" baseline="31999" noProof="0" dirty="0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%</a:t>
            </a:r>
            <a:r>
              <a:rPr kumimoji="0" sz="1950" b="1" i="0" u="none" strike="noStrike" kern="0" cap="none" spc="0" normalizeH="0" baseline="0" noProof="0" dirty="0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Calibri"/>
              </a:rPr>
              <a:t> </a:t>
            </a:r>
            <a:r>
              <a:rPr kumimoji="0" sz="1950" b="0" i="0" u="none" strike="noStrike" kern="0" cap="none" spc="0" normalizeH="0" baseline="0" noProof="0" dirty="0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Calibri"/>
              </a:rPr>
              <a:t>of schools had an application link on their home page.)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16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3200">
                <a:latin typeface="+mj-lt"/>
                <a:ea typeface="+mj-ea"/>
                <a:cs typeface="+mj-cs"/>
                <a:sym typeface="Calibri"/>
              </a:defRPr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anose="020B0603020102020204"/>
              <a:cs typeface="Arial"/>
              <a:sym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06CF0-69A7-A684-CB67-DFD0759B15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7548" y="196121"/>
            <a:ext cx="4688903" cy="395287"/>
          </a:xfrm>
        </p:spPr>
        <p:txBody>
          <a:bodyPr/>
          <a:lstStyle/>
          <a:p>
            <a:r>
              <a:rPr lang="en-US" b="1" dirty="0"/>
              <a:t>GRADUATE DATA </a:t>
            </a:r>
            <a:r>
              <a:rPr lang="en-US" dirty="0"/>
              <a:t>Can Students Find What They Need?</a:t>
            </a:r>
            <a:endParaRPr lang="en-LB" dirty="0"/>
          </a:p>
        </p:txBody>
      </p:sp>
      <p:sp>
        <p:nvSpPr>
          <p:cNvPr id="260" name="Arrow"/>
          <p:cNvSpPr/>
          <p:nvPr/>
        </p:nvSpPr>
        <p:spPr>
          <a:xfrm>
            <a:off x="89452" y="1542673"/>
            <a:ext cx="723972" cy="543223"/>
          </a:xfrm>
          <a:prstGeom prst="rightArrow">
            <a:avLst>
              <a:gd name="adj1" fmla="val 42978"/>
              <a:gd name="adj2" fmla="val 63767"/>
            </a:avLst>
          </a:prstGeom>
          <a:solidFill>
            <a:schemeClr val="accent3"/>
          </a:solidFill>
          <a:ln w="190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4289" rIns="3428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61" name="20%… 20% had this link immediately visible (no scrolling)." descr="20%… 20% had this link immediately visible (no scrolling).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852889" y="1328760"/>
            <a:ext cx="3072893" cy="1598713"/>
          </a:xfrm>
          <a:prstGeom prst="rect">
            <a:avLst/>
          </a:prstGeom>
          <a:effectLst>
            <a:outerShdw blurRad="152400" dist="130335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262" name="15%… 15% of schools did not appear to have a form at all." descr="15%… 15% of schools did not appear to have a form at all.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852889" y="2995635"/>
            <a:ext cx="3072893" cy="1598713"/>
          </a:xfrm>
          <a:prstGeom prst="rect">
            <a:avLst/>
          </a:prstGeom>
          <a:effectLst>
            <a:outerShdw blurRad="152400" dist="130335" dir="5400000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030308"/>
      </p:ext>
    </p:extLst>
  </p:cSld>
  <p:clrMapOvr>
    <a:masterClrMapping/>
  </p:clrMapOvr>
  <p:transition spd="slow">
    <p:cover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 animBg="1" advAuto="0"/>
      <p:bldP spid="262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roup"/>
          <p:cNvGrpSpPr/>
          <p:nvPr/>
        </p:nvGrpSpPr>
        <p:grpSpPr>
          <a:xfrm>
            <a:off x="809784" y="1385439"/>
            <a:ext cx="7524430" cy="3191124"/>
            <a:chOff x="0" y="0"/>
            <a:chExt cx="10032572" cy="42548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9" name="Rectangle"/>
            <p:cNvSpPr/>
            <p:nvPr/>
          </p:nvSpPr>
          <p:spPr>
            <a:xfrm>
              <a:off x="0" y="0"/>
              <a:ext cx="10032573" cy="4254832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chemeClr val="accent1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aphicFrame>
          <p:nvGraphicFramePr>
            <p:cNvPr id="310" name="2D Bar Chart"/>
            <p:cNvGraphicFramePr/>
            <p:nvPr/>
          </p:nvGraphicFramePr>
          <p:xfrm>
            <a:off x="144857" y="78138"/>
            <a:ext cx="9742858" cy="406403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FDF16-9806-309D-4E72-0770865E49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Data from previous GRADUATE projects</a:t>
            </a:r>
          </a:p>
        </p:txBody>
      </p:sp>
    </p:spTree>
    <p:extLst>
      <p:ext uri="{BB962C8B-B14F-4D97-AF65-F5344CB8AC3E}">
        <p14:creationId xmlns:p14="http://schemas.microsoft.com/office/powerpoint/2010/main" val="2882820886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0108C9B-C552-C545-A8BA-5E5B3B4F7F50}"/>
              </a:ext>
            </a:extLst>
          </p:cNvPr>
          <p:cNvSpPr/>
          <p:nvPr/>
        </p:nvSpPr>
        <p:spPr>
          <a:xfrm>
            <a:off x="2857500" y="0"/>
            <a:ext cx="62865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17" name="Circle">
            <a:extLst>
              <a:ext uri="{FF2B5EF4-FFF2-40B4-BE49-F238E27FC236}">
                <a16:creationId xmlns:a16="http://schemas.microsoft.com/office/drawing/2014/main" id="{B410BF72-3417-394A-B019-B59326325A22}"/>
              </a:ext>
            </a:extLst>
          </p:cNvPr>
          <p:cNvSpPr/>
          <p:nvPr/>
        </p:nvSpPr>
        <p:spPr>
          <a:xfrm>
            <a:off x="4785448" y="400462"/>
            <a:ext cx="2430605" cy="2430605"/>
          </a:xfrm>
          <a:prstGeom prst="ellipse">
            <a:avLst/>
          </a:prstGeom>
          <a:solidFill>
            <a:schemeClr val="accent4"/>
          </a:solidFill>
          <a:ln w="38100">
            <a:solidFill>
              <a:srgbClr val="FFFFFF"/>
            </a:solidFill>
          </a:ln>
          <a:effectLst>
            <a:outerShdw blurRad="139700" dist="101632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45718" tIns="45718" rIns="45718" bIns="45718" anchor="ctr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sym typeface="Franklin Gothic Book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0FBC1BB-4F27-C941-9335-7E48C2044A27}"/>
              </a:ext>
            </a:extLst>
          </p:cNvPr>
          <p:cNvSpPr txBox="1">
            <a:spLocks/>
          </p:cNvSpPr>
          <p:nvPr/>
        </p:nvSpPr>
        <p:spPr>
          <a:xfrm>
            <a:off x="154082" y="1767708"/>
            <a:ext cx="2753710" cy="1479989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Four Lessons in Successful Communication</a:t>
            </a:r>
          </a:p>
        </p:txBody>
      </p:sp>
      <p:sp>
        <p:nvSpPr>
          <p:cNvPr id="16" name="#1">
            <a:extLst>
              <a:ext uri="{FF2B5EF4-FFF2-40B4-BE49-F238E27FC236}">
                <a16:creationId xmlns:a16="http://schemas.microsoft.com/office/drawing/2014/main" id="{6D8CD570-862A-1844-BDE1-24FF15B5EE00}"/>
              </a:ext>
            </a:extLst>
          </p:cNvPr>
          <p:cNvSpPr txBox="1"/>
          <p:nvPr/>
        </p:nvSpPr>
        <p:spPr>
          <a:xfrm>
            <a:off x="4981032" y="557783"/>
            <a:ext cx="1736371" cy="211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lIns="34289" tIns="34289" rIns="34289" bIns="34289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11100" b="1" baseline="31999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sz="13300" b="1" i="0" u="none" strike="noStrike" kern="0" cap="none" spc="0" normalizeH="0" baseline="31999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  <a:sym typeface="Arial"/>
              </a:rPr>
              <a:t>#</a:t>
            </a:r>
            <a:r>
              <a:rPr kumimoji="0" lang="en-US" sz="133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  <a:sym typeface="Arial"/>
              </a:rPr>
              <a:t>2</a:t>
            </a:r>
            <a:endParaRPr kumimoji="0" sz="13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 panose="020B0603020102020204"/>
              <a:ea typeface="+mj-ea"/>
              <a:cs typeface="+mj-cs"/>
              <a:sym typeface="Arial"/>
            </a:endParaRPr>
          </a:p>
        </p:txBody>
      </p:sp>
      <p:sp>
        <p:nvSpPr>
          <p:cNvPr id="18" name="Be available.">
            <a:extLst>
              <a:ext uri="{FF2B5EF4-FFF2-40B4-BE49-F238E27FC236}">
                <a16:creationId xmlns:a16="http://schemas.microsoft.com/office/drawing/2014/main" id="{26D1E7BA-A70A-3D46-826D-37902AB9EFB6}"/>
              </a:ext>
            </a:extLst>
          </p:cNvPr>
          <p:cNvSpPr txBox="1"/>
          <p:nvPr/>
        </p:nvSpPr>
        <p:spPr>
          <a:xfrm>
            <a:off x="5035263" y="2862978"/>
            <a:ext cx="1930974" cy="769437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4400" b="1" i="0" u="none" strike="noStrike" kern="0" cap="none" spc="0" normalizeH="0" baseline="0" noProof="0">
                <a:ln>
                  <a:noFill/>
                </a:ln>
                <a:solidFill>
                  <a:srgbClr val="EAA900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  <a:sym typeface="Arial"/>
              </a:rPr>
              <a:t>Be 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EAA900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  <a:sym typeface="Arial"/>
              </a:rPr>
              <a:t>fast.</a:t>
            </a: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EAA900"/>
              </a:solidFill>
              <a:effectLst/>
              <a:uLnTx/>
              <a:uFillTx/>
              <a:latin typeface="Franklin Gothic Medium" panose="020B0603020102020204"/>
              <a:ea typeface="+mj-ea"/>
              <a:cs typeface="+mj-cs"/>
              <a:sym typeface="Arial"/>
            </a:endParaRPr>
          </a:p>
        </p:txBody>
      </p:sp>
      <p:pic>
        <p:nvPicPr>
          <p:cNvPr id="1026" name="Picture 2" descr="data:image/png;base64,iVBORw0KGgoAAAANSUhEUgAAAXAAAAB8CAMAAABHchvCAAAA51BMVEX///9ChfTqQzX7vAU0qFOl2LOr27hsoPZblfVonfb8/f/P4Pynxvo8q1pIifR6xo75+//wdWvA1vuzzvt0pvefwfmArfiZvfmUuvlQjvXV5P3++Pfe6v16qfdgmfb73dvs8/6LtPjsVUn2raeuy/r6zsv4w7/rSjzo8P761tP0m5Pxf3b81GDzkIjrT0K70/v7wx/vbGH97OrtXlL3tK794pH+8cv92XHzmJD/++7uY1jyiH/1p6H93oT80VLwenD+7Lj/+/H+9Nb+6a78xy38zEH80lb95qD+89H934b+6rHF5s7945gI73L2AAAO/klEQVR4nO1daUPiyBbt5b0RgcewCAhBCSCbiijijt0ubW8z///3PAkB6ty6tSSQbofJ+UiSourk5tbdqurdO2tka9VUPp9PVWu9rP1TMUIgWT1obFXeC0js7BZqv7tbG4paeg+4XqJSKri/u3ebhmxhiyd7jp1hrF7Wh2pJz/ZMzsvu7+5nxPjjfwL+iO5/qnsWdE+R2XWj68UbwH//IyAywqvblnR7lBc3WbH8CsLd3QB0T5FIRdORt4BfQHhBYZfo0NhYIY+c8KzNXCljf1MN86gJryZC8f2qyYfr78xbQMSEH4Ske4ri2nvzFhAt4cUV+H5V5Ml19+cNIErCk2r1XdlqpA+G+WEhXSxtZ1R3Hay3P28CERKe3OFpTDSGLt5ZO9jjSG+stTtvBNERzst3psHb2EycZSP5jpDwBqdJdE5krfEv4Ds6wsuMdKcN7kxNUEK7a+zLW0JUhOdlvvd65seGc690Q+U7MsJ7kjtv6ci4Oxst31ERnt2nfNu76umN5jsiwqXw4FaAYFQ+s8F8R0N4VVLfgYJ/Frr+n4soCE/SdMPeJvroIREF4ekV9MnGIwLCs8RCSbhraXZDEAHhJESY2dRUQjisn3Aq4JsY8lsB6yecCPjOOtrcIKyd8CQKeKxQCNZOOAmibLIPEwprJxyj4Bl3DU1uFNZNuBsLuB7rJpyk6X+Zl+7U++12u193wjbw+HT58PBw+RT2+ekKg1S1ZvTxAhA+HVOn3R9pb0KNUgrW6XBw2oe55oc5mrlJOyDrjw/3L6cf5zj9dH/5GKyBWnpvUX4jZ2wRdoQ7/clyTN3bQUc1JGKj5IN1PASczlH3A0X3SNlBCY/Pnz7KOH6w7kGvKNU6lfy8bT69xDwdYEN4f3AiDemuzd6KccJK1EEUp9WU2PYFfaL/En3c3J8ydHuCfn9j00CNLwXZqU4vimULW/4DZsI7Z/yQzjrMzRi3ilijOBNZuAWZmBil/PFewfaM8gtjD9wGS/cU5Ww4wusKuqf4LAsRvu9ovfrOuYbuKc75r3CBZ5V0z/HlQd/AUFcXvOWGINy51o6oO6YPYGotSi/TOTTQPcVAI+SPVwa6p7jS9MBUF5xwAxM+0oi3PyJ8IAkFVJkQPNpidGvB96veU2rypy8WfH/8+KLU5D0pbysxLs6mNoT3pblSRg5kqAd/uL0CoQbUm1Z8v06edb6B7yZ1MsepwjKvBazDtiC8bcE3YTwF/xHdnFm36pqHE5bxS0u6lYzXgi7rMBPe15kAAj4Lz2DkyljgXU1YAwqDRk1rvnkZf7KVb49xRqu4gdcZGAm3FyJBjw/hP9ImwlOKzjHYFx5zTOYJ4lyaOW+C8P1qrEiOp1x3szLhjt2k5GFpkGMkpbBGwsUJ+IjpQzc3OJwcDs64z/KI/u8LR+vL1f2Pq2P20jFtgLNPKju7xWK5pBJ9E+EDZkxHk3G70znM0QsnC1MA/R5jcVsAwt+7i6dacs8Gi/CJ076TOW/h38ruzunV5fzi48OxzPg3bKAgs11emMC9NMu5gfCO1OmzZXhi1Gritdz8CqbX1kr4Iu44ooR2r9H2G13TO07ghieJT+LF30gWOqpxl06YpCw4yS2U1BMuaclb9OMd8gHMHaDoVMrSiaIK5VaeFOtUH4JSoVrjRTZDLqmRDkqFKpQtKQjtygvd9YRPSIfvpHlnDNeb/nX81oyefRDCq/4zfcol50w69K30l9ceTAp6ikcaQhReCi3k49Z+JeXqSv8KS7jTxO625BaJJp3MfgxoFgYhfL5S5TMRBUXTd0oRJwKuct4J48JrIdKrSGpRxrWEo/h+kCImHmDuPHEYBo1F9SEIr2PXcqpgiUOm9oXeIS7PV1XfHsmLWYh4Dful8u7okjIt4agCD/kWUe2Mmc5s8Q8uEUKlYDStqQ56E+foev472iCn6twOMdbv57+j6CaUIX8yteoIRyk6Y4czIdPqrfczBq8qysH4CDFpIo1cSH4ONLSa/q+PSOODpoFvcOcX/1dSWKbZ9wInNB3hGPhkPOM+Y+vOYs/BwrPBzcI2/GdO23qO6d+7ZzuF4gFNFd9Sx2lKFy5Kgj2uIxw0iuSmOWM2aDubvdBiMtmF1W0t4HOZfbooC/oEA74cXzFecSQqgC/Hz/80YIRV3fNgJGsIH0FH+9hI/VoRY+l66hQ9nxXDheLH66sneNe3hudB6/maEaT2xdAAqJ9Ps99YseWRzTC3MoSD8juHJjqSW78YfMuzF1BJVFZa+QDB9Vls3YH/nBgagM+h6/XvhhNaJeBzOPV+wkIng6chGpAawqGfQihwNGkq2O4ezT9unDVXK5MAbTn7WHA67xsaQB/Jm4vQKDRV/aCP5Ln3KFGGOidRp2gIBy9tYQe0mfqPGaAiAb2ClXQKqKeZEwUfX9eUlXegx95Ivskyq8EjEP4w/Qn0sskME31SDeGgJ2c2ijNWRmtzaJphNGWlWk7Y7WD2rYB7a1LhZPb33GUIFJpUOFHiXsgQrHBT7XvWjvCm2M2p8NYHKuE+uaZGIynmXGFXnyw0NPt4wdmS7CcJ8K16ZgpoZTaKAgBv09P4DbFTRldamPY1hAO7jqOeKM/GzEeNHu0KtVeQPfI/XvAzVWGUJSCg4vma4GfqaiBmgICK52uC3WsUJ8Gk0RAOpF6DvAvoDvg5ixTkhxdxeHO+LEFUeKB/nr39WGJQC/l26JUxhygsWFUTjqaXAuct1YxFXN9M2IJlrLjwcxkg4WbCV5bwrxLhYBQYpUlwvG0lnEVOF8MgG6XsGUfFA2NE7uxHsFh/iw4HlVI2PW+nUgzlEc1DfV2qS7avCrf/ILYyNwdg0mSjagCwtzw3aWUrpSF2y2T1il6JrZUSSLhnICIebh0bBmXmLw3s8BNjIxCFWI8dDmnyfcPzolq0tcMBJwNF4RiAivh2CEuFhAjmLaCnaeoMczf6jiE8TbQJDCMTDS0N4SQ7tfyEOSuQA90eMvhmEiR4v8hiBYulYIqEiaV8MzSA9RTeT5hiMYQuGnaE0wyyh+6dKXKxRJYWZgTdwCpLttRbWjrgO5qUONzs+6WglQNFC2c345oavRKHezWEYxzZw7ndAo45pMRCsE1NsyRNK7wvzLDpZQBjV36ODTNsep2CGsW32mFy0YcuQP1oCJcMcYuJkkD8ljwE2RIoS9KvoimPeTO9YYilEv4YMG+mNwwxjewnKzBYpDUMYRy6jA/OmoNAwj2DpFSYYhkVenQ/IbEOwcH0hy7lgx+qX1ZADA9tyucZ7pybNGgS6Pw6/M51hGPJiVaMVMvzatJeshXLYwZStEwM8+JY8iUXxi5AiscWbik4j4vUMAOStV+4pajv1AFDUmGrIxxzbDox6igXLsn1ju8brrqhRS/l4yLwRZHCK3UAi9haC3VPCq/U7j2pBFqoexIsUsZTyEi0dSlY3aQu/vBqyBULlxoy45WCae7My4WntLCJeAmKohmSbRbz+6RsUJVmIwWdn5ZXSG24wjQcknFoCSd2iqq8ya+14YWc3Vw5oaU8xRxkJXlN1Ia6Zpuiq++ELqJqVsUMac2yoOwJlfyWo5RvQzEnESO2YFJY2MQKOTU2fCkvKzx994BbVcBsUEbD88xq0RG9BwpYaGXsV3lJyQ2tsBULWKRdAnclEywpHw2gJ5yKUY7RKh3BYGCFnLovC6EtpmgPq2n+3grzdupS9TepfXTGtJKjC0EAaUHVKfU4L6QlKfBOpH0w94lBUGNGYyjIp+W+TVrQWSd3cELOy/gUme1SsZBPVVP5YUFzJkGGrbORV8Set5YCIRXhfZAUvbwi9svFktGbH/IKIKLo5Zl9Szi2L8UumDUQPpLKfW7HgpS35XgLF9hINlSMW6GiqGviomu3g1an02kNuGQ3rYh75NbEvlxdPP98vrjirn0iDWSZk84yO+VCPj8slhTrCU1rfOQ1Jx+6Z4PWuNMZH35miq8UcY1Vjjnh9MlMGpoMq2rIVlagVYPcukF5t24jjMsGmVVVgQblIx/iXLAZ9tVOXIB1sa8qnom4BFgXy6+MTSlPZglNOLs4TzkodWi6Zzi0VIWSLvrStly0+4oua7T+DEA46/4zJwCsSrhj3NlAK0QLJIuBpeFVIxqq9uyWpU+7pvCE6UoftXwrwi35gKOyWGtPV22E4/sVPdvDS5e9M6blLHc3UO1t8KpV7PT4F2UEVwr6SEhYxsOXjNtplXNz3o1x2TWoGNcbvmL02dyzD0eaSOcNt9cVBeMULSCFNekwasE3qGlZ6EreDSVIDq1Xp2dsj0VumdQK9YgoLozqRJ+DYyJtAhK9MFsw9U1L7k2DWiJvNXtWiq5tg+9G+v2K7oyB/BtmlbeAY+M2Y5qjh0tuuD2vnIlWjgJlJ2ryhnMEewHPWVeXmXbvbAoM3n1XU35stWdknv9yE14MUSR8Hjg37+o2OlRSfmQ1KBGpslImKnsFN2hzU0+e+wZv7XOwT/ecbyn6+qYhlSR7Zd8Piorf9Dzf/NefAv7im3TGnL1iqsBSIZsv7yWwj5WtRiH8hmT11lFT7NdRK6AcfL/4JJosp1//DrYhqjtsLD/dzHZxEZHYZgi3xKgzEGNCJ7mJfdUEh2RtGrdKpwvDfMq8X6sZTr8zbk1a404/5OazN5fPf1/8uPj283vAbVB9ZKv56XDyNTHgL2rQENseO/XOeOwNKpxo//sgfsfG0uYYKwMqrqPfhjcGxFu0S2hjWEKfFAe/KD48amVkD/b1ITZxzjRVNscwodbI6DbveEdSnxt7IOuvQXbo+zS6VT6Q2gy3DiSGh15xGXdV+2uY23d/We82DhjdV57sh9Urxs2RYihBKoNVZ1c24K74QLoVQE7O2Xa5m7BcIfLDMDYa0nmhciE23Tw/Pj9qJUgZ+10XrieHJO4fejl2jBmkWrZMY1kuyaRZVthTI8YU0m6/U863SrvlcmOLuaR1j2LYoBqoKMVysU0MDYIUXsUKZR2gR8mrUVppa7sYcxyYqfawEyvwNcGuuFBbkxojEKoW9XvGLWxiBIBrOIyN80FjrISUrmIyU47VydqhLlKtEH8/xrqQasjOZWanEEt3dEimistDqN8n9or5mO3okexVq6lqzY3dnBgxYvxT8X+MBl+kHBxWxgAAAABJRU5ErkJggg==">
            <a:extLst>
              <a:ext uri="{FF2B5EF4-FFF2-40B4-BE49-F238E27FC236}">
                <a16:creationId xmlns:a16="http://schemas.microsoft.com/office/drawing/2014/main" id="{7B7AA6F3-C6C3-BF4F-A397-8DF6DEB1E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0663" y="4331231"/>
            <a:ext cx="1627164" cy="54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azon Prime">
            <a:extLst>
              <a:ext uri="{FF2B5EF4-FFF2-40B4-BE49-F238E27FC236}">
                <a16:creationId xmlns:a16="http://schemas.microsoft.com/office/drawing/2014/main" id="{334CBA84-40BF-1C4B-9A65-9179FC25F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3621" y="4258664"/>
            <a:ext cx="1660525" cy="65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E5FE776-854A-6A44-A9E5-64D6E7CDFDF8}"/>
              </a:ext>
            </a:extLst>
          </p:cNvPr>
          <p:cNvSpPr txBox="1"/>
          <p:nvPr/>
        </p:nvSpPr>
        <p:spPr>
          <a:xfrm>
            <a:off x="3705958" y="3733071"/>
            <a:ext cx="45895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How do you feel when Amazon says your order will ship in five days, not two?</a:t>
            </a:r>
          </a:p>
        </p:txBody>
      </p:sp>
    </p:spTree>
    <p:extLst>
      <p:ext uri="{BB962C8B-B14F-4D97-AF65-F5344CB8AC3E}">
        <p14:creationId xmlns:p14="http://schemas.microsoft.com/office/powerpoint/2010/main" val="4033159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>
            <a:extLst>
              <a:ext uri="{FF2B5EF4-FFF2-40B4-BE49-F238E27FC236}">
                <a16:creationId xmlns:a16="http://schemas.microsoft.com/office/drawing/2014/main" id="{F85AFC88-050E-9C4B-AA42-BA171617AE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266" y="8724"/>
            <a:ext cx="6064465" cy="51619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A353D08-28E2-7D42-8EEC-FD8AC65B0FF7}"/>
              </a:ext>
            </a:extLst>
          </p:cNvPr>
          <p:cNvSpPr/>
          <p:nvPr/>
        </p:nvSpPr>
        <p:spPr>
          <a:xfrm>
            <a:off x="3992880" y="0"/>
            <a:ext cx="5151120" cy="5161948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EFF9EAD3-34AA-5341-B02B-C6C088D91BC7}"/>
              </a:ext>
            </a:extLst>
          </p:cNvPr>
          <p:cNvSpPr txBox="1">
            <a:spLocks/>
          </p:cNvSpPr>
          <p:nvPr/>
        </p:nvSpPr>
        <p:spPr>
          <a:xfrm>
            <a:off x="3931124" y="1243639"/>
            <a:ext cx="5151120" cy="39528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Lusitan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Lusitan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Lusitan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Lusitan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Lusitan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3BD00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  <a:sym typeface="Arial"/>
              </a:rPr>
              <a:t>Be Fast…Be First!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C625AF2-D949-BB4D-9260-60D77863963A}"/>
              </a:ext>
            </a:extLst>
          </p:cNvPr>
          <p:cNvSpPr txBox="1">
            <a:spLocks/>
          </p:cNvSpPr>
          <p:nvPr/>
        </p:nvSpPr>
        <p:spPr>
          <a:xfrm>
            <a:off x="4437580" y="1913469"/>
            <a:ext cx="4138209" cy="283175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Lusitan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Lusitan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Lusitan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Lusitan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Lusitan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6350" algn="ctr" defTabSz="758951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 sz="5900" b="1" i="1"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en-US" sz="8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Calibri"/>
                <a:cs typeface="Calibri"/>
                <a:sym typeface="Calibri"/>
              </a:rPr>
              <a:t>61</a:t>
            </a:r>
            <a:r>
              <a:rPr kumimoji="0" lang="en-US" sz="8800" b="1" i="1" u="none" strike="noStrike" kern="1200" cap="none" spc="0" normalizeH="0" baseline="31999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Calibri"/>
                <a:cs typeface="Calibri"/>
                <a:sym typeface="Calibri"/>
              </a:rPr>
              <a:t>%</a:t>
            </a:r>
            <a:r>
              <a:rPr kumimoji="0" lang="en-US" sz="8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Calibri"/>
                <a:cs typeface="Calibri"/>
                <a:sym typeface="Calibri"/>
              </a:rPr>
              <a:t> </a:t>
            </a:r>
            <a:b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Calibri"/>
                <a:cs typeface="Calibri"/>
                <a:sym typeface="Calibri"/>
              </a:rPr>
            </a:b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Calibri"/>
                <a:cs typeface="Calibri"/>
                <a:sym typeface="Calibri"/>
              </a:rPr>
              <a:t>of students enroll at the institution that </a:t>
            </a:r>
            <a:b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Calibri"/>
                <a:cs typeface="Calibri"/>
                <a:sym typeface="Calibri"/>
              </a:rPr>
            </a:b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Calibri"/>
                <a:cs typeface="Calibri"/>
                <a:sym typeface="Calibri"/>
              </a:rPr>
              <a:t>contacts them first.</a:t>
            </a:r>
            <a:r>
              <a:rPr kumimoji="0" lang="en-US" sz="32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Calibri"/>
                <a:cs typeface="Calibri"/>
                <a:sym typeface="Calibri"/>
              </a:rPr>
              <a:t>*</a:t>
            </a:r>
            <a:endParaRPr kumimoji="0" lang="en-US" sz="59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0DA6BB-19D6-4506-948D-9E5E7CB3D5D5}"/>
              </a:ext>
            </a:extLst>
          </p:cNvPr>
          <p:cNvSpPr txBox="1"/>
          <p:nvPr/>
        </p:nvSpPr>
        <p:spPr>
          <a:xfrm>
            <a:off x="4432124" y="4768126"/>
            <a:ext cx="4278085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 </a:t>
            </a:r>
            <a:r>
              <a:rPr kumimoji="0" lang="en-US" sz="9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2019 study by Wiley University Services and Aslanian Market Research</a:t>
            </a:r>
            <a:endParaRPr kumimoji="0" lang="en-US" sz="9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61789DD-3DB5-95A3-09A0-A34F3840770E}"/>
              </a:ext>
            </a:extLst>
          </p:cNvPr>
          <p:cNvGrpSpPr/>
          <p:nvPr/>
        </p:nvGrpSpPr>
        <p:grpSpPr>
          <a:xfrm>
            <a:off x="7725110" y="-8725"/>
            <a:ext cx="1234340" cy="1089374"/>
            <a:chOff x="274320" y="0"/>
            <a:chExt cx="1598530" cy="1410792"/>
          </a:xfrm>
        </p:grpSpPr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EECE3DDA-A07C-BF33-F56E-18BA24B0D196}"/>
                </a:ext>
              </a:extLst>
            </p:cNvPr>
            <p:cNvSpPr/>
            <p:nvPr userDrawn="1"/>
          </p:nvSpPr>
          <p:spPr>
            <a:xfrm rot="5400000">
              <a:off x="368189" y="-67463"/>
              <a:ext cx="1410792" cy="1545718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EEBFFF3-378E-228C-DD08-DF54997389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274320" y="106236"/>
              <a:ext cx="1598530" cy="810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4483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7B41249-1F22-2018-1500-4B914D04BDC6}"/>
              </a:ext>
            </a:extLst>
          </p:cNvPr>
          <p:cNvSpPr/>
          <p:nvPr/>
        </p:nvSpPr>
        <p:spPr>
          <a:xfrm>
            <a:off x="0" y="4750054"/>
            <a:ext cx="9144000" cy="393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E2A0D9-19A2-0F4F-A63A-F0DD53FEFBBF}"/>
              </a:ext>
            </a:extLst>
          </p:cNvPr>
          <p:cNvSpPr/>
          <p:nvPr/>
        </p:nvSpPr>
        <p:spPr>
          <a:xfrm>
            <a:off x="0" y="0"/>
            <a:ext cx="4565819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D60D5CE5-E410-2D43-B56D-E36F5344DB63}"/>
              </a:ext>
            </a:extLst>
          </p:cNvPr>
          <p:cNvSpPr txBox="1"/>
          <p:nvPr/>
        </p:nvSpPr>
        <p:spPr>
          <a:xfrm>
            <a:off x="0" y="312588"/>
            <a:ext cx="4565819" cy="3693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  <a:sym typeface="Arial"/>
              </a:rPr>
              <a:t>Types of First Response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A2E10769-B7C9-E04F-BA6D-3344FC6F1DB1}"/>
              </a:ext>
            </a:extLst>
          </p:cNvPr>
          <p:cNvSpPr txBox="1">
            <a:spLocks/>
          </p:cNvSpPr>
          <p:nvPr/>
        </p:nvSpPr>
        <p:spPr>
          <a:xfrm>
            <a:off x="4578183" y="1393526"/>
            <a:ext cx="4284519" cy="395289"/>
          </a:xfrm>
          <a:prstGeom prst="rect">
            <a:avLst/>
          </a:prstGeom>
          <a:extLst>
            <a:ext uri="{C572A759-6A51-4108-AA02-DFA0A04FC94B}">
              <ma14:wrappingTextBoxFlag xmlns="" xmlns:lc="http://schemas.openxmlformats.org/drawingml/2006/lockedCanvas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3BD00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  <a:sym typeface="Arial"/>
              </a:rPr>
              <a:t>Be Fast…Be First!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0740DD6-9A91-7F49-B2A1-20C46B964158}"/>
              </a:ext>
            </a:extLst>
          </p:cNvPr>
          <p:cNvSpPr txBox="1"/>
          <p:nvPr/>
        </p:nvSpPr>
        <p:spPr>
          <a:xfrm>
            <a:off x="4710214" y="2131842"/>
            <a:ext cx="3971006" cy="2185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lc="http://schemas.openxmlformats.org/drawingml/2006/lockedCanvas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34289" tIns="34289" rIns="34289" bIns="34289" anchor="t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457200" marR="0" lvl="0" indent="-457200" algn="l" defTabSz="342917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B3BD00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rgbClr val="77777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626569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42 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626569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Schools had an IMMEDIATE response with a full variable PURL.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626569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 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626569"/>
              </a:solidFill>
              <a:effectLst/>
              <a:uLnTx/>
              <a:uFillTx/>
              <a:latin typeface="Franklin Gothic Book" panose="020B0503020102020204"/>
              <a:cs typeface="Calibri"/>
              <a:sym typeface="Calibri"/>
            </a:endParaRPr>
          </a:p>
          <a:p>
            <a:pPr marL="457200" marR="0" lvl="0" indent="-457200" algn="l" defTabSz="342917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B3BD00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rgbClr val="77777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626569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Others usually emailed as the first contact.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6B43788-F961-D245-BDF3-51563F883E1F}"/>
              </a:ext>
            </a:extLst>
          </p:cNvPr>
          <p:cNvGraphicFramePr/>
          <p:nvPr/>
        </p:nvGraphicFramePr>
        <p:xfrm>
          <a:off x="-771271" y="686054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F721AF6D-E29E-5D71-E540-2144024D6AB8}"/>
              </a:ext>
            </a:extLst>
          </p:cNvPr>
          <p:cNvGrpSpPr/>
          <p:nvPr/>
        </p:nvGrpSpPr>
        <p:grpSpPr>
          <a:xfrm>
            <a:off x="7706290" y="0"/>
            <a:ext cx="1315850" cy="1302025"/>
            <a:chOff x="7378107" y="-1"/>
            <a:chExt cx="1545718" cy="1529478"/>
          </a:xfrm>
        </p:grpSpPr>
        <p:sp>
          <p:nvSpPr>
            <p:cNvPr id="14" name="Pentagon 13">
              <a:extLst>
                <a:ext uri="{FF2B5EF4-FFF2-40B4-BE49-F238E27FC236}">
                  <a16:creationId xmlns:a16="http://schemas.microsoft.com/office/drawing/2014/main" id="{6ACCABA7-4263-2BB1-36D6-B7735A134CCD}"/>
                </a:ext>
              </a:extLst>
            </p:cNvPr>
            <p:cNvSpPr/>
            <p:nvPr userDrawn="1"/>
          </p:nvSpPr>
          <p:spPr>
            <a:xfrm rot="5400000">
              <a:off x="7386227" y="-8121"/>
              <a:ext cx="1529478" cy="1545718"/>
            </a:xfrm>
            <a:prstGeom prst="homePlate">
              <a:avLst>
                <a:gd name="adj" fmla="val 25995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08C3895-F03D-C7BA-65CB-31314CC907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305369"/>
              <a:ext cx="1461295" cy="66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93664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C0EA75-DDA6-144C-92C2-BD16F1FEB4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Secrets from Our Shoppers:</a:t>
            </a:r>
          </a:p>
          <a:p>
            <a:r>
              <a:rPr lang="en-US" sz="2800" dirty="0">
                <a:latin typeface="+mn-lt"/>
              </a:rPr>
              <a:t>How the Inquiry Experience Informs Application Outcomes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C4C41-BC06-6941-9277-FDA4BCD0DF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July 28, 2022</a:t>
            </a:r>
          </a:p>
        </p:txBody>
      </p:sp>
    </p:spTree>
    <p:extLst>
      <p:ext uri="{BB962C8B-B14F-4D97-AF65-F5344CB8AC3E}">
        <p14:creationId xmlns:p14="http://schemas.microsoft.com/office/powerpoint/2010/main" val="251561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E2A0D9-19A2-0F4F-A63A-F0DD53FEFBBF}"/>
              </a:ext>
            </a:extLst>
          </p:cNvPr>
          <p:cNvSpPr/>
          <p:nvPr/>
        </p:nvSpPr>
        <p:spPr>
          <a:xfrm>
            <a:off x="1" y="0"/>
            <a:ext cx="403352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E6E97DB8-8EA5-BF40-A915-4C5E370C3F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7186" y="0"/>
            <a:ext cx="5110477" cy="5143500"/>
          </a:xfrm>
          <a:prstGeom prst="rect">
            <a:avLst/>
          </a:prstGeom>
        </p:spPr>
      </p:pic>
      <p:sp>
        <p:nvSpPr>
          <p:cNvPr id="12" name="Title">
            <a:extLst>
              <a:ext uri="{FF2B5EF4-FFF2-40B4-BE49-F238E27FC236}">
                <a16:creationId xmlns:a16="http://schemas.microsoft.com/office/drawing/2014/main" id="{F92A06E2-F2AE-AA4B-A18A-DED49DACB6AA}"/>
              </a:ext>
            </a:extLst>
          </p:cNvPr>
          <p:cNvSpPr txBox="1">
            <a:spLocks/>
          </p:cNvSpPr>
          <p:nvPr/>
        </p:nvSpPr>
        <p:spPr>
          <a:xfrm>
            <a:off x="-717646" y="394542"/>
            <a:ext cx="5468815" cy="69422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EAA900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  <a:sym typeface="Arial"/>
              </a:rPr>
              <a:t>The Non-Response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7738430F-3DB3-E54B-BA52-ED0E9F1B19A7}"/>
              </a:ext>
            </a:extLst>
          </p:cNvPr>
          <p:cNvSpPr txBox="1"/>
          <p:nvPr/>
        </p:nvSpPr>
        <p:spPr>
          <a:xfrm>
            <a:off x="288742" y="959263"/>
            <a:ext cx="3592241" cy="2823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lc="http://schemas.openxmlformats.org/drawingml/2006/lockedCanvas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34289" tIns="34289" rIns="34289" bIns="34289" anchor="t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defTabSz="342917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1800">
                <a:solidFill>
                  <a:srgbClr val="77777A"/>
                </a:solidFill>
                <a:latin typeface="Calibri"/>
                <a:ea typeface="Calibri"/>
                <a:cs typeface="Calibri"/>
                <a:sym typeface="Calibri"/>
              </a:defRPr>
            </a:pPr>
            <a:b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77777A"/>
                </a:solidFill>
                <a:effectLst/>
                <a:uLnTx/>
                <a:uFillTx/>
                <a:latin typeface="Franklin Gothic Book" panose="020B0503020102020204" pitchFamily="34" charset="0"/>
                <a:cs typeface="Calibri"/>
                <a:sym typeface="Calibri"/>
              </a:rPr>
            </a:b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cs typeface="Calibri"/>
                <a:sym typeface="Calibri"/>
              </a:rPr>
              <a:t>Some schools did not respond to a submitted form within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cs typeface="Calibri"/>
                <a:sym typeface="Calibri"/>
              </a:rPr>
              <a:t>4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cs typeface="Calibri"/>
                <a:sym typeface="Calibri"/>
              </a:rPr>
              <a:t> weeks.</a:t>
            </a:r>
          </a:p>
          <a:p>
            <a:pPr marL="0" marR="0" lvl="0" indent="0" algn="ctr" defTabSz="342917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1800">
                <a:solidFill>
                  <a:srgbClr val="77777A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cs typeface="Calibri"/>
              <a:sym typeface="Calibri"/>
            </a:endParaRPr>
          </a:p>
          <a:p>
            <a:pPr marL="0" marR="0" lvl="0" indent="0" algn="ctr" defTabSz="342917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1800">
                <a:solidFill>
                  <a:srgbClr val="77777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cs typeface="Calibri"/>
                <a:sym typeface="Calibri"/>
              </a:rPr>
              <a:t>Can you guess how many?</a:t>
            </a: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A97CD1E5-CB60-0C4C-8B22-8A575D428C9B}"/>
              </a:ext>
            </a:extLst>
          </p:cNvPr>
          <p:cNvSpPr txBox="1"/>
          <p:nvPr/>
        </p:nvSpPr>
        <p:spPr>
          <a:xfrm>
            <a:off x="152539" y="3783111"/>
            <a:ext cx="3728444" cy="1084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lc="http://schemas.openxmlformats.org/drawingml/2006/lockedCanvas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34289" tIns="34289" rIns="34289" bIns="34289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EAA900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  <a:sym typeface="Arial"/>
              </a:rPr>
              <a:t>40</a:t>
            </a:r>
            <a:endParaRPr kumimoji="0" sz="6600" b="1" i="0" u="none" strike="noStrike" kern="0" cap="none" spc="0" normalizeH="0" baseline="0" noProof="0">
              <a:ln>
                <a:noFill/>
              </a:ln>
              <a:solidFill>
                <a:srgbClr val="EAA900"/>
              </a:solidFill>
              <a:effectLst/>
              <a:uLnTx/>
              <a:uFillTx/>
              <a:latin typeface="Franklin Gothic Medium" panose="020B0603020102020204"/>
              <a:ea typeface="+mj-ea"/>
              <a:cs typeface="+mj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E30D755-5811-7705-C72C-79BAA9C38E42}"/>
              </a:ext>
            </a:extLst>
          </p:cNvPr>
          <p:cNvGrpSpPr/>
          <p:nvPr/>
        </p:nvGrpSpPr>
        <p:grpSpPr>
          <a:xfrm>
            <a:off x="7351701" y="0"/>
            <a:ext cx="1598530" cy="1410792"/>
            <a:chOff x="7351701" y="0"/>
            <a:chExt cx="1598530" cy="1410792"/>
          </a:xfrm>
        </p:grpSpPr>
        <p:sp>
          <p:nvSpPr>
            <p:cNvPr id="3" name="Pentagon 2">
              <a:extLst>
                <a:ext uri="{FF2B5EF4-FFF2-40B4-BE49-F238E27FC236}">
                  <a16:creationId xmlns:a16="http://schemas.microsoft.com/office/drawing/2014/main" id="{E97F7A99-0E6E-FD55-B083-F0958C9AE7F9}"/>
                </a:ext>
              </a:extLst>
            </p:cNvPr>
            <p:cNvSpPr/>
            <p:nvPr userDrawn="1"/>
          </p:nvSpPr>
          <p:spPr>
            <a:xfrm rot="5400000">
              <a:off x="7445570" y="-67463"/>
              <a:ext cx="1410792" cy="1545718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2F2C9C9-F9AD-B546-B899-D9D28E990E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7351701" y="106236"/>
              <a:ext cx="1598530" cy="810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757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Content Placeholder 2"/>
          <p:cNvSpPr txBox="1"/>
          <p:nvPr/>
        </p:nvSpPr>
        <p:spPr>
          <a:xfrm>
            <a:off x="1111632" y="2133445"/>
            <a:ext cx="2851446" cy="198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4289" rIns="34289">
            <a:norm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80000"/>
              </a:lnSpc>
              <a:spcBef>
                <a:spcPts val="25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3200">
                <a:latin typeface="+mj-lt"/>
                <a:ea typeface="+mj-ea"/>
                <a:cs typeface="+mj-cs"/>
                <a:sym typeface="Calibri"/>
              </a:defRPr>
            </a:pPr>
            <a:r>
              <a:rPr kumimoji="0" sz="5625" b="1" i="0" u="none" strike="noStrike" kern="0" cap="none" spc="0" normalizeH="0" baseline="0" noProof="0" dirty="0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Calibri"/>
              </a:rPr>
              <a:t>6</a:t>
            </a:r>
            <a:r>
              <a:rPr kumimoji="0" sz="5625" b="1" i="0" u="none" strike="noStrike" kern="0" cap="none" spc="0" normalizeH="0" baseline="31999" noProof="0" dirty="0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Calibri"/>
              </a:rPr>
              <a:t>%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Calibri"/>
              </a:rPr>
              <a:t> </a:t>
            </a:r>
            <a:b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Calibri"/>
              </a:rPr>
            </a:b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Calibri"/>
              </a:rPr>
              <a:t>of schools had an immediate response (PURL or microsite)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774B27-47C3-79C0-B6EF-A692C2D13E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Graduate data on response 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9AA961-8FE6-A606-0C19-DE8EF102A34C}"/>
              </a:ext>
            </a:extLst>
          </p:cNvPr>
          <p:cNvSpPr txBox="1"/>
          <p:nvPr/>
        </p:nvSpPr>
        <p:spPr>
          <a:xfrm>
            <a:off x="4892688" y="2133445"/>
            <a:ext cx="2710747" cy="1717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80000"/>
              </a:lnSpc>
              <a:spcBef>
                <a:spcPts val="16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3200">
                <a:latin typeface="+mj-lt"/>
                <a:ea typeface="+mj-ea"/>
                <a:cs typeface="+mj-cs"/>
                <a:sym typeface="Calibri"/>
              </a:defRPr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B3BD00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Calibri"/>
              </a:rPr>
              <a:t>47</a:t>
            </a:r>
            <a:r>
              <a:rPr kumimoji="0" lang="en-US" sz="6000" b="1" i="0" u="none" strike="noStrike" kern="0" cap="none" spc="0" normalizeH="0" baseline="31999" noProof="0" dirty="0">
                <a:ln>
                  <a:noFill/>
                </a:ln>
                <a:solidFill>
                  <a:srgbClr val="B3BD00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Calibri"/>
              </a:rPr>
              <a:t>%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B3BD00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Calibri"/>
              </a:rPr>
              <a:t>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B3BD00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Calibri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Calibri"/>
              </a:rPr>
              <a:t>of schools responded within an hour</a:t>
            </a:r>
          </a:p>
        </p:txBody>
      </p:sp>
    </p:spTree>
    <p:extLst>
      <p:ext uri="{BB962C8B-B14F-4D97-AF65-F5344CB8AC3E}">
        <p14:creationId xmlns:p14="http://schemas.microsoft.com/office/powerpoint/2010/main" val="2389551978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45A240-946A-8440-8E23-F0A83C3C58FE}"/>
              </a:ext>
            </a:extLst>
          </p:cNvPr>
          <p:cNvSpPr/>
          <p:nvPr/>
        </p:nvSpPr>
        <p:spPr>
          <a:xfrm>
            <a:off x="2907792" y="0"/>
            <a:ext cx="6236208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17" name="Circle">
            <a:extLst>
              <a:ext uri="{FF2B5EF4-FFF2-40B4-BE49-F238E27FC236}">
                <a16:creationId xmlns:a16="http://schemas.microsoft.com/office/drawing/2014/main" id="{B410BF72-3417-394A-B019-B59326325A22}"/>
              </a:ext>
            </a:extLst>
          </p:cNvPr>
          <p:cNvSpPr/>
          <p:nvPr/>
        </p:nvSpPr>
        <p:spPr>
          <a:xfrm>
            <a:off x="4808549" y="383080"/>
            <a:ext cx="2430605" cy="2430605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blurRad="139700" dist="101632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45718" tIns="45718" rIns="45718" bIns="45718" anchor="ctr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sym typeface="Franklin Gothic Book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0FBC1BB-4F27-C941-9335-7E48C2044A27}"/>
              </a:ext>
            </a:extLst>
          </p:cNvPr>
          <p:cNvSpPr txBox="1">
            <a:spLocks/>
          </p:cNvSpPr>
          <p:nvPr/>
        </p:nvSpPr>
        <p:spPr>
          <a:xfrm>
            <a:off x="154082" y="1767708"/>
            <a:ext cx="2753710" cy="1479989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Four Lessons in Successful Communication</a:t>
            </a:r>
          </a:p>
        </p:txBody>
      </p:sp>
      <p:sp>
        <p:nvSpPr>
          <p:cNvPr id="16" name="#1">
            <a:extLst>
              <a:ext uri="{FF2B5EF4-FFF2-40B4-BE49-F238E27FC236}">
                <a16:creationId xmlns:a16="http://schemas.microsoft.com/office/drawing/2014/main" id="{6D8CD570-862A-1844-BDE1-24FF15B5EE00}"/>
              </a:ext>
            </a:extLst>
          </p:cNvPr>
          <p:cNvSpPr txBox="1"/>
          <p:nvPr/>
        </p:nvSpPr>
        <p:spPr>
          <a:xfrm>
            <a:off x="4981032" y="540402"/>
            <a:ext cx="1736371" cy="211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lIns="34289" tIns="34289" rIns="34289" bIns="34289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11100" b="1" baseline="31999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sz="13300" b="1" i="0" u="none" strike="noStrike" kern="0" cap="none" spc="0" normalizeH="0" baseline="31999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  <a:sym typeface="Arial"/>
              </a:rPr>
              <a:t>#</a:t>
            </a:r>
            <a:r>
              <a:rPr kumimoji="0" lang="en-US" sz="133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  <a:sym typeface="Arial"/>
              </a:rPr>
              <a:t>3</a:t>
            </a:r>
            <a:endParaRPr kumimoji="0" sz="13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 panose="020B0603020102020204"/>
              <a:ea typeface="+mj-ea"/>
              <a:cs typeface="+mj-cs"/>
              <a:sym typeface="Arial"/>
            </a:endParaRPr>
          </a:p>
        </p:txBody>
      </p:sp>
      <p:sp>
        <p:nvSpPr>
          <p:cNvPr id="18" name="Be available.">
            <a:extLst>
              <a:ext uri="{FF2B5EF4-FFF2-40B4-BE49-F238E27FC236}">
                <a16:creationId xmlns:a16="http://schemas.microsoft.com/office/drawing/2014/main" id="{26D1E7BA-A70A-3D46-826D-37902AB9EFB6}"/>
              </a:ext>
            </a:extLst>
          </p:cNvPr>
          <p:cNvSpPr txBox="1"/>
          <p:nvPr/>
        </p:nvSpPr>
        <p:spPr>
          <a:xfrm>
            <a:off x="4665932" y="2971007"/>
            <a:ext cx="2583395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4000" b="1" i="0" u="none" strike="noStrike" kern="0" cap="none" spc="0" normalizeH="0" baseline="0" noProof="0">
                <a:ln>
                  <a:noFill/>
                </a:ln>
                <a:solidFill>
                  <a:srgbClr val="B3BD00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  <a:sym typeface="Arial"/>
              </a:rPr>
              <a:t>Be 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B3BD00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  <a:sym typeface="Arial"/>
              </a:rPr>
              <a:t>relevant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B3BD00"/>
              </a:solidFill>
              <a:effectLst/>
              <a:uLnTx/>
              <a:uFillTx/>
              <a:latin typeface="Franklin Gothic Medium" panose="020B0603020102020204"/>
              <a:ea typeface="+mj-ea"/>
              <a:cs typeface="+mj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4B3635-BD4E-874D-A357-6F92A6041AF7}"/>
              </a:ext>
            </a:extLst>
          </p:cNvPr>
          <p:cNvSpPr txBox="1"/>
          <p:nvPr/>
        </p:nvSpPr>
        <p:spPr>
          <a:xfrm>
            <a:off x="3518722" y="3836211"/>
            <a:ext cx="50320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7145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2F87"/>
              </a:buClr>
              <a:buSzPct val="136000"/>
              <a:buFont typeface="Arial"/>
              <a:buNone/>
              <a:tabLst/>
              <a:defRPr sz="2000" b="1">
                <a:solidFill>
                  <a:srgbClr val="B63C25">
                    <a:lumOff val="-8588"/>
                  </a:srgbClr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382F2C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Franklin Gothic Medium" panose="020B0603020102020204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80</a:t>
            </a:r>
            <a:r>
              <a:rPr kumimoji="0" lang="en-US" sz="1800" b="1" i="0" u="sng" strike="noStrike" kern="0" cap="none" spc="0" normalizeH="0" baseline="30000" noProof="0">
                <a:ln>
                  <a:noFill/>
                </a:ln>
                <a:solidFill>
                  <a:srgbClr val="382F2C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Franklin Gothic Medium" panose="020B0603020102020204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%</a:t>
            </a: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382F2C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Franklin Gothic Medium" panose="020B0603020102020204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of consumers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 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are more likely to make a purchase from a brand that provides personalized experiences.</a:t>
            </a:r>
          </a:p>
          <a:p>
            <a:pPr marL="0" marR="0" lvl="0" indent="0" algn="ctr" defTabSz="17145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2F87"/>
              </a:buClr>
              <a:buSzPct val="136000"/>
              <a:buFont typeface="Arial"/>
              <a:buNone/>
              <a:tabLst/>
              <a:defRPr sz="2000" b="1">
                <a:solidFill>
                  <a:srgbClr val="B63C25">
                    <a:lumOff val="-8588"/>
                  </a:srgbClr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- Epsilon</a:t>
            </a:r>
          </a:p>
        </p:txBody>
      </p:sp>
      <p:sp>
        <p:nvSpPr>
          <p:cNvPr id="9" name="https://www.forbes.com/sites/blakemorgan/2020/02/18/50-stats-showing-the-power-of-personalization/?sh=3fa79acf2a94">
            <a:extLst>
              <a:ext uri="{FF2B5EF4-FFF2-40B4-BE49-F238E27FC236}">
                <a16:creationId xmlns:a16="http://schemas.microsoft.com/office/drawing/2014/main" id="{E194099F-C066-C044-928E-BBCE08E72C8E}"/>
              </a:ext>
            </a:extLst>
          </p:cNvPr>
          <p:cNvSpPr txBox="1"/>
          <p:nvPr/>
        </p:nvSpPr>
        <p:spPr>
          <a:xfrm>
            <a:off x="3074938" y="4923692"/>
            <a:ext cx="5919593" cy="144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7143" tIns="17143" rIns="17143" bIns="17143">
            <a:spAutoFit/>
          </a:bodyPr>
          <a:lstStyle>
            <a:lvl1pPr algn="ctr" defTabSz="342900">
              <a:defRPr sz="700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700" b="0" i="1" u="none" strike="noStrike" kern="0" cap="none" spc="0" normalizeH="0" baseline="0" noProof="0">
                <a:ln>
                  <a:noFill/>
                </a:ln>
                <a:solidFill>
                  <a:srgbClr val="626569"/>
                </a:solidFill>
                <a:effectLst/>
                <a:uLnTx/>
                <a:uFillTx/>
                <a:latin typeface="Franklin Gothic Book" panose="020B0503020102020204" pitchFamily="34" charset="0"/>
                <a:cs typeface="Gill Sans"/>
                <a:sym typeface="Gill Sans"/>
              </a:rPr>
              <a:t>https://</a:t>
            </a:r>
            <a:r>
              <a:rPr kumimoji="0" sz="700" b="0" i="1" u="none" strike="noStrike" kern="0" cap="none" spc="0" normalizeH="0" baseline="0" noProof="0" err="1">
                <a:ln>
                  <a:noFill/>
                </a:ln>
                <a:solidFill>
                  <a:srgbClr val="626569"/>
                </a:solidFill>
                <a:effectLst/>
                <a:uLnTx/>
                <a:uFillTx/>
                <a:latin typeface="Franklin Gothic Book" panose="020B0503020102020204" pitchFamily="34" charset="0"/>
                <a:cs typeface="Gill Sans"/>
                <a:sym typeface="Gill Sans"/>
              </a:rPr>
              <a:t>www.forbes.com</a:t>
            </a:r>
            <a:r>
              <a:rPr kumimoji="0" sz="700" b="0" i="1" u="none" strike="noStrike" kern="0" cap="none" spc="0" normalizeH="0" baseline="0" noProof="0">
                <a:ln>
                  <a:noFill/>
                </a:ln>
                <a:solidFill>
                  <a:srgbClr val="626569"/>
                </a:solidFill>
                <a:effectLst/>
                <a:uLnTx/>
                <a:uFillTx/>
                <a:latin typeface="Franklin Gothic Book" panose="020B0503020102020204" pitchFamily="34" charset="0"/>
                <a:cs typeface="Gill Sans"/>
                <a:sym typeface="Gill Sans"/>
              </a:rPr>
              <a:t>/sites/</a:t>
            </a:r>
            <a:r>
              <a:rPr kumimoji="0" sz="700" b="0" i="1" u="none" strike="noStrike" kern="0" cap="none" spc="0" normalizeH="0" baseline="0" noProof="0" err="1">
                <a:ln>
                  <a:noFill/>
                </a:ln>
                <a:solidFill>
                  <a:srgbClr val="626569"/>
                </a:solidFill>
                <a:effectLst/>
                <a:uLnTx/>
                <a:uFillTx/>
                <a:latin typeface="Franklin Gothic Book" panose="020B0503020102020204" pitchFamily="34" charset="0"/>
                <a:cs typeface="Gill Sans"/>
                <a:sym typeface="Gill Sans"/>
              </a:rPr>
              <a:t>blakemorgan</a:t>
            </a:r>
            <a:r>
              <a:rPr kumimoji="0" sz="700" b="0" i="1" u="none" strike="noStrike" kern="0" cap="none" spc="0" normalizeH="0" baseline="0" noProof="0">
                <a:ln>
                  <a:noFill/>
                </a:ln>
                <a:solidFill>
                  <a:srgbClr val="626569"/>
                </a:solidFill>
                <a:effectLst/>
                <a:uLnTx/>
                <a:uFillTx/>
                <a:latin typeface="Franklin Gothic Book" panose="020B0503020102020204" pitchFamily="34" charset="0"/>
                <a:cs typeface="Gill Sans"/>
                <a:sym typeface="Gill Sans"/>
              </a:rPr>
              <a:t>/2020/02/18/50-stats-showing-the-power-of-personalization/?</a:t>
            </a:r>
            <a:r>
              <a:rPr kumimoji="0" sz="700" b="0" i="1" u="none" strike="noStrike" kern="0" cap="none" spc="0" normalizeH="0" baseline="0" noProof="0" err="1">
                <a:ln>
                  <a:noFill/>
                </a:ln>
                <a:solidFill>
                  <a:srgbClr val="626569"/>
                </a:solidFill>
                <a:effectLst/>
                <a:uLnTx/>
                <a:uFillTx/>
                <a:latin typeface="Franklin Gothic Book" panose="020B0503020102020204" pitchFamily="34" charset="0"/>
                <a:cs typeface="Gill Sans"/>
                <a:sym typeface="Gill Sans"/>
              </a:rPr>
              <a:t>sh</a:t>
            </a:r>
            <a:r>
              <a:rPr kumimoji="0" sz="700" b="0" i="1" u="none" strike="noStrike" kern="0" cap="none" spc="0" normalizeH="0" baseline="0" noProof="0">
                <a:ln>
                  <a:noFill/>
                </a:ln>
                <a:solidFill>
                  <a:srgbClr val="626569"/>
                </a:solidFill>
                <a:effectLst/>
                <a:uLnTx/>
                <a:uFillTx/>
                <a:latin typeface="Franklin Gothic Book" panose="020B0503020102020204" pitchFamily="34" charset="0"/>
                <a:cs typeface="Gill Sans"/>
                <a:sym typeface="Gill Sans"/>
              </a:rPr>
              <a:t>=3fa79acf2a94</a:t>
            </a:r>
          </a:p>
        </p:txBody>
      </p:sp>
    </p:spTree>
    <p:extLst>
      <p:ext uri="{BB962C8B-B14F-4D97-AF65-F5344CB8AC3E}">
        <p14:creationId xmlns:p14="http://schemas.microsoft.com/office/powerpoint/2010/main" val="2281802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E2A0D9-19A2-0F4F-A63A-F0DD53FEFBBF}"/>
              </a:ext>
            </a:extLst>
          </p:cNvPr>
          <p:cNvSpPr/>
          <p:nvPr/>
        </p:nvSpPr>
        <p:spPr>
          <a:xfrm>
            <a:off x="-23093" y="0"/>
            <a:ext cx="5111928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64D6303-B63F-4744-B30B-370F3DAEE573}"/>
              </a:ext>
            </a:extLst>
          </p:cNvPr>
          <p:cNvGraphicFramePr/>
          <p:nvPr/>
        </p:nvGraphicFramePr>
        <p:xfrm>
          <a:off x="197082" y="1236730"/>
          <a:ext cx="5029199" cy="3076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511C83FC-8C79-4DBE-A5C6-A925AF849B7A}"/>
              </a:ext>
            </a:extLst>
          </p:cNvPr>
          <p:cNvSpPr/>
          <p:nvPr/>
        </p:nvSpPr>
        <p:spPr>
          <a:xfrm>
            <a:off x="4363279" y="0"/>
            <a:ext cx="4780722" cy="5149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D60D5CE5-E410-2D43-B56D-E36F5344DB63}"/>
              </a:ext>
            </a:extLst>
          </p:cNvPr>
          <p:cNvSpPr txBox="1"/>
          <p:nvPr/>
        </p:nvSpPr>
        <p:spPr>
          <a:xfrm>
            <a:off x="0" y="312588"/>
            <a:ext cx="4565819" cy="4001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91440" tIns="45720" rIns="91440" bIns="45720" rtlCol="0" anchor="t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j-lt"/>
                <a:cs typeface="+mj-lt"/>
                <a:sym typeface="Arial"/>
              </a:rPr>
              <a:t>Personalization of First Response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 panose="020B0603020102020204"/>
              <a:ea typeface="+mj-ea"/>
              <a:cs typeface="+mj-cs"/>
              <a:sym typeface="Arial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0740DD6-9A91-7F49-B2A1-20C46B964158}"/>
              </a:ext>
            </a:extLst>
          </p:cNvPr>
          <p:cNvSpPr txBox="1"/>
          <p:nvPr/>
        </p:nvSpPr>
        <p:spPr>
          <a:xfrm>
            <a:off x="4752470" y="1522263"/>
            <a:ext cx="4129144" cy="2416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xmlns:lc="http://schemas.openxmlformats.org/drawingml/2006/lockedCanvas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34289" tIns="34289" rIns="34289" bIns="34289" anchor="t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defTabSz="34291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6AC44"/>
              </a:buClr>
              <a:buSzPct val="114000"/>
              <a:buFont typeface="Arial"/>
              <a:buNone/>
              <a:tabLst/>
              <a:defRPr sz="18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B63C25"/>
                </a:solidFill>
                <a:effectLst/>
                <a:uLnTx/>
                <a:uFillTx/>
                <a:latin typeface="Franklin Gothic Book" panose="020B0503020102020204" pitchFamily="34" charset="0"/>
                <a:cs typeface="Calibri"/>
                <a:sym typeface="Calibri"/>
              </a:rPr>
              <a:t>16.34</a:t>
            </a:r>
            <a:r>
              <a:rPr kumimoji="0" lang="en-US" sz="7200" b="1" i="0" u="none" strike="noStrike" kern="0" cap="none" spc="0" normalizeH="0" baseline="31999" noProof="0" dirty="0">
                <a:ln>
                  <a:noFill/>
                </a:ln>
                <a:solidFill>
                  <a:srgbClr val="B63C25"/>
                </a:solidFill>
                <a:effectLst/>
                <a:uLnTx/>
                <a:uFillTx/>
                <a:latin typeface="Franklin Gothic Book" panose="020B0503020102020204" pitchFamily="34" charset="0"/>
                <a:cs typeface="Calibri"/>
                <a:sym typeface="Calibri"/>
              </a:rPr>
              <a:t>%</a:t>
            </a:r>
            <a:endParaRPr kumimoji="0" lang="en-US" sz="7200" b="1" i="0" u="none" strike="noStrike" kern="0" cap="none" spc="0" normalizeH="0" baseline="31999" noProof="0" dirty="0">
              <a:ln>
                <a:noFill/>
              </a:ln>
              <a:solidFill>
                <a:srgbClr val="B63C25">
                  <a:lumOff val="-8588"/>
                </a:srgbClr>
              </a:solidFill>
              <a:effectLst/>
              <a:uLnTx/>
              <a:uFillTx/>
              <a:latin typeface="Franklin Gothic Book" panose="020B0503020102020204" pitchFamily="34" charset="0"/>
              <a:cs typeface="Calibri"/>
              <a:sym typeface="Calibri"/>
            </a:endParaRPr>
          </a:p>
          <a:p>
            <a:pPr marL="0" marR="0" lvl="0" indent="0" algn="ctr" defTabSz="34291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6AC44"/>
              </a:buClr>
              <a:buSzPct val="114000"/>
              <a:buFont typeface="Arial"/>
              <a:buNone/>
              <a:tabLst/>
              <a:defRPr sz="18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Franklin Gothic Book" panose="020B0503020102020204" pitchFamily="34" charset="0"/>
                <a:cs typeface="Calibri"/>
                <a:sym typeface="Calibri"/>
              </a:rPr>
              <a:t>used name 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Franklin Gothic Book" panose="020B0503020102020204" pitchFamily="34" charset="0"/>
                <a:cs typeface="Calibri"/>
                <a:sym typeface="Calibri"/>
              </a:rPr>
              <a:t>and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Franklin Gothic Book" panose="020B0503020102020204" pitchFamily="34" charset="0"/>
                <a:cs typeface="Calibri"/>
                <a:sym typeface="Calibri"/>
              </a:rPr>
              <a:t> another relevant factor in their first response.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095B4D-88E4-42BB-AED7-A0B8316CA265}"/>
              </a:ext>
            </a:extLst>
          </p:cNvPr>
          <p:cNvSpPr/>
          <p:nvPr/>
        </p:nvSpPr>
        <p:spPr>
          <a:xfrm>
            <a:off x="-74689" y="2792666"/>
            <a:ext cx="2551997" cy="414518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DDF8FB-518F-0154-3822-C65FA9EAC4FF}"/>
              </a:ext>
            </a:extLst>
          </p:cNvPr>
          <p:cNvGrpSpPr/>
          <p:nvPr/>
        </p:nvGrpSpPr>
        <p:grpSpPr>
          <a:xfrm>
            <a:off x="7378107" y="-1"/>
            <a:ext cx="1545718" cy="1233385"/>
            <a:chOff x="7378107" y="-1"/>
            <a:chExt cx="1545718" cy="1233385"/>
          </a:xfrm>
        </p:grpSpPr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0FB46B3C-66AC-850A-AC80-93FAA6506EAD}"/>
                </a:ext>
              </a:extLst>
            </p:cNvPr>
            <p:cNvSpPr/>
            <p:nvPr userDrawn="1"/>
          </p:nvSpPr>
          <p:spPr>
            <a:xfrm rot="5400000">
              <a:off x="7534273" y="-156167"/>
              <a:ext cx="1233385" cy="1545718"/>
            </a:xfrm>
            <a:prstGeom prst="homePlate">
              <a:avLst>
                <a:gd name="adj" fmla="val 33056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4A0C00-526E-DCED-D4D8-404B1B4B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70237"/>
              <a:ext cx="1461295" cy="66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4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485E5-DB25-FF4C-BBB6-69B805387D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Example of Relevancy (and Consistency!)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2AF2D7-62BE-D75F-475B-0DF31A3CB6AB}"/>
              </a:ext>
            </a:extLst>
          </p:cNvPr>
          <p:cNvGrpSpPr/>
          <p:nvPr/>
        </p:nvGrpSpPr>
        <p:grpSpPr>
          <a:xfrm>
            <a:off x="969968" y="1061392"/>
            <a:ext cx="2666186" cy="3425371"/>
            <a:chOff x="637877" y="820397"/>
            <a:chExt cx="2932805" cy="3767908"/>
          </a:xfrm>
        </p:grpSpPr>
        <p:pic>
          <p:nvPicPr>
            <p:cNvPr id="4" name="Picture 3" descr="Graphical user interface, text, application, website&#10;&#10;Description automatically generated">
              <a:extLst>
                <a:ext uri="{FF2B5EF4-FFF2-40B4-BE49-F238E27FC236}">
                  <a16:creationId xmlns:a16="http://schemas.microsoft.com/office/drawing/2014/main" id="{D2767B03-5A86-A34C-8CF7-C5B3642B2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7877" y="820397"/>
              <a:ext cx="2932805" cy="3767908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D043714-C9AC-3544-82DB-031BB95074BB}"/>
                </a:ext>
              </a:extLst>
            </p:cNvPr>
            <p:cNvGrpSpPr/>
            <p:nvPr/>
          </p:nvGrpSpPr>
          <p:grpSpPr>
            <a:xfrm>
              <a:off x="646344" y="2152186"/>
              <a:ext cx="2435523" cy="2098081"/>
              <a:chOff x="646344" y="2152186"/>
              <a:chExt cx="2435523" cy="2098081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93F77CD-DBD0-CA4F-90F8-77784C9514F0}"/>
                  </a:ext>
                </a:extLst>
              </p:cNvPr>
              <p:cNvSpPr/>
              <p:nvPr/>
            </p:nvSpPr>
            <p:spPr>
              <a:xfrm>
                <a:off x="1856879" y="2360745"/>
                <a:ext cx="676607" cy="153855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L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93FB998-4CF1-2848-AD5D-49609174F895}"/>
                  </a:ext>
                </a:extLst>
              </p:cNvPr>
              <p:cNvSpPr/>
              <p:nvPr/>
            </p:nvSpPr>
            <p:spPr>
              <a:xfrm>
                <a:off x="646344" y="2152186"/>
                <a:ext cx="411989" cy="153854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L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7322336-0FFC-4D4C-945B-E049516F6FAF}"/>
                  </a:ext>
                </a:extLst>
              </p:cNvPr>
              <p:cNvSpPr/>
              <p:nvPr/>
            </p:nvSpPr>
            <p:spPr>
              <a:xfrm>
                <a:off x="1822157" y="3105812"/>
                <a:ext cx="702008" cy="153854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L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0CBA6E5-EE8A-794D-8CFB-15639E977F35}"/>
                  </a:ext>
                </a:extLst>
              </p:cNvPr>
              <p:cNvSpPr/>
              <p:nvPr/>
            </p:nvSpPr>
            <p:spPr>
              <a:xfrm>
                <a:off x="1058333" y="3979467"/>
                <a:ext cx="2023534" cy="270800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L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  <a:sym typeface="Arial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83CDBDC-04B1-1CDF-0F40-6DA55F2B7230}"/>
              </a:ext>
            </a:extLst>
          </p:cNvPr>
          <p:cNvGrpSpPr/>
          <p:nvPr/>
        </p:nvGrpSpPr>
        <p:grpSpPr>
          <a:xfrm>
            <a:off x="4018386" y="1061392"/>
            <a:ext cx="3839472" cy="3537152"/>
            <a:chOff x="4572000" y="757687"/>
            <a:chExt cx="4223419" cy="3890867"/>
          </a:xfrm>
        </p:grpSpPr>
        <p:pic>
          <p:nvPicPr>
            <p:cNvPr id="8" name="Image" descr="Image">
              <a:extLst>
                <a:ext uri="{FF2B5EF4-FFF2-40B4-BE49-F238E27FC236}">
                  <a16:creationId xmlns:a16="http://schemas.microsoft.com/office/drawing/2014/main" id="{BFF61B63-1069-D142-A57B-8AE658F77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572000" y="757687"/>
              <a:ext cx="4223419" cy="3890867"/>
            </a:xfrm>
            <a:prstGeom prst="rect">
              <a:avLst/>
            </a:prstGeom>
            <a:ln w="6350">
              <a:solidFill>
                <a:schemeClr val="accent6"/>
              </a:solidFill>
              <a:miter lim="400000"/>
            </a:ln>
            <a:effectLst/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66BD8A1-5784-444E-AB8C-6FE9E4CAF18D}"/>
                </a:ext>
              </a:extLst>
            </p:cNvPr>
            <p:cNvGrpSpPr/>
            <p:nvPr/>
          </p:nvGrpSpPr>
          <p:grpSpPr>
            <a:xfrm>
              <a:off x="4817000" y="1239608"/>
              <a:ext cx="3835076" cy="2147357"/>
              <a:chOff x="4817000" y="1239608"/>
              <a:chExt cx="3835076" cy="2147357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1B3ECC3-833A-4A4C-9D95-5AC5E883D697}"/>
                  </a:ext>
                </a:extLst>
              </p:cNvPr>
              <p:cNvSpPr/>
              <p:nvPr/>
            </p:nvSpPr>
            <p:spPr>
              <a:xfrm>
                <a:off x="7112646" y="1239608"/>
                <a:ext cx="523433" cy="150962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L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CCD53DB-23EF-2D40-ABCC-0FF2C38DE121}"/>
                  </a:ext>
                </a:extLst>
              </p:cNvPr>
              <p:cNvSpPr/>
              <p:nvPr/>
            </p:nvSpPr>
            <p:spPr>
              <a:xfrm>
                <a:off x="6778909" y="1239608"/>
                <a:ext cx="333737" cy="150962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L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3B0CDB1-92D5-3047-8C52-2FE086D838E4}"/>
                  </a:ext>
                </a:extLst>
              </p:cNvPr>
              <p:cNvSpPr/>
              <p:nvPr/>
            </p:nvSpPr>
            <p:spPr>
              <a:xfrm>
                <a:off x="4817000" y="1432520"/>
                <a:ext cx="924043" cy="1258594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L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3BC4D37-B845-2046-8609-2581CFE7C43B}"/>
                  </a:ext>
                </a:extLst>
              </p:cNvPr>
              <p:cNvSpPr/>
              <p:nvPr/>
            </p:nvSpPr>
            <p:spPr>
              <a:xfrm>
                <a:off x="6683710" y="1856737"/>
                <a:ext cx="376848" cy="150962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L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7BE6221-4B77-0641-94BD-4463495447E6}"/>
                  </a:ext>
                </a:extLst>
              </p:cNvPr>
              <p:cNvSpPr/>
              <p:nvPr/>
            </p:nvSpPr>
            <p:spPr>
              <a:xfrm>
                <a:off x="7728033" y="1642234"/>
                <a:ext cx="924043" cy="1744731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L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  <a:sym typeface="Arial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4BF4EE3-77D3-7621-A2A2-E428079C23C7}"/>
              </a:ext>
            </a:extLst>
          </p:cNvPr>
          <p:cNvGrpSpPr/>
          <p:nvPr/>
        </p:nvGrpSpPr>
        <p:grpSpPr>
          <a:xfrm>
            <a:off x="7727546" y="0"/>
            <a:ext cx="1315850" cy="1302025"/>
            <a:chOff x="7378107" y="-1"/>
            <a:chExt cx="1545718" cy="1529478"/>
          </a:xfrm>
        </p:grpSpPr>
        <p:sp>
          <p:nvSpPr>
            <p:cNvPr id="24" name="Pentagon 23">
              <a:extLst>
                <a:ext uri="{FF2B5EF4-FFF2-40B4-BE49-F238E27FC236}">
                  <a16:creationId xmlns:a16="http://schemas.microsoft.com/office/drawing/2014/main" id="{C0106E8A-03AD-8504-E318-E27A04F5C694}"/>
                </a:ext>
              </a:extLst>
            </p:cNvPr>
            <p:cNvSpPr/>
            <p:nvPr userDrawn="1"/>
          </p:nvSpPr>
          <p:spPr>
            <a:xfrm rot="5400000">
              <a:off x="7386227" y="-8121"/>
              <a:ext cx="1529478" cy="1545718"/>
            </a:xfrm>
            <a:prstGeom prst="homePlate">
              <a:avLst>
                <a:gd name="adj" fmla="val 25995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67D949B-2487-F9FA-9C12-98114454F1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305369"/>
              <a:ext cx="1461295" cy="66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690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ircle">
            <a:extLst>
              <a:ext uri="{FF2B5EF4-FFF2-40B4-BE49-F238E27FC236}">
                <a16:creationId xmlns:a16="http://schemas.microsoft.com/office/drawing/2014/main" id="{B410BF72-3417-394A-B019-B59326325A22}"/>
              </a:ext>
            </a:extLst>
          </p:cNvPr>
          <p:cNvSpPr/>
          <p:nvPr/>
        </p:nvSpPr>
        <p:spPr>
          <a:xfrm>
            <a:off x="5019469" y="223353"/>
            <a:ext cx="2008765" cy="2008765"/>
          </a:xfrm>
          <a:prstGeom prst="ellipse">
            <a:avLst/>
          </a:prstGeom>
          <a:solidFill>
            <a:schemeClr val="accent2"/>
          </a:solidFill>
          <a:ln w="38100">
            <a:solidFill>
              <a:srgbClr val="FFFFFF"/>
            </a:solidFill>
          </a:ln>
          <a:effectLst>
            <a:outerShdw blurRad="139700" dist="50800" dir="5400000" sx="92000" sy="92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45718" tIns="45718" rIns="45718" bIns="45718" anchor="ctr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sym typeface="Franklin Gothic Book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0FBC1BB-4F27-C941-9335-7E48C2044A27}"/>
              </a:ext>
            </a:extLst>
          </p:cNvPr>
          <p:cNvSpPr txBox="1">
            <a:spLocks/>
          </p:cNvSpPr>
          <p:nvPr/>
        </p:nvSpPr>
        <p:spPr>
          <a:xfrm>
            <a:off x="154082" y="1767708"/>
            <a:ext cx="2753710" cy="1479989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Four Lessons in Successful Communication</a:t>
            </a:r>
          </a:p>
        </p:txBody>
      </p:sp>
      <p:sp>
        <p:nvSpPr>
          <p:cNvPr id="16" name="#1">
            <a:extLst>
              <a:ext uri="{FF2B5EF4-FFF2-40B4-BE49-F238E27FC236}">
                <a16:creationId xmlns:a16="http://schemas.microsoft.com/office/drawing/2014/main" id="{6D8CD570-862A-1844-BDE1-24FF15B5EE00}"/>
              </a:ext>
            </a:extLst>
          </p:cNvPr>
          <p:cNvSpPr txBox="1"/>
          <p:nvPr/>
        </p:nvSpPr>
        <p:spPr>
          <a:xfrm>
            <a:off x="5293146" y="488636"/>
            <a:ext cx="1274706" cy="1546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lIns="34289" tIns="34289" rIns="34289" bIns="34289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11100" b="1" baseline="31999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sz="9600" b="1" i="0" u="none" strike="noStrike" kern="0" cap="none" spc="0" normalizeH="0" baseline="31999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  <a:sym typeface="Arial"/>
              </a:rPr>
              <a:t>#</a:t>
            </a:r>
            <a:r>
              <a:rPr kumimoji="0" lang="en-US" sz="9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  <a:sym typeface="Arial"/>
              </a:rPr>
              <a:t>4</a:t>
            </a:r>
            <a:endParaRPr kumimoji="0" sz="9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 panose="020B0603020102020204"/>
              <a:ea typeface="+mj-ea"/>
              <a:cs typeface="+mj-cs"/>
              <a:sym typeface="Arial"/>
            </a:endParaRPr>
          </a:p>
        </p:txBody>
      </p:sp>
      <p:sp>
        <p:nvSpPr>
          <p:cNvPr id="8" name="Be available.">
            <a:extLst>
              <a:ext uri="{FF2B5EF4-FFF2-40B4-BE49-F238E27FC236}">
                <a16:creationId xmlns:a16="http://schemas.microsoft.com/office/drawing/2014/main" id="{CC88724F-29B0-1643-A302-9226D31385DD}"/>
              </a:ext>
            </a:extLst>
          </p:cNvPr>
          <p:cNvSpPr txBox="1"/>
          <p:nvPr/>
        </p:nvSpPr>
        <p:spPr>
          <a:xfrm>
            <a:off x="4018861" y="2326612"/>
            <a:ext cx="4075791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7CA7AD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  <a:sym typeface="Arial"/>
              </a:rPr>
              <a:t>Use multiple channels</a:t>
            </a:r>
            <a:r>
              <a:rPr kumimoji="0" sz="3200" b="1" i="0" u="none" strike="noStrike" kern="0" cap="none" spc="0" normalizeH="0" baseline="0" noProof="0">
                <a:ln>
                  <a:noFill/>
                </a:ln>
                <a:solidFill>
                  <a:srgbClr val="7CA7AD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  <a:sym typeface="Arial"/>
              </a:rPr>
              <a:t>.</a:t>
            </a:r>
          </a:p>
        </p:txBody>
      </p:sp>
      <p:sp>
        <p:nvSpPr>
          <p:cNvPr id="11" name="Consumers typically respond after…">
            <a:extLst>
              <a:ext uri="{FF2B5EF4-FFF2-40B4-BE49-F238E27FC236}">
                <a16:creationId xmlns:a16="http://schemas.microsoft.com/office/drawing/2014/main" id="{34281E80-39E5-FA4C-8878-180DE5320300}"/>
              </a:ext>
            </a:extLst>
          </p:cNvPr>
          <p:cNvSpPr txBox="1"/>
          <p:nvPr/>
        </p:nvSpPr>
        <p:spPr>
          <a:xfrm>
            <a:off x="3782035" y="2968697"/>
            <a:ext cx="4483631" cy="1300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Consumers typically respond after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anose="020B0603020102020204"/>
                <a:cs typeface="Calibri"/>
                <a:sym typeface="Calibri"/>
              </a:rPr>
              <a:t>receiving messages from six channels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cs typeface="Calibri"/>
              <a:sym typeface="Calibri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Messages are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anose="020B0603020102020204"/>
                <a:cs typeface="Calibri"/>
                <a:sym typeface="Calibri"/>
              </a:rPr>
              <a:t>more likely to reach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anose="020B0603020102020204"/>
                <a:cs typeface="Calibri"/>
                <a:sym typeface="Calibri"/>
              </a:rPr>
              <a:t>long-term memory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if repeated across multiple channels</a:t>
            </a:r>
          </a:p>
        </p:txBody>
      </p:sp>
      <p:sp>
        <p:nvSpPr>
          <p:cNvPr id="12" name="https://www.olsenmetrix.com/multi-channel-marketing-delivers-better-roi">
            <a:extLst>
              <a:ext uri="{FF2B5EF4-FFF2-40B4-BE49-F238E27FC236}">
                <a16:creationId xmlns:a16="http://schemas.microsoft.com/office/drawing/2014/main" id="{96457B22-1420-044A-A442-294CD1634316}"/>
              </a:ext>
            </a:extLst>
          </p:cNvPr>
          <p:cNvSpPr txBox="1"/>
          <p:nvPr/>
        </p:nvSpPr>
        <p:spPr>
          <a:xfrm>
            <a:off x="3172416" y="4408464"/>
            <a:ext cx="5670211" cy="192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900" u="sng">
                <a:solidFill>
                  <a:srgbClr val="535353"/>
                </a:solidFill>
                <a:uFill>
                  <a:solidFill>
                    <a:srgbClr val="B292C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800" b="0" i="0" u="sng" strike="noStrike" kern="0" cap="none" spc="0" normalizeH="0" baseline="0" noProof="0" dirty="0">
                <a:ln>
                  <a:noFill/>
                </a:ln>
                <a:solidFill>
                  <a:srgbClr val="626569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Franklin Gothic Book" panose="020B0503020102020204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https://www.olsenmetrix.com/multi-channel-marketing-delivers-better-roi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26569"/>
                </a:solidFill>
                <a:effectLst/>
                <a:uLnTx/>
                <a:uFillTx/>
                <a:latin typeface="Franklin Gothic Book" panose="020B0503020102020204"/>
                <a:ea typeface="Gill Sans MT"/>
                <a:cs typeface="Gill Sans MT"/>
                <a:sym typeface="Gill Sans MT"/>
              </a:rPr>
              <a:t> </a:t>
            </a:r>
          </a:p>
        </p:txBody>
      </p:sp>
      <p:sp>
        <p:nvSpPr>
          <p:cNvPr id="13" name="https://www.salesgenie.com/multi-channel-marketing-campaigns/">
            <a:extLst>
              <a:ext uri="{FF2B5EF4-FFF2-40B4-BE49-F238E27FC236}">
                <a16:creationId xmlns:a16="http://schemas.microsoft.com/office/drawing/2014/main" id="{E70C8F17-B116-6043-A655-EAA217389467}"/>
              </a:ext>
            </a:extLst>
          </p:cNvPr>
          <p:cNvSpPr txBox="1"/>
          <p:nvPr/>
        </p:nvSpPr>
        <p:spPr>
          <a:xfrm>
            <a:off x="3324401" y="4558685"/>
            <a:ext cx="5085875" cy="192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900" u="sng">
                <a:solidFill>
                  <a:srgbClr val="535353"/>
                </a:solidFill>
                <a:uFill>
                  <a:solidFill>
                    <a:srgbClr val="B292C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800" b="0" i="0" u="sng" strike="noStrike" kern="0" cap="none" spc="0" normalizeH="0" baseline="0" noProof="0" dirty="0">
                <a:ln>
                  <a:noFill/>
                </a:ln>
                <a:solidFill>
                  <a:srgbClr val="626569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Franklin Gothic Book" panose="020B0503020102020204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https://www.salesgenie.com/multi-channel-marketing-campaigns/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626569"/>
                </a:solidFill>
                <a:effectLst/>
                <a:uLnTx/>
                <a:uFillTx/>
                <a:latin typeface="Franklin Gothic Book" panose="020B0503020102020204"/>
                <a:ea typeface="Gill Sans MT"/>
                <a:cs typeface="Gill Sans MT"/>
                <a:sym typeface="Gill Sans M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2039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CA99E8C-986F-F84D-B957-A35128C98B8C}"/>
              </a:ext>
            </a:extLst>
          </p:cNvPr>
          <p:cNvSpPr txBox="1"/>
          <p:nvPr/>
        </p:nvSpPr>
        <p:spPr>
          <a:xfrm>
            <a:off x="334847" y="1463754"/>
            <a:ext cx="28032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626569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It’s not just one email, it’s a combination of all interactions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626569"/>
              </a:solidFill>
              <a:effectLst/>
              <a:uLnTx/>
              <a:uFillTx/>
              <a:latin typeface="Franklin Gothic Medium" panose="020B060302010202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626569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(By the way, 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B63C25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23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626569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 schools sent one email. And nothing else.)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AD4E6F-4659-0244-B22E-7400EE6795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True Omni-Channel Marketing</a:t>
            </a:r>
          </a:p>
        </p:txBody>
      </p:sp>
      <p:pic>
        <p:nvPicPr>
          <p:cNvPr id="5" name="Picture 3" descr="Picture 3">
            <a:extLst>
              <a:ext uri="{FF2B5EF4-FFF2-40B4-BE49-F238E27FC236}">
                <a16:creationId xmlns:a16="http://schemas.microsoft.com/office/drawing/2014/main" id="{399EE604-69D1-A849-A1B8-E020BF2CA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161" y="829840"/>
            <a:ext cx="5831777" cy="3879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A0889F4-CD62-7252-D34C-217E7D356722}"/>
              </a:ext>
            </a:extLst>
          </p:cNvPr>
          <p:cNvGrpSpPr/>
          <p:nvPr/>
        </p:nvGrpSpPr>
        <p:grpSpPr>
          <a:xfrm>
            <a:off x="7706290" y="0"/>
            <a:ext cx="1315850" cy="1302025"/>
            <a:chOff x="7378107" y="-1"/>
            <a:chExt cx="1545718" cy="1529478"/>
          </a:xfrm>
        </p:grpSpPr>
        <p:sp>
          <p:nvSpPr>
            <p:cNvPr id="4" name="Pentagon 3">
              <a:extLst>
                <a:ext uri="{FF2B5EF4-FFF2-40B4-BE49-F238E27FC236}">
                  <a16:creationId xmlns:a16="http://schemas.microsoft.com/office/drawing/2014/main" id="{400E8051-E964-2623-7886-FE7CFEDDC09A}"/>
                </a:ext>
              </a:extLst>
            </p:cNvPr>
            <p:cNvSpPr/>
            <p:nvPr userDrawn="1"/>
          </p:nvSpPr>
          <p:spPr>
            <a:xfrm rot="5400000">
              <a:off x="7386227" y="-8121"/>
              <a:ext cx="1529478" cy="1545718"/>
            </a:xfrm>
            <a:prstGeom prst="homePlate">
              <a:avLst>
                <a:gd name="adj" fmla="val 25995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2F63B9-C5B3-A326-414E-EBD8693945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305369"/>
              <a:ext cx="1461295" cy="66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356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EC5D33-C0B8-45AF-A98F-55A8308CD2E4}"/>
              </a:ext>
            </a:extLst>
          </p:cNvPr>
          <p:cNvSpPr/>
          <p:nvPr/>
        </p:nvSpPr>
        <p:spPr>
          <a:xfrm>
            <a:off x="4567473" y="3961"/>
            <a:ext cx="4651216" cy="5149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E2A0D9-19A2-0F4F-A63A-F0DD53FEFBBF}"/>
              </a:ext>
            </a:extLst>
          </p:cNvPr>
          <p:cNvSpPr/>
          <p:nvPr/>
        </p:nvSpPr>
        <p:spPr>
          <a:xfrm>
            <a:off x="0" y="0"/>
            <a:ext cx="4565819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347B3B0-05A4-7D48-8B51-E26F3D57B5CE}"/>
              </a:ext>
            </a:extLst>
          </p:cNvPr>
          <p:cNvSpPr txBox="1"/>
          <p:nvPr/>
        </p:nvSpPr>
        <p:spPr>
          <a:xfrm>
            <a:off x="357810" y="1191971"/>
            <a:ext cx="3502770" cy="261610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7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  <a:sym typeface="Arial"/>
              </a:rPr>
              <a:t>What channels are schools using for outreach?</a:t>
            </a:r>
          </a:p>
          <a:p>
            <a:pPr marL="0" marR="0" lvl="0" indent="7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 panose="020B0603020102020204"/>
              <a:ea typeface="+mj-ea"/>
              <a:cs typeface="+mj-cs"/>
              <a:sym typeface="Arial"/>
            </a:endParaRPr>
          </a:p>
          <a:p>
            <a:pPr marL="0" marR="0" lvl="0" indent="7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  <a:sym typeface="Arial"/>
              </a:rPr>
              <a:t>Only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  <a:sym typeface="Arial"/>
              </a:rPr>
              <a:t>39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  <a:sym typeface="Arial"/>
              </a:rPr>
              <a:t> schools used three channels or more.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Franklin Gothic Medium" panose="020B0603020102020204"/>
              <a:ea typeface="+mj-ea"/>
              <a:cs typeface="+mj-cs"/>
              <a:sym typeface="Arial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9760DF21-D494-AB48-92F0-6C7B3C9260CE}"/>
              </a:ext>
            </a:extLst>
          </p:cNvPr>
          <p:cNvSpPr txBox="1"/>
          <p:nvPr/>
        </p:nvSpPr>
        <p:spPr>
          <a:xfrm>
            <a:off x="84642" y="367199"/>
            <a:ext cx="4181410" cy="52322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B3BD00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  <a:sym typeface="Arial"/>
              </a:rPr>
              <a:t>Use Multiple Channels</a:t>
            </a:r>
          </a:p>
        </p:txBody>
      </p:sp>
      <p:graphicFrame>
        <p:nvGraphicFramePr>
          <p:cNvPr id="12" name="2D Column Chart">
            <a:extLst>
              <a:ext uri="{FF2B5EF4-FFF2-40B4-BE49-F238E27FC236}">
                <a16:creationId xmlns:a16="http://schemas.microsoft.com/office/drawing/2014/main" id="{71928067-6029-454A-A651-3E4A124888E4}"/>
              </a:ext>
            </a:extLst>
          </p:cNvPr>
          <p:cNvGraphicFramePr/>
          <p:nvPr/>
        </p:nvGraphicFramePr>
        <p:xfrm>
          <a:off x="4696716" y="1191971"/>
          <a:ext cx="4447284" cy="3556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760587BB-45CA-3E34-88A8-760801A892BA}"/>
              </a:ext>
            </a:extLst>
          </p:cNvPr>
          <p:cNvGrpSpPr/>
          <p:nvPr/>
        </p:nvGrpSpPr>
        <p:grpSpPr>
          <a:xfrm>
            <a:off x="7706290" y="0"/>
            <a:ext cx="1315850" cy="1302025"/>
            <a:chOff x="7378107" y="-1"/>
            <a:chExt cx="1545718" cy="1529478"/>
          </a:xfrm>
        </p:grpSpPr>
        <p:sp>
          <p:nvSpPr>
            <p:cNvPr id="5" name="Pentagon 4">
              <a:extLst>
                <a:ext uri="{FF2B5EF4-FFF2-40B4-BE49-F238E27FC236}">
                  <a16:creationId xmlns:a16="http://schemas.microsoft.com/office/drawing/2014/main" id="{67748BBA-9D44-D8B1-5EA6-E444C8BDCFCC}"/>
                </a:ext>
              </a:extLst>
            </p:cNvPr>
            <p:cNvSpPr/>
            <p:nvPr userDrawn="1"/>
          </p:nvSpPr>
          <p:spPr>
            <a:xfrm rot="5400000">
              <a:off x="7386227" y="-8121"/>
              <a:ext cx="1529478" cy="1545718"/>
            </a:xfrm>
            <a:prstGeom prst="homePlate">
              <a:avLst>
                <a:gd name="adj" fmla="val 25995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C5A9F2-111C-CFB1-2D3F-9DC7778E97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305369"/>
              <a:ext cx="1461295" cy="66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079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07595C-5F52-7E4D-9D6C-D62F6BB3C1AA}"/>
              </a:ext>
            </a:extLst>
          </p:cNvPr>
          <p:cNvSpPr/>
          <p:nvPr/>
        </p:nvSpPr>
        <p:spPr>
          <a:xfrm>
            <a:off x="0" y="3762396"/>
            <a:ext cx="9144000" cy="8359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38D1A-6ABB-4CFF-A4AC-204FC7E69D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" indent="-7620"/>
            <a:r>
              <a:rPr lang="en-US">
                <a:ea typeface="+mj-lt"/>
                <a:cs typeface="+mj-lt"/>
              </a:rPr>
              <a:t>Who is Using Print?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B80C86-E51C-46DE-BC32-3A84AB42755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708778" y="1461222"/>
            <a:ext cx="5063355" cy="2023814"/>
          </a:xfrm>
        </p:spPr>
        <p:txBody>
          <a:bodyPr/>
          <a:lstStyle/>
          <a:p>
            <a:pPr marL="7620" indent="0"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n-lt"/>
                <a:cs typeface="+mn-lt"/>
              </a:rPr>
              <a:t>20.5</a:t>
            </a:r>
            <a:r>
              <a:rPr lang="en-US" sz="2400" b="1" dirty="0">
                <a:solidFill>
                  <a:schemeClr val="accent5">
                    <a:lumOff val="-8588"/>
                  </a:schemeClr>
                </a:solidFill>
                <a:latin typeface="+mj-lt"/>
                <a:cs typeface="Arial"/>
              </a:rPr>
              <a:t>%</a:t>
            </a:r>
            <a:r>
              <a:rPr lang="en-US" sz="2400" dirty="0">
                <a:solidFill>
                  <a:srgbClr val="333333"/>
                </a:solidFill>
                <a:latin typeface="+mj-lt"/>
                <a:ea typeface="+mn-lt"/>
                <a:cs typeface="+mn-lt"/>
              </a:rPr>
              <a:t> </a:t>
            </a:r>
            <a:r>
              <a:rPr lang="en-US" sz="1600" dirty="0">
                <a:solidFill>
                  <a:srgbClr val="333333"/>
                </a:solidFill>
                <a:ea typeface="+mn-lt"/>
                <a:cs typeface="+mn-lt"/>
              </a:rPr>
              <a:t>of schools sent print within four weeks of an inquiry form submission.</a:t>
            </a:r>
            <a:endParaRPr lang="en-US" sz="1600" dirty="0">
              <a:solidFill>
                <a:srgbClr val="382F2C"/>
              </a:solidFill>
              <a:ea typeface="+mn-lt"/>
              <a:cs typeface="+mn-lt"/>
            </a:endParaRPr>
          </a:p>
          <a:p>
            <a:pPr marL="7620" indent="0">
              <a:spcAft>
                <a:spcPts val="0"/>
              </a:spcAft>
              <a:buNone/>
            </a:pPr>
            <a:endParaRPr lang="en-US" sz="1600" dirty="0">
              <a:solidFill>
                <a:srgbClr val="333333"/>
              </a:solidFill>
              <a:ea typeface="+mn-lt"/>
              <a:cs typeface="+mn-lt"/>
            </a:endParaRPr>
          </a:p>
          <a:p>
            <a:pPr marL="7620" indent="0">
              <a:spcAft>
                <a:spcPts val="0"/>
              </a:spcAft>
              <a:buNone/>
            </a:pPr>
            <a:r>
              <a:rPr lang="en-US" sz="1600" dirty="0">
                <a:solidFill>
                  <a:srgbClr val="333333"/>
                </a:solidFill>
                <a:ea typeface="+mn-lt"/>
                <a:cs typeface="+mn-lt"/>
              </a:rPr>
              <a:t>Postcards and large envelopes of materials were the most common print pieces we received.</a:t>
            </a:r>
            <a:endParaRPr lang="en-US" sz="1600" dirty="0">
              <a:ea typeface="+mn-lt"/>
              <a:cs typeface="+mn-lt"/>
            </a:endParaRPr>
          </a:p>
          <a:p>
            <a:pPr marL="7620" indent="0">
              <a:spcAft>
                <a:spcPts val="0"/>
              </a:spcAft>
              <a:buNone/>
            </a:pPr>
            <a:endParaRPr lang="en-US" sz="1600" dirty="0">
              <a:ea typeface="+mn-lt"/>
              <a:cs typeface="+mn-lt"/>
            </a:endParaRPr>
          </a:p>
          <a:p>
            <a:pPr marL="7620" indent="0">
              <a:spcAft>
                <a:spcPts val="0"/>
              </a:spcAft>
              <a:buNone/>
            </a:pPr>
            <a:r>
              <a:rPr lang="en-US" sz="1600" dirty="0">
                <a:solidFill>
                  <a:srgbClr val="333333"/>
                </a:solidFill>
                <a:ea typeface="+mn-lt"/>
                <a:cs typeface="+mn-lt"/>
              </a:rPr>
              <a:t>Most were completely generic, followed by use of name only. </a:t>
            </a:r>
            <a:endParaRPr lang="en-US" sz="1600" dirty="0">
              <a:ea typeface="+mn-lt"/>
              <a:cs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1F0BB4-3CC1-6E43-9BE2-2E2B62D55D02}"/>
              </a:ext>
            </a:extLst>
          </p:cNvPr>
          <p:cNvSpPr txBox="1"/>
          <p:nvPr/>
        </p:nvSpPr>
        <p:spPr>
          <a:xfrm>
            <a:off x="3395473" y="3762396"/>
            <a:ext cx="53330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1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1800">
                <a:solidFill>
                  <a:srgbClr val="77777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cs typeface="Calibri"/>
                <a:sym typeface="Calibri"/>
              </a:rPr>
              <a:t>An Adobe study indicates a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Calibri"/>
                <a:sym typeface="Calibri"/>
              </a:rPr>
              <a:t>12%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cs typeface="Calibri"/>
                <a:sym typeface="Calibri"/>
              </a:rPr>
              <a:t> increase in response when print is included versus email only.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D2E9EC6-412C-B243-9282-A09FDD254C37}"/>
              </a:ext>
            </a:extLst>
          </p:cNvPr>
          <p:cNvSpPr txBox="1"/>
          <p:nvPr/>
        </p:nvSpPr>
        <p:spPr>
          <a:xfrm>
            <a:off x="2218889" y="4841415"/>
            <a:ext cx="5186600" cy="192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marL="0" marR="0" lvl="0" indent="0" algn="l" defTabSz="3429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8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800" b="0" i="0" u="none" strike="noStrike" kern="0" cap="none" spc="0" normalizeH="0" baseline="0" noProof="0">
                <a:ln>
                  <a:noFill/>
                </a:ln>
                <a:solidFill>
                  <a:srgbClr val="626569"/>
                </a:solidFill>
                <a:effectLst/>
                <a:uLnTx/>
                <a:uFillTx/>
                <a:latin typeface="Franklin Gothic Book" panose="020B0503020102020204" pitchFamily="34" charset="0"/>
                <a:cs typeface="Calibri"/>
                <a:sym typeface="Calibri"/>
              </a:rPr>
              <a:t>Source: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626569"/>
                </a:solidFill>
                <a:effectLst/>
                <a:uLnTx/>
                <a:uFillTx/>
                <a:latin typeface="Franklin Gothic Book" panose="020B0503020102020204" pitchFamily="34" charset="0"/>
                <a:cs typeface="Calibri"/>
                <a:sym typeface="Calibri"/>
              </a:rPr>
              <a:t> </a:t>
            </a:r>
            <a:r>
              <a:rPr kumimoji="0" sz="800" b="0" i="0" u="none" strike="noStrike" kern="0" cap="none" spc="0" normalizeH="0" baseline="0" noProof="0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Franklin Gothic Book" panose="020B0503020102020204" pitchFamily="34" charset="0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</a:t>
            </a:r>
            <a:r>
              <a:rPr kumimoji="0" sz="800" b="0" i="0" u="none" strike="noStrike" kern="0" cap="none" spc="0" normalizeH="0" baseline="0" noProof="0">
                <a:ln>
                  <a:noFill/>
                </a:ln>
                <a:solidFill>
                  <a:srgbClr val="626569"/>
                </a:solidFill>
                <a:effectLst/>
                <a:uLnTx/>
                <a:uFillTx/>
                <a:latin typeface="Franklin Gothic Book" panose="020B0503020102020204" pitchFamily="34" charset="0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://mailingsystemstechnology.com/article-3980-mail-making-the-most-of-multi-channel.html</a:t>
            </a:r>
          </a:p>
        </p:txBody>
      </p:sp>
      <p:pic>
        <p:nvPicPr>
          <p:cNvPr id="9" name="Picture 2" descr="Picture 2">
            <a:extLst>
              <a:ext uri="{FF2B5EF4-FFF2-40B4-BE49-F238E27FC236}">
                <a16:creationId xmlns:a16="http://schemas.microsoft.com/office/drawing/2014/main" id="{B3606F85-5809-6E4A-9E85-A8D261AB1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55" y="134723"/>
            <a:ext cx="2035730" cy="1143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2" descr="Picture 5">
            <a:extLst>
              <a:ext uri="{FF2B5EF4-FFF2-40B4-BE49-F238E27FC236}">
                <a16:creationId xmlns:a16="http://schemas.microsoft.com/office/drawing/2014/main" id="{C32E16DD-BF91-704E-8CE5-6F933C0CC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31082">
            <a:off x="1370446" y="476333"/>
            <a:ext cx="1854201" cy="1270001"/>
          </a:xfrm>
          <a:prstGeom prst="rect">
            <a:avLst/>
          </a:prstGeom>
        </p:spPr>
      </p:pic>
      <p:pic>
        <p:nvPicPr>
          <p:cNvPr id="16" name="Picture 1" descr="Picture 1">
            <a:extLst>
              <a:ext uri="{FF2B5EF4-FFF2-40B4-BE49-F238E27FC236}">
                <a16:creationId xmlns:a16="http://schemas.microsoft.com/office/drawing/2014/main" id="{4A8EA002-6992-DC4A-BF37-599A384988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1241" y="1480941"/>
            <a:ext cx="1879601" cy="2070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3" descr="Picture 3">
            <a:extLst>
              <a:ext uri="{FF2B5EF4-FFF2-40B4-BE49-F238E27FC236}">
                <a16:creationId xmlns:a16="http://schemas.microsoft.com/office/drawing/2014/main" id="{2A19D3BA-2095-7941-A0FF-A99526E0E81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713" y="3301758"/>
            <a:ext cx="3503908" cy="1538606"/>
          </a:xfrm>
          <a:prstGeom prst="rect">
            <a:avLst/>
          </a:prstGeom>
        </p:spPr>
      </p:pic>
      <p:pic>
        <p:nvPicPr>
          <p:cNvPr id="12" name="Picture 11" descr="Picture 6">
            <a:extLst>
              <a:ext uri="{FF2B5EF4-FFF2-40B4-BE49-F238E27FC236}">
                <a16:creationId xmlns:a16="http://schemas.microsoft.com/office/drawing/2014/main" id="{DC971459-7013-C541-AF7D-BCB144EC91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1864">
            <a:off x="133428" y="1574659"/>
            <a:ext cx="1772134" cy="182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851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E2A0D9-19A2-0F4F-A63A-F0DD53FEFBBF}"/>
              </a:ext>
            </a:extLst>
          </p:cNvPr>
          <p:cNvSpPr/>
          <p:nvPr/>
        </p:nvSpPr>
        <p:spPr>
          <a:xfrm>
            <a:off x="0" y="0"/>
            <a:ext cx="4565819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21" name="Circle">
            <a:extLst>
              <a:ext uri="{FF2B5EF4-FFF2-40B4-BE49-F238E27FC236}">
                <a16:creationId xmlns:a16="http://schemas.microsoft.com/office/drawing/2014/main" id="{E8850173-AC07-C44F-AD32-593E7CC90533}"/>
              </a:ext>
            </a:extLst>
          </p:cNvPr>
          <p:cNvSpPr/>
          <p:nvPr/>
        </p:nvSpPr>
        <p:spPr>
          <a:xfrm>
            <a:off x="550326" y="1271097"/>
            <a:ext cx="3483853" cy="3485769"/>
          </a:xfrm>
          <a:prstGeom prst="ellipse">
            <a:avLst/>
          </a:prstGeom>
          <a:solidFill>
            <a:schemeClr val="tx2">
              <a:alpha val="80000"/>
            </a:schemeClr>
          </a:solidFill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18" tIns="45718" rIns="45718" bIns="45718" anchor="ctr"/>
          <a:lstStyle/>
          <a:p>
            <a:pPr marL="0" marR="0" lvl="0" indent="0" algn="ctr" defTabSz="4571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EAA900"/>
              </a:solidFill>
              <a:effectLst/>
              <a:uLnTx/>
              <a:uFillTx/>
              <a:latin typeface="Franklin Gothic Medium" panose="020B0603020102020204"/>
              <a:cs typeface="Arial"/>
              <a:sym typeface="Arial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3807D78-FA3A-324E-ADDD-BF384B8F01D0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4578180" y="0"/>
            <a:ext cx="4565820" cy="5143500"/>
          </a:xfrm>
          <a:solidFill>
            <a:schemeClr val="bg1"/>
          </a:solid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314BB1A-FAB9-CA40-A4B2-C06AC1E914FB}"/>
              </a:ext>
            </a:extLst>
          </p:cNvPr>
          <p:cNvGrpSpPr/>
          <p:nvPr/>
        </p:nvGrpSpPr>
        <p:grpSpPr>
          <a:xfrm>
            <a:off x="657526" y="1516199"/>
            <a:ext cx="3250765" cy="2813212"/>
            <a:chOff x="899204" y="1691475"/>
            <a:chExt cx="2102305" cy="2813212"/>
          </a:xfrm>
        </p:grpSpPr>
        <p:sp>
          <p:nvSpPr>
            <p:cNvPr id="18" name="Title 12">
              <a:extLst>
                <a:ext uri="{FF2B5EF4-FFF2-40B4-BE49-F238E27FC236}">
                  <a16:creationId xmlns:a16="http://schemas.microsoft.com/office/drawing/2014/main" id="{1DDDED09-5590-494B-994A-A39C4EAF6883}"/>
                </a:ext>
              </a:extLst>
            </p:cNvPr>
            <p:cNvSpPr txBox="1"/>
            <p:nvPr/>
          </p:nvSpPr>
          <p:spPr>
            <a:xfrm>
              <a:off x="899204" y="2745489"/>
              <a:ext cx="2102305" cy="17591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lc="http://schemas.openxmlformats.org/drawingml/2006/lockedCanvas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4289" tIns="34289" rIns="34289" bIns="34289">
              <a:spAutoFit/>
            </a:bodyPr>
            <a:lstStyle/>
            <a:p>
              <a:pPr marL="0" marR="0" lvl="0" indent="0" algn="ctr" defTabSz="34291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cs typeface="Calibri"/>
                  <a:sym typeface="Calibri"/>
                </a:rPr>
                <a:t>of parents are still highly involved with their child’s college search process.</a:t>
              </a:r>
            </a:p>
            <a:p>
              <a:pPr marL="0" marR="0" lvl="0" indent="0" algn="ctr" defTabSz="342917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 sz="9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cs typeface="Calibri"/>
                  <a:sym typeface="Calibri"/>
                </a:rPr>
                <a:t>-</a:t>
              </a:r>
              <a:r>
                <a:rPr kumimoji="0" sz="900" b="0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cs typeface="Calibri"/>
                  <a:sym typeface="Calibri"/>
                </a:rPr>
                <a:t>Eduventures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cs typeface="Calibri"/>
                <a:sym typeface="Calibri"/>
              </a:endParaRPr>
            </a:p>
          </p:txBody>
        </p:sp>
        <p:sp>
          <p:nvSpPr>
            <p:cNvPr id="19" name="2/3">
              <a:extLst>
                <a:ext uri="{FF2B5EF4-FFF2-40B4-BE49-F238E27FC236}">
                  <a16:creationId xmlns:a16="http://schemas.microsoft.com/office/drawing/2014/main" id="{5FAE8EA7-3BD1-914B-AFDB-ECA0456385A2}"/>
                </a:ext>
              </a:extLst>
            </p:cNvPr>
            <p:cNvSpPr txBox="1"/>
            <p:nvPr/>
          </p:nvSpPr>
          <p:spPr>
            <a:xfrm>
              <a:off x="1569586" y="1969483"/>
              <a:ext cx="761542" cy="865618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="" xmlns:lc="http://schemas.openxmlformats.org/drawingml/2006/lockedCanvas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7143" tIns="17143" rIns="17143" bIns="17143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sz="5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Medium" panose="020B0603020102020204"/>
                  <a:cs typeface="Arial"/>
                  <a:sym typeface="Arial"/>
                </a:rPr>
                <a:t>2/3</a:t>
              </a:r>
            </a:p>
          </p:txBody>
        </p:sp>
        <p:sp>
          <p:nvSpPr>
            <p:cNvPr id="20" name="More than">
              <a:extLst>
                <a:ext uri="{FF2B5EF4-FFF2-40B4-BE49-F238E27FC236}">
                  <a16:creationId xmlns:a16="http://schemas.microsoft.com/office/drawing/2014/main" id="{4A774FF0-95EB-F74B-BFE8-54947BA30613}"/>
                </a:ext>
              </a:extLst>
            </p:cNvPr>
            <p:cNvSpPr txBox="1"/>
            <p:nvPr/>
          </p:nvSpPr>
          <p:spPr>
            <a:xfrm>
              <a:off x="1421164" y="1691475"/>
              <a:ext cx="1070472" cy="4655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lc="http://schemas.openxmlformats.org/drawingml/2006/lockedCanvas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7143" tIns="17143" rIns="17143" bIns="17143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cs typeface="Arial"/>
                  <a:sym typeface="Arial"/>
                </a:rPr>
                <a:t>More than</a:t>
              </a:r>
            </a:p>
          </p:txBody>
        </p:sp>
      </p:grpSp>
      <p:sp>
        <p:nvSpPr>
          <p:cNvPr id="16" name="Why use Print?">
            <a:extLst>
              <a:ext uri="{FF2B5EF4-FFF2-40B4-BE49-F238E27FC236}">
                <a16:creationId xmlns:a16="http://schemas.microsoft.com/office/drawing/2014/main" id="{471C38EE-80DC-7543-8821-305D0740FE6A}"/>
              </a:ext>
            </a:extLst>
          </p:cNvPr>
          <p:cNvSpPr txBox="1">
            <a:spLocks/>
          </p:cNvSpPr>
          <p:nvPr/>
        </p:nvSpPr>
        <p:spPr>
          <a:xfrm>
            <a:off x="12359" y="359467"/>
            <a:ext cx="4565821" cy="39528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EAA900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  <a:sym typeface="Arial"/>
              </a:rPr>
              <a:t>Why use Print?</a:t>
            </a:r>
          </a:p>
        </p:txBody>
      </p:sp>
      <p:pic>
        <p:nvPicPr>
          <p:cNvPr id="17" name="family_dinner_viewbook.png">
            <a:extLst>
              <a:ext uri="{FF2B5EF4-FFF2-40B4-BE49-F238E27FC236}">
                <a16:creationId xmlns:a16="http://schemas.microsoft.com/office/drawing/2014/main" id="{23D6E6E3-0081-E64D-ACB7-23ED217149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5819" y="1"/>
            <a:ext cx="4565819" cy="51434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B2A2DB9-CC2C-C608-1BB4-22FFC124606E}"/>
              </a:ext>
            </a:extLst>
          </p:cNvPr>
          <p:cNvGrpSpPr/>
          <p:nvPr/>
        </p:nvGrpSpPr>
        <p:grpSpPr>
          <a:xfrm>
            <a:off x="7756483" y="0"/>
            <a:ext cx="1193747" cy="1053548"/>
            <a:chOff x="7351701" y="0"/>
            <a:chExt cx="1598530" cy="1410792"/>
          </a:xfrm>
        </p:grpSpPr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61D9AABE-4F1F-EEA6-69D3-67652E3F9616}"/>
                </a:ext>
              </a:extLst>
            </p:cNvPr>
            <p:cNvSpPr/>
            <p:nvPr userDrawn="1"/>
          </p:nvSpPr>
          <p:spPr>
            <a:xfrm rot="5400000">
              <a:off x="7445570" y="-67463"/>
              <a:ext cx="1410792" cy="1545718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93B55B7-A63A-FD3C-5A15-6AAFA89813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7351701" y="106236"/>
              <a:ext cx="1598530" cy="810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3180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">
            <a:extLst>
              <a:ext uri="{FF2B5EF4-FFF2-40B4-BE49-F238E27FC236}">
                <a16:creationId xmlns:a16="http://schemas.microsoft.com/office/drawing/2014/main" id="{69AE5AC0-DB09-CD46-8D90-2B71F8213CAF}"/>
              </a:ext>
            </a:extLst>
          </p:cNvPr>
          <p:cNvGrpSpPr/>
          <p:nvPr/>
        </p:nvGrpSpPr>
        <p:grpSpPr>
          <a:xfrm>
            <a:off x="3899937" y="7974"/>
            <a:ext cx="2621133" cy="4733708"/>
            <a:chOff x="-1" y="0"/>
            <a:chExt cx="2657586" cy="4755099"/>
          </a:xfrm>
        </p:grpSpPr>
        <p:pic>
          <p:nvPicPr>
            <p:cNvPr id="8" name="Girl holding Pfeiffer brochure.jpg">
              <a:extLst>
                <a:ext uri="{FF2B5EF4-FFF2-40B4-BE49-F238E27FC236}">
                  <a16:creationId xmlns:a16="http://schemas.microsoft.com/office/drawing/2014/main" id="{893D9D43-3260-A545-AEBC-461D77148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1" y="0"/>
              <a:ext cx="2656016" cy="16228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IMG_0383.jpg">
              <a:extLst>
                <a:ext uri="{FF2B5EF4-FFF2-40B4-BE49-F238E27FC236}">
                  <a16:creationId xmlns:a16="http://schemas.microsoft.com/office/drawing/2014/main" id="{8B466D4D-E65D-8B49-88A2-9E96ABA19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1" y="1620633"/>
              <a:ext cx="2655031" cy="16267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holding phone.jpg">
              <a:extLst>
                <a:ext uri="{FF2B5EF4-FFF2-40B4-BE49-F238E27FC236}">
                  <a16:creationId xmlns:a16="http://schemas.microsoft.com/office/drawing/2014/main" id="{F1B29686-40D2-164C-97E6-D62DC7DDB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1" y="3246768"/>
              <a:ext cx="2657586" cy="1508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6E85948E-DDCB-B54F-806D-0AEBD6CA411D}"/>
              </a:ext>
            </a:extLst>
          </p:cNvPr>
          <p:cNvGrpSpPr/>
          <p:nvPr/>
        </p:nvGrpSpPr>
        <p:grpSpPr>
          <a:xfrm>
            <a:off x="6524376" y="7973"/>
            <a:ext cx="2619624" cy="4731651"/>
            <a:chOff x="-1" y="0"/>
            <a:chExt cx="2656056" cy="4753032"/>
          </a:xfrm>
        </p:grpSpPr>
        <p:pic>
          <p:nvPicPr>
            <p:cNvPr id="12" name="guy phone email.jpg">
              <a:extLst>
                <a:ext uri="{FF2B5EF4-FFF2-40B4-BE49-F238E27FC236}">
                  <a16:creationId xmlns:a16="http://schemas.microsoft.com/office/drawing/2014/main" id="{78856E30-EA31-3B45-8E7A-91ABCD1B1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1" y="0"/>
              <a:ext cx="2652704" cy="16248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Girl holding MT landing page ipad.psd" descr="Girl holding MT landing page ipad.psd">
              <a:extLst>
                <a:ext uri="{FF2B5EF4-FFF2-40B4-BE49-F238E27FC236}">
                  <a16:creationId xmlns:a16="http://schemas.microsoft.com/office/drawing/2014/main" id="{2061847A-4E82-6F43-86A4-D5C44EC06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1" y="3125649"/>
              <a:ext cx="2655673" cy="16273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variable print.png">
              <a:extLst>
                <a:ext uri="{FF2B5EF4-FFF2-40B4-BE49-F238E27FC236}">
                  <a16:creationId xmlns:a16="http://schemas.microsoft.com/office/drawing/2014/main" id="{848D5D8F-1F1A-AD4F-A195-48F232279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1" y="1621771"/>
              <a:ext cx="2656056" cy="16265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079;g92c1b8851f_1_411">
            <a:extLst>
              <a:ext uri="{FF2B5EF4-FFF2-40B4-BE49-F238E27FC236}">
                <a16:creationId xmlns:a16="http://schemas.microsoft.com/office/drawing/2014/main" id="{4DD8588F-8179-FC4D-97F4-018D3EFC669D}"/>
              </a:ext>
            </a:extLst>
          </p:cNvPr>
          <p:cNvSpPr/>
          <p:nvPr/>
        </p:nvSpPr>
        <p:spPr>
          <a:xfrm>
            <a:off x="2280499" y="-1"/>
            <a:ext cx="3330763" cy="475161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43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5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AA9B4A-6F1D-7944-97FE-2DEA2C4DA6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 dirty="0"/>
              <a:t>Today’s Agenda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E33FE8-C514-AE4F-BD4D-D5BB65B1942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77368" y="1633784"/>
            <a:ext cx="3978109" cy="3005345"/>
          </a:xfrm>
        </p:spPr>
        <p:txBody>
          <a:bodyPr/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Introductions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Secret Shopping</a:t>
            </a:r>
            <a:endParaRPr lang="en-LB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Four Lessons Learned from the Inquiry Response Project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LB" dirty="0"/>
              <a:t>Questions and Discussions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C16337-0DFB-EA45-911A-771AB2158BFD}"/>
              </a:ext>
            </a:extLst>
          </p:cNvPr>
          <p:cNvSpPr/>
          <p:nvPr/>
        </p:nvSpPr>
        <p:spPr>
          <a:xfrm>
            <a:off x="1" y="3794765"/>
            <a:ext cx="3893696" cy="537602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rPr>
              <a:t>	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rPr>
              <a:t>Feel free to ask questions! </a:t>
            </a:r>
          </a:p>
        </p:txBody>
      </p:sp>
      <p:sp>
        <p:nvSpPr>
          <p:cNvPr id="17" name="?">
            <a:extLst>
              <a:ext uri="{FF2B5EF4-FFF2-40B4-BE49-F238E27FC236}">
                <a16:creationId xmlns:a16="http://schemas.microsoft.com/office/drawing/2014/main" id="{A60FC32E-C75F-2348-BAD1-507BF10AC48D}"/>
              </a:ext>
            </a:extLst>
          </p:cNvPr>
          <p:cNvSpPr txBox="1"/>
          <p:nvPr/>
        </p:nvSpPr>
        <p:spPr>
          <a:xfrm>
            <a:off x="311664" y="3361337"/>
            <a:ext cx="459417" cy="10502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7143" tIns="17143" rIns="17143" bIns="17143" numCol="1" anchor="t">
            <a:spAutoFit/>
          </a:bodyPr>
          <a:lstStyle>
            <a:lvl1pPr defTabSz="128587">
              <a:defRPr sz="4800">
                <a:solidFill>
                  <a:srgbClr val="B5BD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marL="0" marR="0" lvl="0" indent="0" algn="l" defTabSz="1285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6600" b="0" i="0" u="none" strike="noStrike" kern="0" cap="none" spc="0" normalizeH="0" baseline="0" noProof="0">
                <a:ln>
                  <a:noFill/>
                </a:ln>
                <a:solidFill>
                  <a:srgbClr val="B3BD00"/>
                </a:solidFill>
                <a:effectLst/>
                <a:uLnTx/>
                <a:uFillTx/>
                <a:latin typeface="Franklin Gothic Medium" panose="020B0603020102020204" pitchFamily="34" charset="0"/>
                <a:cs typeface="Arial Black"/>
                <a:sym typeface="Arial Black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43800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roup"/>
          <p:cNvGrpSpPr/>
          <p:nvPr/>
        </p:nvGrpSpPr>
        <p:grpSpPr>
          <a:xfrm>
            <a:off x="3276485" y="1378641"/>
            <a:ext cx="4468923" cy="3297788"/>
            <a:chOff x="0" y="0"/>
            <a:chExt cx="6459943" cy="4767036"/>
          </a:xfrm>
        </p:grpSpPr>
        <p:sp>
          <p:nvSpPr>
            <p:cNvPr id="499" name="Rectangle"/>
            <p:cNvSpPr/>
            <p:nvPr/>
          </p:nvSpPr>
          <p:spPr>
            <a:xfrm>
              <a:off x="0" y="0"/>
              <a:ext cx="6459944" cy="4767037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chemeClr val="accent1"/>
              </a:solidFill>
              <a:prstDash val="solid"/>
              <a:round/>
            </a:ln>
            <a:effectLst>
              <a:outerShdw blurRad="152400" dist="130335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00" name="Image" descr="Image"/>
            <p:cNvPicPr>
              <a:picLocks noChangeAspect="1"/>
            </p:cNvPicPr>
            <p:nvPr/>
          </p:nvPicPr>
          <p:blipFill>
            <a:blip r:embed="rId2"/>
            <a:srcRect l="1467" t="8957" r="1467" b="1101"/>
            <a:stretch>
              <a:fillRect/>
            </a:stretch>
          </p:blipFill>
          <p:spPr>
            <a:xfrm>
              <a:off x="150420" y="133832"/>
              <a:ext cx="6159186" cy="44447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05" name="Content Placeholder 2"/>
          <p:cNvSpPr txBox="1">
            <a:spLocks noGrp="1"/>
          </p:cNvSpPr>
          <p:nvPr>
            <p:ph type="body" sz="quarter" idx="11"/>
          </p:nvPr>
        </p:nvSpPr>
        <p:spPr>
          <a:xfrm>
            <a:off x="2627310" y="143213"/>
            <a:ext cx="3803645" cy="395287"/>
          </a:xfrm>
        </p:spPr>
        <p:txBody>
          <a:bodyPr/>
          <a:lstStyle>
            <a:lvl1pPr marL="0" indent="0" defTabSz="457200">
              <a:spcBef>
                <a:spcPts val="2200"/>
              </a:spcBef>
              <a:buClrTx/>
              <a:buSzTx/>
              <a:buNone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GRADUATE DATA Use Multiple Channels</a:t>
            </a:r>
          </a:p>
        </p:txBody>
      </p:sp>
      <p:sp>
        <p:nvSpPr>
          <p:cNvPr id="503" name="Text"/>
          <p:cNvSpPr txBox="1"/>
          <p:nvPr/>
        </p:nvSpPr>
        <p:spPr>
          <a:xfrm>
            <a:off x="2324355" y="4676429"/>
            <a:ext cx="142986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34289" rIns="3428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</a:t>
            </a:r>
          </a:p>
        </p:txBody>
      </p:sp>
      <p:sp>
        <p:nvSpPr>
          <p:cNvPr id="504" name="Rectangle"/>
          <p:cNvSpPr/>
          <p:nvPr/>
        </p:nvSpPr>
        <p:spPr>
          <a:xfrm>
            <a:off x="3369240" y="2403538"/>
            <a:ext cx="2551773" cy="339662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lIns="34289" rIns="3428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8" name="Group"/>
          <p:cNvGrpSpPr/>
          <p:nvPr/>
        </p:nvGrpSpPr>
        <p:grpSpPr>
          <a:xfrm>
            <a:off x="752474" y="2476500"/>
            <a:ext cx="4936552" cy="3474721"/>
            <a:chOff x="0" y="0"/>
            <a:chExt cx="6582068" cy="4632960"/>
          </a:xfrm>
        </p:grpSpPr>
        <p:sp>
          <p:nvSpPr>
            <p:cNvPr id="506" name="Rectangle"/>
            <p:cNvSpPr/>
            <p:nvPr/>
          </p:nvSpPr>
          <p:spPr>
            <a:xfrm>
              <a:off x="3489020" y="355600"/>
              <a:ext cx="3093048" cy="452883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Content Placeholder 2"/>
            <p:cNvSpPr txBox="1"/>
            <p:nvPr/>
          </p:nvSpPr>
          <p:spPr>
            <a:xfrm>
              <a:off x="0" y="0"/>
              <a:ext cx="3131148" cy="4632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34289" tIns="34289" rIns="34289" bIns="34289" numCol="1" anchor="t">
              <a:norm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1650"/>
                </a:spcBef>
                <a:spcAft>
                  <a:spcPts val="0"/>
                </a:spcAft>
                <a:buClr>
                  <a:srgbClr val="002F87">
                    <a:satOff val="-3340"/>
                    <a:lumOff val="-10862"/>
                  </a:srgbClr>
                </a:buClr>
                <a:buSzPct val="180000"/>
                <a:buFont typeface="Arial"/>
                <a:buNone/>
                <a:tabLst/>
                <a:defRPr sz="3200">
                  <a:latin typeface="+mj-lt"/>
                  <a:ea typeface="+mj-ea"/>
                  <a:cs typeface="+mj-cs"/>
                  <a:sym typeface="Calibri"/>
                </a:defRPr>
              </a:pPr>
              <a:r>
                <a: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Medium" panose="020B0603020102020204"/>
                  <a:cs typeface="Arial"/>
                  <a:sym typeface="Calibri"/>
                </a:rPr>
                <a:t>Only </a:t>
              </a:r>
              <a:r>
                <a:rPr kumimoji="0" sz="3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Medium" panose="020B0603020102020204"/>
                  <a:cs typeface="Arial"/>
                  <a:sym typeface="Calibri"/>
                </a:rPr>
                <a:t>5</a:t>
              </a:r>
              <a:r>
                <a:rPr kumimoji="0" sz="3900" b="1" i="0" u="none" strike="noStrike" kern="0" cap="none" spc="0" normalizeH="0" baseline="31999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Medium" panose="020B0603020102020204"/>
                  <a:cs typeface="Arial"/>
                  <a:sym typeface="Calibri"/>
                </a:rPr>
                <a:t>%</a:t>
              </a:r>
              <a:r>
                <a:rPr kumimoji="0" sz="3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Medium" panose="020B0603020102020204"/>
                  <a:cs typeface="Arial"/>
                  <a:sym typeface="Calibri"/>
                </a:rPr>
                <a:t> </a:t>
              </a:r>
              <a:r>
                <a: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Medium" panose="020B0603020102020204"/>
                  <a:cs typeface="Arial"/>
                  <a:sym typeface="Calibri"/>
                </a:rPr>
                <a:t>of schools used </a:t>
              </a:r>
              <a:br>
                <a: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Medium" panose="020B0603020102020204"/>
                  <a:cs typeface="Arial"/>
                  <a:sym typeface="Calibri"/>
                </a:rPr>
              </a:br>
              <a:r>
                <a: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Medium" panose="020B0603020102020204"/>
                  <a:cs typeface="Arial"/>
                  <a:sym typeface="Calibri"/>
                </a:rPr>
                <a:t>3 channels.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396AC5B-0F72-36F8-3E72-587FA63C02CA}"/>
              </a:ext>
            </a:extLst>
          </p:cNvPr>
          <p:cNvSpPr txBox="1"/>
          <p:nvPr/>
        </p:nvSpPr>
        <p:spPr>
          <a:xfrm>
            <a:off x="620590" y="1627095"/>
            <a:ext cx="26558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B3BD00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Common channel combinations.</a:t>
            </a:r>
          </a:p>
        </p:txBody>
      </p:sp>
    </p:spTree>
    <p:extLst>
      <p:ext uri="{BB962C8B-B14F-4D97-AF65-F5344CB8AC3E}">
        <p14:creationId xmlns:p14="http://schemas.microsoft.com/office/powerpoint/2010/main" val="471013499"/>
      </p:ext>
    </p:extLst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" grpId="0" animBg="1" advAuto="0"/>
      <p:bldP spid="504" grpId="1" animBg="1" advAuto="0"/>
      <p:bldP spid="508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E2A0D9-19A2-0F4F-A63A-F0DD53FEFBBF}"/>
              </a:ext>
            </a:extLst>
          </p:cNvPr>
          <p:cNvSpPr/>
          <p:nvPr/>
        </p:nvSpPr>
        <p:spPr>
          <a:xfrm>
            <a:off x="0" y="0"/>
            <a:ext cx="4565819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3807D78-FA3A-324E-ADDD-BF384B8F01D0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4518212" y="0"/>
            <a:ext cx="4625788" cy="5143500"/>
          </a:xfrm>
          <a:solidFill>
            <a:schemeClr val="bg1"/>
          </a:solidFill>
        </p:spPr>
      </p:sp>
      <p:pic>
        <p:nvPicPr>
          <p:cNvPr id="11" name="image18.png" descr="image18.png">
            <a:extLst>
              <a:ext uri="{FF2B5EF4-FFF2-40B4-BE49-F238E27FC236}">
                <a16:creationId xmlns:a16="http://schemas.microsoft.com/office/drawing/2014/main" id="{00810969-67F3-6F4A-92D3-2F48EC5964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09385" y="0"/>
            <a:ext cx="6534615" cy="517118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ABA15D9-F11C-844B-9962-3FCB50C32976}"/>
              </a:ext>
            </a:extLst>
          </p:cNvPr>
          <p:cNvSpPr txBox="1">
            <a:spLocks/>
          </p:cNvSpPr>
          <p:nvPr/>
        </p:nvSpPr>
        <p:spPr>
          <a:xfrm>
            <a:off x="285750" y="540913"/>
            <a:ext cx="4162378" cy="395289"/>
          </a:xfrm>
          <a:prstGeom prst="rect">
            <a:avLst/>
          </a:prstGeom>
        </p:spPr>
        <p:txBody>
          <a:bodyPr/>
          <a:lstStyle>
            <a:lvl1pPr marL="228600" indent="-228600" algn="l" defTabSz="73151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Lusitan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Lusitan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Lusitan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Lusitan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Lusitan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3151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B3BD00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  <a:sym typeface="Arial"/>
              </a:rPr>
              <a:t>Be Sure You Stack Up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DBB5664-76AB-9C47-BB5F-6D1052AE4591}"/>
              </a:ext>
            </a:extLst>
          </p:cNvPr>
          <p:cNvSpPr txBox="1"/>
          <p:nvPr/>
        </p:nvSpPr>
        <p:spPr>
          <a:xfrm>
            <a:off x="390293" y="1477115"/>
            <a:ext cx="4057834" cy="4525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4289" tIns="34289" rIns="34289" bIns="34289">
            <a:normAutofit/>
          </a:bodyPr>
          <a:lstStyle/>
          <a:p>
            <a:pPr marL="274638" marR="0" lvl="1" indent="-265113" algn="l" defTabSz="685800" rtl="0" eaLnBrk="1" fontAlgn="auto" latinLnBrk="0" hangingPunct="1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96AC44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rgbClr val="77777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cs typeface="Calibri"/>
                <a:sym typeface="Calibri"/>
              </a:rPr>
              <a:t>Be available.</a:t>
            </a:r>
          </a:p>
          <a:p>
            <a:pPr marL="274638" marR="0" lvl="1" indent="-265113" algn="l" defTabSz="685800" rtl="0" eaLnBrk="1" fontAlgn="auto" latinLnBrk="0" hangingPunct="1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96AC44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rgbClr val="77777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cs typeface="Calibri"/>
                <a:sym typeface="Calibri"/>
              </a:rPr>
              <a:t>Be fast. Be the first to respond.</a:t>
            </a:r>
          </a:p>
          <a:p>
            <a:pPr marL="274638" marR="0" lvl="1" indent="-265113" algn="l" defTabSz="685800" rtl="0" eaLnBrk="1" fontAlgn="auto" latinLnBrk="0" hangingPunct="1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96AC44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rgbClr val="77777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cs typeface="Calibri"/>
                <a:sym typeface="Calibri"/>
              </a:rPr>
              <a:t>Be relevant. Make your response stand out.</a:t>
            </a:r>
          </a:p>
          <a:p>
            <a:pPr marL="274638" marR="0" lvl="1" indent="-265113" algn="l" defTabSz="685800" rtl="0" eaLnBrk="1" fontAlgn="auto" latinLnBrk="0" hangingPunct="1">
              <a:lnSpc>
                <a:spcPct val="100000"/>
              </a:lnSpc>
              <a:spcBef>
                <a:spcPts val="1900"/>
              </a:spcBef>
              <a:spcAft>
                <a:spcPts val="0"/>
              </a:spcAft>
              <a:buClr>
                <a:srgbClr val="96AC44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rgbClr val="77777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cs typeface="Calibri"/>
                <a:sym typeface="Calibri"/>
              </a:rPr>
              <a:t>Use multiple channels to engage with today’s market.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9022C8C-0A8C-D4D1-DB46-4CF6D605ECFC}"/>
              </a:ext>
            </a:extLst>
          </p:cNvPr>
          <p:cNvGrpSpPr/>
          <p:nvPr/>
        </p:nvGrpSpPr>
        <p:grpSpPr>
          <a:xfrm>
            <a:off x="7756483" y="0"/>
            <a:ext cx="1193747" cy="1053548"/>
            <a:chOff x="7351701" y="0"/>
            <a:chExt cx="1598530" cy="1410792"/>
          </a:xfrm>
        </p:grpSpPr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D45DFA24-9E63-DE5B-7FD4-8E516D28AF41}"/>
                </a:ext>
              </a:extLst>
            </p:cNvPr>
            <p:cNvSpPr/>
            <p:nvPr userDrawn="1"/>
          </p:nvSpPr>
          <p:spPr>
            <a:xfrm rot="5400000">
              <a:off x="7445570" y="-67463"/>
              <a:ext cx="1410792" cy="1545718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0B4160A-312D-B6A0-5B35-0E0A30ACE5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7351701" y="106236"/>
              <a:ext cx="1598530" cy="810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124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7209DD2-6FEA-684E-8021-6D4EB170FE29}"/>
              </a:ext>
            </a:extLst>
          </p:cNvPr>
          <p:cNvSpPr txBox="1"/>
          <p:nvPr/>
        </p:nvSpPr>
        <p:spPr>
          <a:xfrm>
            <a:off x="408842" y="1706989"/>
            <a:ext cx="3595007" cy="21972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4289" tIns="34289" rIns="34289" bIns="34289">
            <a:normAutofit/>
          </a:bodyPr>
          <a:lstStyle>
            <a:lvl1pPr marL="308609" indent="-308609" defTabSz="685800">
              <a:buClr>
                <a:srgbClr val="96AC44"/>
              </a:buClr>
              <a:buSzPct val="114000"/>
              <a:buFont typeface="Calibri"/>
              <a:buChar char="‣"/>
              <a:defRPr sz="1800">
                <a:solidFill>
                  <a:srgbClr val="77777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14000"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 pitchFamily="34" charset="0"/>
              <a:cs typeface="Arial"/>
              <a:sym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E8347E-B146-9345-9E76-32033081542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80367" y="3547808"/>
            <a:ext cx="3930650" cy="712787"/>
          </a:xfrm>
          <a:prstGeom prst="rect">
            <a:avLst/>
          </a:prstGeom>
        </p:spPr>
        <p:txBody>
          <a:bodyPr/>
          <a:lstStyle/>
          <a:p>
            <a:pPr marL="0" indent="0" algn="ctr">
              <a:buClr>
                <a:srgbClr val="000000"/>
              </a:buClr>
              <a:buNone/>
            </a:pPr>
            <a:r>
              <a:rPr lang="en-US" sz="1800" dirty="0">
                <a:solidFill>
                  <a:srgbClr val="000000"/>
                </a:solidFill>
                <a:latin typeface="Franklin Gothic Book" panose="020B0503020102020204" pitchFamily="34" charset="0"/>
                <a:cs typeface="Arial"/>
                <a:sym typeface="Arial"/>
              </a:rPr>
              <a:t>We are happy to meet with any school to go over their scorecard.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A6049F-4DC2-1546-B6A7-6629B93AD79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40506" y="633310"/>
            <a:ext cx="4770893" cy="395287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>
                <a:solidFill>
                  <a:schemeClr val="tx2"/>
                </a:solidFill>
                <a:latin typeface="+mj-lt"/>
              </a:rPr>
              <a:t>Where Do You Stack Up? </a:t>
            </a:r>
            <a:endParaRPr lang="en-LB" sz="32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3DC7AE-D4DD-FC46-8857-5507444091EA}"/>
              </a:ext>
            </a:extLst>
          </p:cNvPr>
          <p:cNvSpPr txBox="1"/>
          <p:nvPr/>
        </p:nvSpPr>
        <p:spPr>
          <a:xfrm>
            <a:off x="811664" y="1595846"/>
            <a:ext cx="294560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Franklin Gothic Book" panose="020B0503020102020204" pitchFamily="34" charset="0"/>
                <a:cs typeface="Arial"/>
                <a:sym typeface="Arial"/>
              </a:rPr>
              <a:t>Average Score: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35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A48E59-0CB5-E4BA-91D4-399E094DD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878" y="49695"/>
            <a:ext cx="3510998" cy="468133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E31F04B-41F5-04CF-8082-03B8FAA69F92}"/>
              </a:ext>
            </a:extLst>
          </p:cNvPr>
          <p:cNvSpPr/>
          <p:nvPr/>
        </p:nvSpPr>
        <p:spPr>
          <a:xfrm>
            <a:off x="5981428" y="723014"/>
            <a:ext cx="1412421" cy="2158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82F2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rPr>
              <a:t>School Name</a:t>
            </a:r>
          </a:p>
        </p:txBody>
      </p:sp>
    </p:spTree>
    <p:extLst>
      <p:ext uri="{BB962C8B-B14F-4D97-AF65-F5344CB8AC3E}">
        <p14:creationId xmlns:p14="http://schemas.microsoft.com/office/powerpoint/2010/main" val="29799191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15;g92c1b8851f_1_568">
            <a:extLst>
              <a:ext uri="{FF2B5EF4-FFF2-40B4-BE49-F238E27FC236}">
                <a16:creationId xmlns:a16="http://schemas.microsoft.com/office/drawing/2014/main" id="{1B0AA107-3F61-054E-882A-C5FB2A2F92E5}"/>
              </a:ext>
            </a:extLst>
          </p:cNvPr>
          <p:cNvSpPr txBox="1"/>
          <p:nvPr/>
        </p:nvSpPr>
        <p:spPr>
          <a:xfrm>
            <a:off x="516494" y="3182861"/>
            <a:ext cx="2434063" cy="9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Calibri"/>
                <a:sym typeface="Calibri"/>
              </a:rPr>
              <a:t>Robert Ruiz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Vice President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Enrollment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Arial"/>
              </a:rPr>
              <a:t>rruiz@liaisonedu.com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cs typeface="Calibri"/>
              <a:sym typeface="Arial"/>
            </a:endParaRPr>
          </a:p>
        </p:txBody>
      </p:sp>
      <p:sp>
        <p:nvSpPr>
          <p:cNvPr id="5" name="Google Shape;1215;g92c1b8851f_1_568">
            <a:extLst>
              <a:ext uri="{FF2B5EF4-FFF2-40B4-BE49-F238E27FC236}">
                <a16:creationId xmlns:a16="http://schemas.microsoft.com/office/drawing/2014/main" id="{6F24A332-9500-7C43-93AD-5EA3CD4EAED5}"/>
              </a:ext>
            </a:extLst>
          </p:cNvPr>
          <p:cNvSpPr txBox="1"/>
          <p:nvPr/>
        </p:nvSpPr>
        <p:spPr>
          <a:xfrm>
            <a:off x="3747701" y="3182861"/>
            <a:ext cx="2434063" cy="9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Calibri"/>
                <a:cs typeface="Calibri"/>
                <a:sym typeface="Calibri"/>
              </a:rPr>
              <a:t>Suzanne Sharp, Ed.D.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Executive Director,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Enrollment Strategy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cs typeface="Arial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Arial"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Arial"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Arial"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Calibri"/>
                <a:cs typeface="Calibri"/>
                <a:sym typeface="Calibri"/>
              </a:rPr>
              <a:t>ssharp@liaisonedu.com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Calibri"/>
                <a:cs typeface="Calibri"/>
                <a:sym typeface="Calibri"/>
              </a:rPr>
              <a:t> 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325660-01FD-9A4C-8439-240BC7CC69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337" y="3997209"/>
            <a:ext cx="1457325" cy="2316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59BE1A-0401-404D-9FA0-176C7DD050FC}"/>
              </a:ext>
            </a:extLst>
          </p:cNvPr>
          <p:cNvSpPr txBox="1"/>
          <p:nvPr/>
        </p:nvSpPr>
        <p:spPr>
          <a:xfrm>
            <a:off x="4384296" y="653545"/>
            <a:ext cx="4956349" cy="1261884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See How Enrollment Marketing </a:t>
            </a:r>
            <a:r>
              <a:rPr kumimoji="0" lang="en-US" sz="14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Should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Work!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marketsmarter.liaisonedu.com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94740D-8ECB-9142-A78B-8120A42721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LB"/>
              <a:t>Thank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243A4D-F881-0379-B12A-BEA537072A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22" y="4020714"/>
            <a:ext cx="1457325" cy="23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1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16FCE39-62EE-DA37-2384-79BFBD3633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0866" b="10866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59AB87F-FF51-B41B-A43A-7E594CA4636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896" b="1896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EC8A0-5E28-600B-81AC-74B084353D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﻿Robert Ruiz</a:t>
            </a:r>
            <a:endParaRPr lang="en-LB" dirty="0"/>
          </a:p>
          <a:p>
            <a:endParaRPr lang="en-L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3EF35C-273B-DAE8-9405-30CAFF529B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Vice President for Enrollment Management</a:t>
            </a:r>
          </a:p>
          <a:p>
            <a:endParaRPr lang="en-L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FEDF98-0BE7-F66C-252B-E0639D208C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Suzanne Sharp Ed.D.</a:t>
            </a:r>
            <a:endParaRPr lang="en-LB" dirty="0"/>
          </a:p>
          <a:p>
            <a:endParaRPr lang="en-L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9EE1377-A7F7-4C5D-FF4A-1BC70F79EB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Executive Director,</a:t>
            </a:r>
          </a:p>
          <a:p>
            <a:r>
              <a:rPr lang="en-US" dirty="0"/>
              <a:t>Enrollment Strategy</a:t>
            </a:r>
          </a:p>
          <a:p>
            <a:endParaRPr lang="en-L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722678-CE2A-B4BA-F3BD-EC77CD226F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94134" y="201933"/>
            <a:ext cx="5155732" cy="395287"/>
          </a:xfrm>
        </p:spPr>
        <p:txBody>
          <a:bodyPr/>
          <a:lstStyle/>
          <a:p>
            <a:r>
              <a:rPr lang="en-LB" dirty="0"/>
              <a:t>Speakers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1ED28F92-6927-ECA5-73E6-E321F0E24421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4700" y="3807780"/>
            <a:ext cx="2514600" cy="592061"/>
          </a:xfrm>
        </p:spPr>
      </p:pic>
    </p:spTree>
    <p:extLst>
      <p:ext uri="{BB962C8B-B14F-4D97-AF65-F5344CB8AC3E}">
        <p14:creationId xmlns:p14="http://schemas.microsoft.com/office/powerpoint/2010/main" val="4025475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25B16-5B05-5344-A962-1E7488991B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Enrollment Challenges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77C2B0C-E24D-5340-8EE5-E8D9DB429C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335" y="3708094"/>
            <a:ext cx="3599685" cy="866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CA35296-9A72-9A48-9306-614C6C6820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9049" y="3003441"/>
            <a:ext cx="4391971" cy="5528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CACCAC7E-242D-BC4C-8590-77BA241E43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63" y="3730456"/>
            <a:ext cx="4345253" cy="8415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A930DBF-C217-5F47-91C6-AAD3803B6D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7395" y="1048737"/>
            <a:ext cx="2513625" cy="9591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9" descr="Text&#10;&#10;Description automatically generated">
            <a:extLst>
              <a:ext uri="{FF2B5EF4-FFF2-40B4-BE49-F238E27FC236}">
                <a16:creationId xmlns:a16="http://schemas.microsoft.com/office/drawing/2014/main" id="{A9D662D6-A6FE-D748-A0DB-843C121A00E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096" y="2123962"/>
            <a:ext cx="3866924" cy="727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3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4FEC5C9-7E95-8A41-AF0B-8CD84EC7ADB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9483" y="1048737"/>
            <a:ext cx="2734829" cy="971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Picture 33" descr="Text&#10;&#10;Description automatically generated with medium confidence">
            <a:extLst>
              <a:ext uri="{FF2B5EF4-FFF2-40B4-BE49-F238E27FC236}">
                <a16:creationId xmlns:a16="http://schemas.microsoft.com/office/drawing/2014/main" id="{176DE72C-70CD-B44A-ACE0-6EE8BE8BCEC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63" y="2544536"/>
            <a:ext cx="3866923" cy="10027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3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BA75C69-5192-2743-B450-63B2638A7EB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63" y="1063719"/>
            <a:ext cx="3250337" cy="13325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entagon 3">
            <a:extLst>
              <a:ext uri="{FF2B5EF4-FFF2-40B4-BE49-F238E27FC236}">
                <a16:creationId xmlns:a16="http://schemas.microsoft.com/office/drawing/2014/main" id="{9438998E-AAF2-97DA-2D9C-83E3F3699C06}"/>
              </a:ext>
            </a:extLst>
          </p:cNvPr>
          <p:cNvSpPr/>
          <p:nvPr/>
        </p:nvSpPr>
        <p:spPr>
          <a:xfrm rot="5400000">
            <a:off x="7558317" y="-180210"/>
            <a:ext cx="1185297" cy="1545718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92BA06-6877-B0AE-1C5F-0094AABB2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351701" y="0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9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23D235-9B05-6E48-B1A2-356DBE582BC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46027" y="993913"/>
            <a:ext cx="7447242" cy="3645217"/>
          </a:xfrm>
        </p:spPr>
        <p:txBody>
          <a:bodyPr/>
          <a:lstStyle/>
          <a:p>
            <a:pPr marL="7620" indent="0">
              <a:buNone/>
            </a:pPr>
            <a:r>
              <a:rPr lang="en-US" sz="1800" dirty="0">
                <a:latin typeface="+mj-lt"/>
              </a:rPr>
              <a:t>What we did:</a:t>
            </a:r>
          </a:p>
          <a:p>
            <a:pPr marL="293370" indent="-285750">
              <a:buSzPct val="100000"/>
              <a:buFont typeface="Wingdings" pitchFamily="2" charset="2"/>
              <a:buChar char="ü"/>
            </a:pPr>
            <a:r>
              <a:rPr lang="en-US" sz="1400" dirty="0"/>
              <a:t>Visited web pages for </a:t>
            </a:r>
            <a:r>
              <a:rPr lang="en-US" sz="1400" dirty="0">
                <a:latin typeface="+mj-lt"/>
              </a:rPr>
              <a:t>361</a:t>
            </a:r>
            <a:r>
              <a:rPr lang="en-US" sz="1400" dirty="0"/>
              <a:t> schools</a:t>
            </a:r>
          </a:p>
          <a:p>
            <a:pPr marL="523557" lvl="1" indent="-285750">
              <a:buSzPct val="100000"/>
              <a:buFont typeface="Wingdings" pitchFamily="2" charset="2"/>
              <a:buChar char="ü"/>
            </a:pPr>
            <a:r>
              <a:rPr lang="en-US" sz="1200" dirty="0"/>
              <a:t>Mix of public, private, large, and small</a:t>
            </a:r>
          </a:p>
          <a:p>
            <a:pPr marL="523557" lvl="1" indent="-285750">
              <a:buSzPct val="100000"/>
              <a:buFont typeface="Wingdings" pitchFamily="2" charset="2"/>
              <a:buChar char="ü"/>
            </a:pPr>
            <a:r>
              <a:rPr lang="en-US" sz="1200" dirty="0"/>
              <a:t>Sites visited in October and others in February of 2022</a:t>
            </a:r>
          </a:p>
          <a:p>
            <a:pPr marL="293370" indent="-285750">
              <a:buSzPct val="100000"/>
              <a:buFont typeface="Wingdings" pitchFamily="2" charset="2"/>
              <a:buChar char="ü"/>
            </a:pPr>
            <a:r>
              <a:rPr lang="en-US" sz="1400" dirty="0"/>
              <a:t>Searched for inquiry forms/ways to indicate interest as a high school senior seeking entrance in Fall 2022</a:t>
            </a:r>
          </a:p>
          <a:p>
            <a:pPr marL="293370" indent="-285750">
              <a:buSzPct val="100000"/>
              <a:buFont typeface="Wingdings" pitchFamily="2" charset="2"/>
              <a:buChar char="ü"/>
            </a:pPr>
            <a:r>
              <a:rPr lang="en-US" sz="1400" dirty="0"/>
              <a:t>Submitted inquiry forms and logged date and time</a:t>
            </a:r>
          </a:p>
          <a:p>
            <a:pPr marL="293370" indent="-285750">
              <a:buSzPct val="100000"/>
              <a:buFont typeface="Wingdings" pitchFamily="2" charset="2"/>
              <a:buChar char="ü"/>
            </a:pPr>
            <a:r>
              <a:rPr lang="en-US" sz="1400" dirty="0"/>
              <a:t>Tracked responses from each school:</a:t>
            </a:r>
          </a:p>
          <a:p>
            <a:pPr marL="890270" lvl="1" indent="-355600"/>
            <a:r>
              <a:rPr lang="en-US" sz="1200" dirty="0"/>
              <a:t>Emails - date, time, level of personalization, number sent</a:t>
            </a:r>
          </a:p>
          <a:p>
            <a:pPr marL="890270" lvl="1" indent="-355600"/>
            <a:r>
              <a:rPr lang="en-US" sz="1200" dirty="0"/>
              <a:t>Print pieces - date received, level of personalization, type</a:t>
            </a:r>
          </a:p>
          <a:p>
            <a:pPr marL="890270" lvl="1" indent="-355600"/>
            <a:r>
              <a:rPr lang="en-US" sz="1200" dirty="0"/>
              <a:t>Phone calls/text messages - date and type</a:t>
            </a:r>
          </a:p>
          <a:p>
            <a:pPr marL="293370" indent="-285750">
              <a:buSzPct val="100000"/>
              <a:buFont typeface="Wingdings" pitchFamily="2" charset="2"/>
              <a:buChar char="ü"/>
            </a:pPr>
            <a:r>
              <a:rPr lang="en-US" sz="1400" dirty="0"/>
              <a:t>All results were compiled four weeks from respective date of inquiry</a:t>
            </a:r>
            <a:endParaRPr lang="en-US" sz="1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611041-36C5-724E-AE1A-7B870A6BBF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The Inquiry Response Project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2C8DA3C5-48AF-154B-91FC-C2B89AD5F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259" y="2290164"/>
            <a:ext cx="2408584" cy="24936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ECEB04F-4060-1714-5956-FD21FF46A608}"/>
              </a:ext>
            </a:extLst>
          </p:cNvPr>
          <p:cNvGrpSpPr/>
          <p:nvPr/>
        </p:nvGrpSpPr>
        <p:grpSpPr>
          <a:xfrm>
            <a:off x="7706290" y="0"/>
            <a:ext cx="1315850" cy="1302025"/>
            <a:chOff x="7378107" y="-1"/>
            <a:chExt cx="1545718" cy="1529478"/>
          </a:xfrm>
        </p:grpSpPr>
        <p:sp>
          <p:nvSpPr>
            <p:cNvPr id="4" name="Pentagon 3">
              <a:extLst>
                <a:ext uri="{FF2B5EF4-FFF2-40B4-BE49-F238E27FC236}">
                  <a16:creationId xmlns:a16="http://schemas.microsoft.com/office/drawing/2014/main" id="{0284AA49-9C24-3C4B-108E-9243962B8A70}"/>
                </a:ext>
              </a:extLst>
            </p:cNvPr>
            <p:cNvSpPr/>
            <p:nvPr userDrawn="1"/>
          </p:nvSpPr>
          <p:spPr>
            <a:xfrm rot="5400000">
              <a:off x="7386227" y="-8121"/>
              <a:ext cx="1529478" cy="1545718"/>
            </a:xfrm>
            <a:prstGeom prst="homePlate">
              <a:avLst>
                <a:gd name="adj" fmla="val 25995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91EFB61-B343-4147-DCD8-07479C2567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305369"/>
              <a:ext cx="1461295" cy="66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731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943377-1B51-1542-9A5E-9E449782E5E4}"/>
              </a:ext>
            </a:extLst>
          </p:cNvPr>
          <p:cNvSpPr/>
          <p:nvPr/>
        </p:nvSpPr>
        <p:spPr>
          <a:xfrm>
            <a:off x="2907792" y="0"/>
            <a:ext cx="6236208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17" name="Circle">
            <a:extLst>
              <a:ext uri="{FF2B5EF4-FFF2-40B4-BE49-F238E27FC236}">
                <a16:creationId xmlns:a16="http://schemas.microsoft.com/office/drawing/2014/main" id="{B410BF72-3417-394A-B019-B59326325A22}"/>
              </a:ext>
            </a:extLst>
          </p:cNvPr>
          <p:cNvSpPr/>
          <p:nvPr/>
        </p:nvSpPr>
        <p:spPr>
          <a:xfrm>
            <a:off x="4687018" y="808006"/>
            <a:ext cx="2673666" cy="2673666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FFFF"/>
            </a:solidFill>
          </a:ln>
          <a:effectLst>
            <a:outerShdw blurRad="139700" dist="101632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45718" tIns="45718" rIns="45718" bIns="45718" anchor="ctr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sym typeface="Franklin Gothic Book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0FBC1BB-4F27-C941-9335-7E48C2044A27}"/>
              </a:ext>
            </a:extLst>
          </p:cNvPr>
          <p:cNvSpPr txBox="1">
            <a:spLocks/>
          </p:cNvSpPr>
          <p:nvPr/>
        </p:nvSpPr>
        <p:spPr>
          <a:xfrm>
            <a:off x="154082" y="1767708"/>
            <a:ext cx="2753710" cy="1479989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Four Lessons in Successful Communication</a:t>
            </a:r>
          </a:p>
        </p:txBody>
      </p:sp>
      <p:sp>
        <p:nvSpPr>
          <p:cNvPr id="16" name="#1">
            <a:extLst>
              <a:ext uri="{FF2B5EF4-FFF2-40B4-BE49-F238E27FC236}">
                <a16:creationId xmlns:a16="http://schemas.microsoft.com/office/drawing/2014/main" id="{6D8CD570-862A-1844-BDE1-24FF15B5EE00}"/>
              </a:ext>
            </a:extLst>
          </p:cNvPr>
          <p:cNvSpPr txBox="1"/>
          <p:nvPr/>
        </p:nvSpPr>
        <p:spPr>
          <a:xfrm>
            <a:off x="5086540" y="1131735"/>
            <a:ext cx="1736371" cy="211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lIns="34289" tIns="34289" rIns="34289" bIns="34289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11100" b="1" baseline="31999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sz="13300" b="1" i="0" u="none" strike="noStrike" kern="0" cap="none" spc="0" normalizeH="0" baseline="31999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  <a:sym typeface="Arial"/>
              </a:rPr>
              <a:t>#</a:t>
            </a:r>
            <a:r>
              <a:rPr kumimoji="0" sz="133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  <a:sym typeface="Arial"/>
              </a:rPr>
              <a:t>1</a:t>
            </a:r>
          </a:p>
        </p:txBody>
      </p:sp>
      <p:sp>
        <p:nvSpPr>
          <p:cNvPr id="18" name="Be available.">
            <a:extLst>
              <a:ext uri="{FF2B5EF4-FFF2-40B4-BE49-F238E27FC236}">
                <a16:creationId xmlns:a16="http://schemas.microsoft.com/office/drawing/2014/main" id="{26D1E7BA-A70A-3D46-826D-37902AB9EFB6}"/>
              </a:ext>
            </a:extLst>
          </p:cNvPr>
          <p:cNvSpPr txBox="1"/>
          <p:nvPr/>
        </p:nvSpPr>
        <p:spPr>
          <a:xfrm>
            <a:off x="4543377" y="3839557"/>
            <a:ext cx="3189331" cy="7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4400" b="1" i="0" u="none" strike="noStrike" kern="0" cap="none" spc="0" normalizeH="0" baseline="0" noProof="0">
                <a:ln>
                  <a:noFill/>
                </a:ln>
                <a:solidFill>
                  <a:srgbClr val="B63C25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  <a:sym typeface="Arial"/>
              </a:rPr>
              <a:t>Be available.</a:t>
            </a:r>
          </a:p>
        </p:txBody>
      </p:sp>
    </p:spTree>
    <p:extLst>
      <p:ext uri="{BB962C8B-B14F-4D97-AF65-F5344CB8AC3E}">
        <p14:creationId xmlns:p14="http://schemas.microsoft.com/office/powerpoint/2010/main" val="3135344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E2A0D9-19A2-0F4F-A63A-F0DD53FEFBBF}"/>
              </a:ext>
            </a:extLst>
          </p:cNvPr>
          <p:cNvSpPr/>
          <p:nvPr/>
        </p:nvSpPr>
        <p:spPr>
          <a:xfrm>
            <a:off x="0" y="0"/>
            <a:ext cx="4565819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E7AC37E-06C5-3DF0-E6CA-2A1B05AF7010}"/>
              </a:ext>
            </a:extLst>
          </p:cNvPr>
          <p:cNvGrpSpPr/>
          <p:nvPr/>
        </p:nvGrpSpPr>
        <p:grpSpPr>
          <a:xfrm>
            <a:off x="691220" y="1888434"/>
            <a:ext cx="3663485" cy="1520688"/>
            <a:chOff x="691220" y="1888434"/>
            <a:chExt cx="3663485" cy="152068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17D9AFE-9F47-CB0F-F415-40C88FE96F61}"/>
                </a:ext>
              </a:extLst>
            </p:cNvPr>
            <p:cNvCxnSpPr/>
            <p:nvPr/>
          </p:nvCxnSpPr>
          <p:spPr>
            <a:xfrm>
              <a:off x="691220" y="2395331"/>
              <a:ext cx="366348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A1934F0-99A7-131C-32E0-2958209409C9}"/>
                </a:ext>
              </a:extLst>
            </p:cNvPr>
            <p:cNvCxnSpPr/>
            <p:nvPr/>
          </p:nvCxnSpPr>
          <p:spPr>
            <a:xfrm>
              <a:off x="691220" y="3409122"/>
              <a:ext cx="366348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97AE0A1-80F3-988D-B910-DF481E05B672}"/>
                </a:ext>
              </a:extLst>
            </p:cNvPr>
            <p:cNvCxnSpPr/>
            <p:nvPr/>
          </p:nvCxnSpPr>
          <p:spPr>
            <a:xfrm>
              <a:off x="691220" y="2922104"/>
              <a:ext cx="366348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7E4C76B-AC7F-43C2-170C-EB89F66B8D41}"/>
                </a:ext>
              </a:extLst>
            </p:cNvPr>
            <p:cNvCxnSpPr/>
            <p:nvPr/>
          </p:nvCxnSpPr>
          <p:spPr>
            <a:xfrm>
              <a:off x="691220" y="1888434"/>
              <a:ext cx="366348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C755DCF-B750-564B-9F03-31962B9936FC}"/>
              </a:ext>
            </a:extLst>
          </p:cNvPr>
          <p:cNvSpPr/>
          <p:nvPr/>
        </p:nvSpPr>
        <p:spPr>
          <a:xfrm>
            <a:off x="4565818" y="0"/>
            <a:ext cx="4578182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9056AF-8648-7E4A-B187-BF6D549197D0}"/>
              </a:ext>
            </a:extLst>
          </p:cNvPr>
          <p:cNvSpPr txBox="1"/>
          <p:nvPr/>
        </p:nvSpPr>
        <p:spPr>
          <a:xfrm>
            <a:off x="-13913" y="301233"/>
            <a:ext cx="4592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3BD00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How Easy is it to Request Information?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E156BD-5AF4-4446-90EC-061D72B90030}"/>
              </a:ext>
            </a:extLst>
          </p:cNvPr>
          <p:cNvSpPr txBox="1"/>
          <p:nvPr/>
        </p:nvSpPr>
        <p:spPr>
          <a:xfrm>
            <a:off x="4772967" y="1068520"/>
            <a:ext cx="406397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3300" b="1">
                <a:solidFill>
                  <a:srgbClr val="C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3BD00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34.9%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B3BD00"/>
              </a:solidFill>
              <a:effectLst/>
              <a:uLnTx/>
              <a:uFillTx/>
              <a:latin typeface="Franklin Gothic Medium" panose="020B0603020102020204"/>
              <a:ea typeface="Franklin Gothic Book"/>
              <a:cs typeface="Franklin Gothic Book"/>
              <a:sym typeface="Franklin Gothic Boo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of schools had an inquiry form on their home page.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Franklin Gothic Book"/>
              <a:cs typeface="Franklin Gothic Book"/>
              <a:sym typeface="Franklin Gothic Boo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>
                <a:latin typeface="+mj-lt"/>
                <a:ea typeface="+mj-ea"/>
                <a:cs typeface="+mj-cs"/>
                <a:sym typeface="Arial"/>
              </a:defRPr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anose="020B0603020102020204"/>
              <a:ea typeface="Franklin Gothic Book"/>
              <a:cs typeface="Franklin Gothic Book"/>
              <a:sym typeface="Franklin Gothic Boo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>
                <a:latin typeface="+mj-lt"/>
                <a:ea typeface="+mj-ea"/>
                <a:cs typeface="+mj-cs"/>
                <a:sym typeface="Arial"/>
              </a:defRPr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anose="020B0603020102020204"/>
              <a:ea typeface="Franklin Gothic Book"/>
              <a:cs typeface="Franklin Gothic Book"/>
              <a:sym typeface="Franklin Gothic Boo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3300" b="1">
                <a:solidFill>
                  <a:srgbClr val="C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3BD00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17.53%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B3BD00"/>
              </a:solidFill>
              <a:effectLst/>
              <a:uLnTx/>
              <a:uFillTx/>
              <a:latin typeface="Franklin Gothic Medium" panose="020B0603020102020204"/>
              <a:ea typeface="Franklin Gothic Book"/>
              <a:cs typeface="Franklin Gothic Book"/>
              <a:sym typeface="Franklin Gothic Boo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either did not have a form, or we never found 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>
                <a:latin typeface="+mj-lt"/>
                <a:ea typeface="+mj-ea"/>
                <a:cs typeface="+mj-cs"/>
                <a:sym typeface="Arial"/>
              </a:defRPr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>
                <a:latin typeface="+mj-lt"/>
                <a:ea typeface="+mj-ea"/>
                <a:cs typeface="+mj-cs"/>
                <a:sym typeface="Arial"/>
              </a:defRPr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cs typeface="Arial"/>
              <a:sym typeface="Arial"/>
            </a:endParaRPr>
          </a:p>
        </p:txBody>
      </p:sp>
      <p:graphicFrame>
        <p:nvGraphicFramePr>
          <p:cNvPr id="8" name="2D Column Chart">
            <a:extLst>
              <a:ext uri="{FF2B5EF4-FFF2-40B4-BE49-F238E27FC236}">
                <a16:creationId xmlns:a16="http://schemas.microsoft.com/office/drawing/2014/main" id="{1F0FA669-6927-CD9A-0E2F-D31B320B87EC}"/>
              </a:ext>
            </a:extLst>
          </p:cNvPr>
          <p:cNvGraphicFramePr/>
          <p:nvPr/>
        </p:nvGraphicFramePr>
        <p:xfrm>
          <a:off x="252001" y="1233924"/>
          <a:ext cx="4102704" cy="3466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59D59446-029E-BCB8-86F2-2C548C81271A}"/>
              </a:ext>
            </a:extLst>
          </p:cNvPr>
          <p:cNvGrpSpPr/>
          <p:nvPr/>
        </p:nvGrpSpPr>
        <p:grpSpPr>
          <a:xfrm>
            <a:off x="7378107" y="-1"/>
            <a:ext cx="1545718" cy="1233385"/>
            <a:chOff x="7378107" y="-1"/>
            <a:chExt cx="1545718" cy="1233385"/>
          </a:xfrm>
        </p:grpSpPr>
        <p:sp>
          <p:nvSpPr>
            <p:cNvPr id="5" name="Pentagon 4">
              <a:extLst>
                <a:ext uri="{FF2B5EF4-FFF2-40B4-BE49-F238E27FC236}">
                  <a16:creationId xmlns:a16="http://schemas.microsoft.com/office/drawing/2014/main" id="{0D3F4BD7-03B3-1174-CAE2-EA5E0278EC1D}"/>
                </a:ext>
              </a:extLst>
            </p:cNvPr>
            <p:cNvSpPr/>
            <p:nvPr userDrawn="1"/>
          </p:nvSpPr>
          <p:spPr>
            <a:xfrm rot="5400000">
              <a:off x="7534273" y="-156167"/>
              <a:ext cx="1233385" cy="1545718"/>
            </a:xfrm>
            <a:prstGeom prst="homePlate">
              <a:avLst>
                <a:gd name="adj" fmla="val 33056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003D0F-BEAD-A504-D3BC-C4FF812A45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70237"/>
              <a:ext cx="1461295" cy="669436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30DA37B-0276-7CDC-F9C0-BDBDF2A5FE95}"/>
              </a:ext>
            </a:extLst>
          </p:cNvPr>
          <p:cNvSpPr txBox="1"/>
          <p:nvPr/>
        </p:nvSpPr>
        <p:spPr>
          <a:xfrm>
            <a:off x="165114" y="1222407"/>
            <a:ext cx="526106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L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60%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L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40%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L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20%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L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230714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C755DCF-B750-564B-9F03-31962B9936FC}"/>
              </a:ext>
            </a:extLst>
          </p:cNvPr>
          <p:cNvSpPr/>
          <p:nvPr/>
        </p:nvSpPr>
        <p:spPr>
          <a:xfrm>
            <a:off x="4565818" y="0"/>
            <a:ext cx="4578182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E2A0D9-19A2-0F4F-A63A-F0DD53FEFBBF}"/>
              </a:ext>
            </a:extLst>
          </p:cNvPr>
          <p:cNvSpPr/>
          <p:nvPr/>
        </p:nvSpPr>
        <p:spPr>
          <a:xfrm>
            <a:off x="0" y="0"/>
            <a:ext cx="4565819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9056AF-8648-7E4A-B187-BF6D549197D0}"/>
              </a:ext>
            </a:extLst>
          </p:cNvPr>
          <p:cNvSpPr txBox="1"/>
          <p:nvPr/>
        </p:nvSpPr>
        <p:spPr>
          <a:xfrm>
            <a:off x="-26277" y="699188"/>
            <a:ext cx="45920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Did the school have at least one social media link on their home page?</a:t>
            </a:r>
          </a:p>
        </p:txBody>
      </p:sp>
      <p:graphicFrame>
        <p:nvGraphicFramePr>
          <p:cNvPr id="12" name="2D Column Chart">
            <a:extLst>
              <a:ext uri="{FF2B5EF4-FFF2-40B4-BE49-F238E27FC236}">
                <a16:creationId xmlns:a16="http://schemas.microsoft.com/office/drawing/2014/main" id="{35DD9636-95CC-8F4C-AD59-266D3D370DE7}"/>
              </a:ext>
            </a:extLst>
          </p:cNvPr>
          <p:cNvGraphicFramePr/>
          <p:nvPr/>
        </p:nvGraphicFramePr>
        <p:xfrm>
          <a:off x="307062" y="1372830"/>
          <a:ext cx="3951694" cy="3466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8E156BD-5AF4-4446-90EC-061D72B90030}"/>
              </a:ext>
            </a:extLst>
          </p:cNvPr>
          <p:cNvSpPr txBox="1"/>
          <p:nvPr/>
        </p:nvSpPr>
        <p:spPr>
          <a:xfrm>
            <a:off x="4772967" y="1117250"/>
            <a:ext cx="3755571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3300" b="1">
                <a:solidFill>
                  <a:srgbClr val="C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CA7AD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5.9%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7CA7AD"/>
              </a:solidFill>
              <a:effectLst/>
              <a:uLnTx/>
              <a:uFillTx/>
              <a:latin typeface="Franklin Gothic Medium" panose="020B0603020102020204"/>
              <a:ea typeface="Franklin Gothic Book"/>
              <a:cs typeface="Franklin Gothic Book"/>
              <a:sym typeface="Franklin Gothic Boo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cs typeface="Arial"/>
                <a:sym typeface="Arial"/>
              </a:rPr>
              <a:t>of schools did not show social media.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Franklin Gothic Book"/>
              <a:cs typeface="Franklin Gothic Book"/>
              <a:sym typeface="Franklin Gothic Boo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>
                <a:latin typeface="+mj-lt"/>
                <a:ea typeface="+mj-ea"/>
                <a:cs typeface="+mj-cs"/>
                <a:sym typeface="Arial"/>
              </a:defRPr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anose="020B0603020102020204"/>
              <a:ea typeface="Franklin Gothic Book"/>
              <a:cs typeface="Franklin Gothic Book"/>
              <a:sym typeface="Franklin Gothic Boo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>
                <a:latin typeface="+mj-lt"/>
                <a:ea typeface="+mj-ea"/>
                <a:cs typeface="+mj-cs"/>
                <a:sym typeface="Arial"/>
              </a:defRPr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anose="020B0603020102020204"/>
              <a:ea typeface="Franklin Gothic Book"/>
              <a:cs typeface="Franklin Gothic Book"/>
              <a:sym typeface="Franklin Gothic Boo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>
                <a:latin typeface="+mj-lt"/>
                <a:ea typeface="+mj-ea"/>
                <a:cs typeface="+mj-cs"/>
                <a:sym typeface="Arial"/>
              </a:defRPr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anose="020B0603020102020204"/>
              <a:ea typeface="Franklin Gothic Book"/>
              <a:cs typeface="Franklin Gothic Book"/>
              <a:sym typeface="Franklin Gothic Boo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3300" b="1">
                <a:solidFill>
                  <a:srgbClr val="C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CA7AD"/>
                </a:solidFill>
                <a:effectLst/>
                <a:uLnTx/>
                <a:uFillTx/>
                <a:latin typeface="Franklin Gothic Medium" panose="020B0603020102020204"/>
                <a:cs typeface="Arial"/>
                <a:sym typeface="Arial"/>
              </a:rPr>
              <a:t>What a student said about this.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7CA7AD"/>
              </a:solidFill>
              <a:effectLst/>
              <a:uLnTx/>
              <a:uFillTx/>
              <a:latin typeface="Franklin Gothic Book" panose="020B050302010202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>
                <a:latin typeface="+mj-lt"/>
                <a:ea typeface="+mj-ea"/>
                <a:cs typeface="+mj-cs"/>
                <a:sym typeface="Arial"/>
              </a:defRPr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>
                <a:latin typeface="+mj-lt"/>
                <a:ea typeface="+mj-ea"/>
                <a:cs typeface="+mj-cs"/>
                <a:sym typeface="Arial"/>
              </a:defRPr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56DC638-1DAC-5ADC-5F97-F161F48BB451}"/>
              </a:ext>
            </a:extLst>
          </p:cNvPr>
          <p:cNvGrpSpPr/>
          <p:nvPr/>
        </p:nvGrpSpPr>
        <p:grpSpPr>
          <a:xfrm>
            <a:off x="7378107" y="-1"/>
            <a:ext cx="1545718" cy="1233385"/>
            <a:chOff x="7378107" y="-1"/>
            <a:chExt cx="1545718" cy="1233385"/>
          </a:xfrm>
        </p:grpSpPr>
        <p:sp>
          <p:nvSpPr>
            <p:cNvPr id="3" name="Pentagon 2">
              <a:extLst>
                <a:ext uri="{FF2B5EF4-FFF2-40B4-BE49-F238E27FC236}">
                  <a16:creationId xmlns:a16="http://schemas.microsoft.com/office/drawing/2014/main" id="{E91603C6-9A5C-8C6E-906A-8BD3D10A85BD}"/>
                </a:ext>
              </a:extLst>
            </p:cNvPr>
            <p:cNvSpPr/>
            <p:nvPr userDrawn="1"/>
          </p:nvSpPr>
          <p:spPr>
            <a:xfrm rot="5400000">
              <a:off x="7534273" y="-156167"/>
              <a:ext cx="1233385" cy="1545718"/>
            </a:xfrm>
            <a:prstGeom prst="homePlate">
              <a:avLst>
                <a:gd name="adj" fmla="val 33056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21AE7A3-4FFB-33E5-E3B8-5E5AAB74AC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70237"/>
              <a:ext cx="1461295" cy="66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570944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Liaison Corporate">
      <a:dk1>
        <a:srgbClr val="382F2C"/>
      </a:dk1>
      <a:lt1>
        <a:srgbClr val="FFFFFF"/>
      </a:lt1>
      <a:dk2>
        <a:srgbClr val="002F87"/>
      </a:dk2>
      <a:lt2>
        <a:srgbClr val="B3BD00"/>
      </a:lt2>
      <a:accent1>
        <a:srgbClr val="002F87"/>
      </a:accent1>
      <a:accent2>
        <a:srgbClr val="7CA7AD"/>
      </a:accent2>
      <a:accent3>
        <a:srgbClr val="B3BD00"/>
      </a:accent3>
      <a:accent4>
        <a:srgbClr val="EAA900"/>
      </a:accent4>
      <a:accent5>
        <a:srgbClr val="B63C25"/>
      </a:accent5>
      <a:accent6>
        <a:srgbClr val="626569"/>
      </a:accent6>
      <a:hlink>
        <a:srgbClr val="002F87"/>
      </a:hlink>
      <a:folHlink>
        <a:srgbClr val="6E7BA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FB1F15817E0E47803DEDEBD89AF03D" ma:contentTypeVersion="21" ma:contentTypeDescription="Create a new document." ma:contentTypeScope="" ma:versionID="dd73b7082d8413986a2a4017b976c269">
  <xsd:schema xmlns:xsd="http://www.w3.org/2001/XMLSchema" xmlns:xs="http://www.w3.org/2001/XMLSchema" xmlns:p="http://schemas.microsoft.com/office/2006/metadata/properties" xmlns:ns1="http://schemas.microsoft.com/sharepoint/v3" xmlns:ns2="5df08337-4256-4fbe-b77b-668d04ed44c2" xmlns:ns3="29475915-0a35-4e7b-b6e3-62984fc21310" targetNamespace="http://schemas.microsoft.com/office/2006/metadata/properties" ma:root="true" ma:fieldsID="483a7c8994c73494f6a232aba926bd87" ns1:_="" ns2:_="" ns3:_="">
    <xsd:import namespace="http://schemas.microsoft.com/sharepoint/v3"/>
    <xsd:import namespace="5df08337-4256-4fbe-b77b-668d04ed44c2"/>
    <xsd:import namespace="29475915-0a35-4e7b-b6e3-62984fc213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Date" minOccurs="0"/>
                <xsd:element ref="ns2:DateofEv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f08337-4256-4fbe-b77b-668d04ed44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9490749c-76c5-47de-8c26-8ab1fd2310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6" nillable="true" ma:displayName="Date" ma:description="date of event" ma:format="DateOnly" ma:internalName="Date">
      <xsd:simpleType>
        <xsd:restriction base="dms:DateTime"/>
      </xsd:simpleType>
    </xsd:element>
    <xsd:element name="DateofEvent" ma:index="27" nillable="true" ma:displayName="Date of Event" ma:format="DateOnly" ma:internalName="DateofEvent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475915-0a35-4e7b-b6e3-62984fc2131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fed7485f-e07b-458c-b265-26b37468bf99}" ma:internalName="TaxCatchAll" ma:showField="CatchAllData" ma:web="29475915-0a35-4e7b-b6e3-62984fc213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29475915-0a35-4e7b-b6e3-62984fc21310" xsi:nil="true"/>
    <Date xmlns="5df08337-4256-4fbe-b77b-668d04ed44c2" xsi:nil="true"/>
    <lcf76f155ced4ddcb4097134ff3c332f xmlns="5df08337-4256-4fbe-b77b-668d04ed44c2">
      <Terms xmlns="http://schemas.microsoft.com/office/infopath/2007/PartnerControls"/>
    </lcf76f155ced4ddcb4097134ff3c332f>
    <DateofEvent xmlns="5df08337-4256-4fbe-b77b-668d04ed44c2" xsi:nil="true"/>
  </documentManagement>
</p:properties>
</file>

<file path=customXml/itemProps1.xml><?xml version="1.0" encoding="utf-8"?>
<ds:datastoreItem xmlns:ds="http://schemas.openxmlformats.org/officeDocument/2006/customXml" ds:itemID="{216ED36E-24C6-4F0D-95F5-761135E114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E6FABE0-7DDD-4008-B08F-6DAFA52D5B2C}">
  <ds:schemaRefs>
    <ds:schemaRef ds:uri="29475915-0a35-4e7b-b6e3-62984fc21310"/>
    <ds:schemaRef ds:uri="5df08337-4256-4fbe-b77b-668d04ed44c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605753D-AB5A-4168-B5AD-824211ED0C20}">
  <ds:schemaRefs>
    <ds:schemaRef ds:uri="29475915-0a35-4e7b-b6e3-62984fc21310"/>
    <ds:schemaRef ds:uri="5df08337-4256-4fbe-b77b-668d04ed44c2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1086</TotalTime>
  <Words>963</Words>
  <Application>Microsoft Macintosh PowerPoint</Application>
  <PresentationFormat>On-screen Show (16:9)</PresentationFormat>
  <Paragraphs>200</Paragraphs>
  <Slides>33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  <vt:variant>
        <vt:lpstr>Custom Shows</vt:lpstr>
      </vt:variant>
      <vt:variant>
        <vt:i4>2</vt:i4>
      </vt:variant>
    </vt:vector>
  </HeadingPairs>
  <TitlesOfParts>
    <vt:vector size="45" baseType="lpstr">
      <vt:lpstr>Arial</vt:lpstr>
      <vt:lpstr>Arial Black</vt:lpstr>
      <vt:lpstr>Calibri</vt:lpstr>
      <vt:lpstr>Corbel</vt:lpstr>
      <vt:lpstr>Franklin Gothic Book</vt:lpstr>
      <vt:lpstr>Franklin Gothic Medium</vt:lpstr>
      <vt:lpstr>System Font Regular</vt:lpstr>
      <vt:lpstr>Trebuchet MS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</vt:lpstr>
      <vt:lpstr>Main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B-School: What it Will Take to Thrive This Fall and Beyond</dc:title>
  <dc:creator>Louis Twelve</dc:creator>
  <cp:lastModifiedBy>Dan Hyman</cp:lastModifiedBy>
  <cp:revision>41</cp:revision>
  <dcterms:created xsi:type="dcterms:W3CDTF">2014-11-10T20:05:35Z</dcterms:created>
  <dcterms:modified xsi:type="dcterms:W3CDTF">2022-08-05T19:18:09Z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0x010100C7FB1F15817E0E47803DEDEBD89AF03D</vt:lpwstr>
  </property>
</Properties>
</file>