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1.xml" ContentType="application/vnd.openxmlformats-officedocument.theme+xml"/>
  <Override PartName="/ppt/theme/theme3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7" r:id="rId3"/>
  </p:sldMasterIdLst>
  <p:notesMasterIdLst>
    <p:notesMasterId r:id="rId27"/>
  </p:notesMasterIdLst>
  <p:handoutMasterIdLst>
    <p:handoutMasterId r:id="rId28"/>
  </p:handoutMasterIdLst>
  <p:sldIdLst>
    <p:sldId id="2622" r:id="rId4"/>
    <p:sldId id="2649" r:id="rId5"/>
    <p:sldId id="2640" r:id="rId6"/>
    <p:sldId id="2628" r:id="rId7"/>
    <p:sldId id="2650" r:id="rId8"/>
    <p:sldId id="2651" r:id="rId9"/>
    <p:sldId id="2652" r:id="rId10"/>
    <p:sldId id="2636" r:id="rId11"/>
    <p:sldId id="3018" r:id="rId12"/>
    <p:sldId id="3019" r:id="rId13"/>
    <p:sldId id="2656" r:id="rId14"/>
    <p:sldId id="3020" r:id="rId15"/>
    <p:sldId id="2658" r:id="rId16"/>
    <p:sldId id="2633" r:id="rId17"/>
    <p:sldId id="3021" r:id="rId18"/>
    <p:sldId id="2632" r:id="rId19"/>
    <p:sldId id="3022" r:id="rId20"/>
    <p:sldId id="2661" r:id="rId21"/>
    <p:sldId id="3023" r:id="rId22"/>
    <p:sldId id="3024" r:id="rId23"/>
    <p:sldId id="2653" r:id="rId24"/>
    <p:sldId id="2583" r:id="rId25"/>
    <p:sldId id="2585" r:id="rId26"/>
  </p:sldIdLst>
  <p:sldSz cx="9144000" cy="5143500" type="screen16x9"/>
  <p:notesSz cx="6858000" cy="9144000"/>
  <p:custShowLst>
    <p:custShow name="Intro" id="0">
      <p:sldLst/>
    </p:custShow>
    <p:custShow name="Main Presentation" id="1">
      <p:sldLst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86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EE2"/>
    <a:srgbClr val="C6BEBB"/>
    <a:srgbClr val="F830A0"/>
    <a:srgbClr val="D0DB37"/>
    <a:srgbClr val="002F87"/>
    <a:srgbClr val="012E86"/>
    <a:srgbClr val="7CA7AD"/>
    <a:srgbClr val="DAE79B"/>
    <a:srgbClr val="D8E785"/>
    <a:srgbClr val="CDD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88"/>
    <p:restoredTop sz="95714"/>
  </p:normalViewPr>
  <p:slideViewPr>
    <p:cSldViewPr snapToGrid="0">
      <p:cViewPr varScale="1">
        <p:scale>
          <a:sx n="163" d="100"/>
          <a:sy n="163" d="100"/>
        </p:scale>
        <p:origin x="408" y="176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89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92" Type="http://schemas.openxmlformats.org/officeDocument/2006/relationships/customXml" Target="../customXml/item3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87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90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86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/>
              <a:t>8/5/22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Franklin Gothic Medium" panose="020B06030201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Franklin Gothic Medium" panose="020B0603020102020204" pitchFamily="34" charset="0"/>
        <a:ea typeface="Franklin Gothic Medium" panose="020B06030201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235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4341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264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496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460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8345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2400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535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3794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07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446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955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663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136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31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10430" y="0"/>
            <a:ext cx="9154430" cy="5143500"/>
          </a:xfrm>
          <a:prstGeom prst="rect">
            <a:avLst/>
          </a:prstGeom>
          <a:solidFill>
            <a:srgbClr val="002F87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540;g92c1b8851f_1_200">
            <a:extLst>
              <a:ext uri="{FF2B5EF4-FFF2-40B4-BE49-F238E27FC236}">
                <a16:creationId xmlns:a16="http://schemas.microsoft.com/office/drawing/2014/main" id="{FD22F8D9-1C10-2C4B-BBE9-5FDD84DEB053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147"/>
            <a:ext cx="1366812" cy="21711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8C1E09-28ED-E24C-957A-6A1C86D35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2761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5B840E77-0E84-A041-91B4-1D28522E316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047344" y="0"/>
            <a:ext cx="5096655" cy="47368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Google Shape;1079;g92c1b8851f_1_411">
            <a:extLst>
              <a:ext uri="{FF2B5EF4-FFF2-40B4-BE49-F238E27FC236}">
                <a16:creationId xmlns:a16="http://schemas.microsoft.com/office/drawing/2014/main" id="{DD30178D-EC33-AA4E-9ECA-B8DBEB121AB8}"/>
              </a:ext>
            </a:extLst>
          </p:cNvPr>
          <p:cNvSpPr/>
          <p:nvPr userDrawn="1"/>
        </p:nvSpPr>
        <p:spPr>
          <a:xfrm>
            <a:off x="2747772" y="-1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65B4C960-80F9-FB40-ABB3-695AB1135EB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48A77C6-DB4A-4F41-B0C9-5CEAB411B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368" y="734772"/>
            <a:ext cx="5472349" cy="395287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3AA68CBC-0FA0-8F4D-A924-23DE8DC406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77368" y="1633784"/>
            <a:ext cx="5472349" cy="300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8990F8-BC12-864E-90F1-0D5C72F4E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EF5C5F-B443-BFE8-0254-35DB8B983136}"/>
              </a:ext>
            </a:extLst>
          </p:cNvPr>
          <p:cNvGrpSpPr/>
          <p:nvPr userDrawn="1"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8C914FBB-1A9D-06EE-579F-0838EEB26C80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5F365-2231-CDFB-C640-765B22898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704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391480"/>
            <a:ext cx="8651946" cy="3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61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3E965B7-0EA9-6242-89B6-D7150181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114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48D5D-8BE0-7143-9EAA-7387939E43ED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00E8727-BA5F-4245-98C4-AD403AD07B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1BD5F34-A937-3946-8B11-AC3B5984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2C67CB-A64D-F546-A3C3-D487BE902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B43BEF91-7003-EBB2-0E88-8B1A9C1C249D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FDEF2-1E35-D0F4-B379-88AD9958E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1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59779D-40B0-394C-B572-E3680495865D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C23C1D8-7B87-C840-9E85-430A49D671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46DBF0A-ED65-1642-AB8A-BE788583D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C47C736-2C16-334E-9F51-124DAB68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1F23BDC-F783-C88A-47DE-E20455AD0CB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F44A3-FFBD-83F1-3D46-BFFB628B4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94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6E108-F898-BD41-B7FA-9D5A6AF395C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2798F23-9239-572B-78DA-5A82C0A22B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5B90150F-9431-3F53-2A09-F34F75854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23A4905-8C6E-E867-699E-7842EC0B4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C32F55FD-E2B3-53FD-9484-BE5CB761E7AB}"/>
              </a:ext>
            </a:extLst>
          </p:cNvPr>
          <p:cNvSpPr/>
          <p:nvPr userDrawn="1"/>
        </p:nvSpPr>
        <p:spPr>
          <a:xfrm rot="5400000">
            <a:off x="7445570" y="-8245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A4E26E-42FA-E451-5559-46D81937C1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9124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97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3642937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3637722" y="0"/>
            <a:ext cx="550627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A0785C8-A405-0390-74BD-672F00436D30}"/>
              </a:ext>
            </a:extLst>
          </p:cNvPr>
          <p:cNvSpPr/>
          <p:nvPr userDrawn="1"/>
        </p:nvSpPr>
        <p:spPr>
          <a:xfrm>
            <a:off x="-24370" y="274639"/>
            <a:ext cx="1990914" cy="1019550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25B-38DF-96C2-2D34-AAE3DE53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73" y="37069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05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B50DDA4-5E10-624B-91B0-A331785D5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4222530" y="720613"/>
            <a:ext cx="688510" cy="16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F4B6A5-B0A6-4C4B-A476-7809C7A4D37E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E63194-D39E-5E4E-96C4-2C9D40DC4521}"/>
              </a:ext>
            </a:extLst>
          </p:cNvPr>
          <p:cNvSpPr/>
          <p:nvPr userDrawn="1"/>
        </p:nvSpPr>
        <p:spPr>
          <a:xfrm>
            <a:off x="-79771" y="890546"/>
            <a:ext cx="9303542" cy="38706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329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BD2ACC6-15D9-A44E-B141-410001599C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>
              <a:defRPr lang="en-US" sz="1200">
                <a:latin typeface="+mn-lt"/>
              </a:defRPr>
            </a:lvl1pPr>
          </a:lstStyle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29084C-C60A-EDFB-5284-4FEF1EEDD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3563" y="4873648"/>
            <a:ext cx="868041" cy="169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864BF7-5714-704E-1F2F-50A3F54727C9}"/>
              </a:ext>
            </a:extLst>
          </p:cNvPr>
          <p:cNvSpPr txBox="1"/>
          <p:nvPr userDrawn="1"/>
        </p:nvSpPr>
        <p:spPr>
          <a:xfrm>
            <a:off x="913169" y="4873649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2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20B307-BA29-1940-B29D-6AE14F8831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F5C13EA7-9256-654C-8FFD-BE1EF112D5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583096" y="2608736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93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08EF7-912C-E2D9-8B3A-EE7C23663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4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241697"/>
            <a:ext cx="9303542" cy="3000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3E0CCE5-E499-BB4D-B00C-630EF43E21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26684" y="1564783"/>
            <a:ext cx="2279991" cy="227939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5353B90-DEC0-B944-85A1-24911A622A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4" y="2167818"/>
            <a:ext cx="2752180" cy="327025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1FB62E6-DFD1-5D41-8C35-DC51FB17B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3574" y="2462020"/>
            <a:ext cx="2752180" cy="689190"/>
          </a:xfrm>
          <a:prstGeom prst="rect">
            <a:avLst/>
          </a:prstGeom>
        </p:spPr>
        <p:txBody>
          <a:bodyPr/>
          <a:lstStyle>
            <a:lvl1pPr algn="l">
              <a:defRPr sz="16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DCB4E8-3FDF-5B49-AFAC-491A09C15D0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43425" y="3107412"/>
            <a:ext cx="2752180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5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03563" y="4873648"/>
            <a:ext cx="868041" cy="1692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9F3B2E-D81F-7AD9-D6AA-B72B48EFD0E8}"/>
              </a:ext>
            </a:extLst>
          </p:cNvPr>
          <p:cNvSpPr txBox="1"/>
          <p:nvPr userDrawn="1"/>
        </p:nvSpPr>
        <p:spPr>
          <a:xfrm>
            <a:off x="913169" y="4873649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0" r:id="rId1"/>
    <p:sldLayoutId id="2147483775" r:id="rId2"/>
    <p:sldLayoutId id="2147483862" r:id="rId3"/>
    <p:sldLayoutId id="2147483768" r:id="rId4"/>
    <p:sldLayoutId id="2147483782" r:id="rId5"/>
    <p:sldLayoutId id="2147483794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em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emf"/><Relationship Id="rId5" Type="http://schemas.openxmlformats.org/officeDocument/2006/relationships/image" Target="../media/image24.emf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CBBA1-EF14-4B14-3B8E-625F4376A2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067" y="1013409"/>
            <a:ext cx="6467866" cy="29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9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406" y="179850"/>
            <a:ext cx="6833286" cy="395287"/>
          </a:xfrm>
        </p:spPr>
        <p:txBody>
          <a:bodyPr/>
          <a:lstStyle/>
          <a:p>
            <a:r>
              <a:rPr lang="en-US" dirty="0"/>
              <a:t>Standard CAS - Slate Integration</a:t>
            </a:r>
            <a:endParaRPr lang="en-L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5269A-435A-862F-B4D7-504B74E50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57" y="1285325"/>
            <a:ext cx="5283970" cy="250694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94BF5AA-9F69-9136-0FC7-95C07D223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43" y="2700496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09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406" y="179850"/>
            <a:ext cx="6833286" cy="395287"/>
          </a:xfrm>
        </p:spPr>
        <p:txBody>
          <a:bodyPr/>
          <a:lstStyle/>
          <a:p>
            <a:r>
              <a:rPr lang="en-US" dirty="0"/>
              <a:t>Push-Button Configuration Reports</a:t>
            </a:r>
            <a:endParaRPr lang="en-L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8E9BD-EA4F-FBB3-507D-67FB9F87B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62" y="1251122"/>
            <a:ext cx="7487322" cy="274945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C5AC99-32C8-D635-6B6C-CECF67C79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607" y="2490923"/>
            <a:ext cx="4493097" cy="207278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37A3B7-07DE-8548-A049-88C1BF927A41}"/>
              </a:ext>
            </a:extLst>
          </p:cNvPr>
          <p:cNvCxnSpPr/>
          <p:nvPr/>
        </p:nvCxnSpPr>
        <p:spPr>
          <a:xfrm>
            <a:off x="7302055" y="1445268"/>
            <a:ext cx="266882" cy="1741298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3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406" y="179850"/>
            <a:ext cx="6833286" cy="395287"/>
          </a:xfrm>
        </p:spPr>
        <p:txBody>
          <a:bodyPr/>
          <a:lstStyle/>
          <a:p>
            <a:r>
              <a:rPr lang="en-US" dirty="0"/>
              <a:t>Automated </a:t>
            </a:r>
            <a:r>
              <a:rPr lang="en-US" dirty="0" err="1"/>
              <a:t>Permissioning</a:t>
            </a:r>
            <a:r>
              <a:rPr lang="en-US" dirty="0"/>
              <a:t> in WebAdMIT</a:t>
            </a:r>
            <a:endParaRPr lang="en-L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513B1-B2EF-1DD8-688B-97A73FD3B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970" y="1228725"/>
            <a:ext cx="3177626" cy="26860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2E33EC-103D-4694-8BAA-9537DEFCC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539" y="1606379"/>
            <a:ext cx="3361153" cy="289940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03F26D-0D58-612B-7A91-21F459567C03}"/>
              </a:ext>
            </a:extLst>
          </p:cNvPr>
          <p:cNvSpPr/>
          <p:nvPr/>
        </p:nvSpPr>
        <p:spPr>
          <a:xfrm>
            <a:off x="4213539" y="3908084"/>
            <a:ext cx="3212756" cy="251254"/>
          </a:xfrm>
          <a:prstGeom prst="roundRect">
            <a:avLst/>
          </a:prstGeom>
          <a:noFill/>
          <a:ln w="412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C04F27-F61D-51F8-8EF8-E1964F58244C}"/>
              </a:ext>
            </a:extLst>
          </p:cNvPr>
          <p:cNvSpPr txBox="1"/>
          <p:nvPr/>
        </p:nvSpPr>
        <p:spPr>
          <a:xfrm>
            <a:off x="2152838" y="3950388"/>
            <a:ext cx="14814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Users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Local Statuses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Custom Fields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Applicant Header</a:t>
            </a:r>
          </a:p>
        </p:txBody>
      </p:sp>
    </p:spTree>
    <p:extLst>
      <p:ext uri="{BB962C8B-B14F-4D97-AF65-F5344CB8AC3E}">
        <p14:creationId xmlns:p14="http://schemas.microsoft.com/office/powerpoint/2010/main" val="324801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406" y="179850"/>
            <a:ext cx="6833286" cy="395287"/>
          </a:xfrm>
        </p:spPr>
        <p:txBody>
          <a:bodyPr/>
          <a:lstStyle/>
          <a:p>
            <a:r>
              <a:rPr lang="en-US" dirty="0"/>
              <a:t>Better Test-Optional Reviews in WebAdMIT</a:t>
            </a:r>
            <a:endParaRPr lang="en-L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356FE-A44A-3C13-0BF3-48145CDCA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96" y="1198420"/>
            <a:ext cx="6477000" cy="240478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6F545F-6043-74DE-E937-9D6C309DE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95" y="2183098"/>
            <a:ext cx="3167086" cy="23479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DBC10F-3D08-6F2A-910A-1734E363244E}"/>
              </a:ext>
            </a:extLst>
          </p:cNvPr>
          <p:cNvSpPr txBox="1"/>
          <p:nvPr/>
        </p:nvSpPr>
        <p:spPr>
          <a:xfrm>
            <a:off x="3814099" y="3640211"/>
            <a:ext cx="8034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SAT</a:t>
            </a:r>
          </a:p>
          <a:p>
            <a:pPr marL="180975" indent="-180975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ACT</a:t>
            </a:r>
          </a:p>
          <a:p>
            <a:pPr marL="180975" indent="-180975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GRE</a:t>
            </a:r>
          </a:p>
          <a:p>
            <a:pPr marL="180975" indent="-180975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MCAT</a:t>
            </a:r>
          </a:p>
          <a:p>
            <a:pPr marL="180975" indent="-180975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Etc</a:t>
            </a:r>
            <a:r>
              <a:rPr lang="en-US" sz="1200" dirty="0"/>
              <a:t>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C64407-CE04-45F6-B222-6C22B9D7BB02}"/>
              </a:ext>
            </a:extLst>
          </p:cNvPr>
          <p:cNvCxnSpPr>
            <a:cxnSpLocks/>
          </p:cNvCxnSpPr>
          <p:nvPr/>
        </p:nvCxnSpPr>
        <p:spPr>
          <a:xfrm>
            <a:off x="2072397" y="3657442"/>
            <a:ext cx="1855469" cy="116352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7430BA-FDA4-E1B2-0631-46895F97492E}"/>
              </a:ext>
            </a:extLst>
          </p:cNvPr>
          <p:cNvCxnSpPr>
            <a:cxnSpLocks/>
          </p:cNvCxnSpPr>
          <p:nvPr/>
        </p:nvCxnSpPr>
        <p:spPr>
          <a:xfrm>
            <a:off x="2072397" y="3657442"/>
            <a:ext cx="1855469" cy="287638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B10D7F-B62D-AD2B-4B43-3B8E92AF9EA7}"/>
              </a:ext>
            </a:extLst>
          </p:cNvPr>
          <p:cNvCxnSpPr>
            <a:cxnSpLocks/>
          </p:cNvCxnSpPr>
          <p:nvPr/>
        </p:nvCxnSpPr>
        <p:spPr>
          <a:xfrm>
            <a:off x="2026995" y="3657442"/>
            <a:ext cx="1900871" cy="490196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94503B-17DF-E8B8-C3A8-0C5BCE37AB09}"/>
              </a:ext>
            </a:extLst>
          </p:cNvPr>
          <p:cNvCxnSpPr>
            <a:cxnSpLocks/>
          </p:cNvCxnSpPr>
          <p:nvPr/>
        </p:nvCxnSpPr>
        <p:spPr>
          <a:xfrm>
            <a:off x="2072397" y="3682235"/>
            <a:ext cx="1855469" cy="64222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F3BC8F2-9DCE-9F77-5555-B06F174E3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483" y="2775994"/>
            <a:ext cx="2635475" cy="187645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9EB21C-1482-02BC-6DDE-6504634661EF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680106" y="3714223"/>
            <a:ext cx="559377" cy="2955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54521AD1-4D97-991E-D04F-3A5ABD2C5F17}"/>
              </a:ext>
            </a:extLst>
          </p:cNvPr>
          <p:cNvSpPr/>
          <p:nvPr/>
        </p:nvSpPr>
        <p:spPr>
          <a:xfrm>
            <a:off x="2072397" y="3640211"/>
            <a:ext cx="74675" cy="74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591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F78CD6-C3F9-4A47-9AC6-197EA602F5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2022-2023 Roadmap Overview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7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406" y="179850"/>
            <a:ext cx="6833286" cy="395287"/>
          </a:xfrm>
        </p:spPr>
        <p:txBody>
          <a:bodyPr/>
          <a:lstStyle/>
          <a:p>
            <a:r>
              <a:rPr lang="en-US" dirty="0"/>
              <a:t>Key CAS / WebAdMIT Projects by Quarter</a:t>
            </a:r>
            <a:endParaRPr lang="en-L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111A4C-717A-B2D0-8C5E-78E23885E116}"/>
              </a:ext>
            </a:extLst>
          </p:cNvPr>
          <p:cNvSpPr txBox="1"/>
          <p:nvPr/>
        </p:nvSpPr>
        <p:spPr>
          <a:xfrm>
            <a:off x="190803" y="1875405"/>
            <a:ext cx="24457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200" dirty="0">
                <a:solidFill>
                  <a:schemeClr val="tx1"/>
                </a:solidFill>
                <a:latin typeface="+mj-lt"/>
              </a:rPr>
              <a:t>Better Service International Students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CD18B9-B6F2-B5A4-CF86-568A16796FA1}"/>
              </a:ext>
            </a:extLst>
          </p:cNvPr>
          <p:cNvSpPr txBox="1"/>
          <p:nvPr/>
        </p:nvSpPr>
        <p:spPr>
          <a:xfrm>
            <a:off x="198121" y="2609846"/>
            <a:ext cx="24384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>
                <a:solidFill>
                  <a:schemeClr val="tx1"/>
                </a:solidFill>
                <a:latin typeface="+mj-lt"/>
              </a:rPr>
              <a:t>Strengthen CAS Data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3F9C5-E2BC-AC7D-0D55-EF7893C83D23}"/>
              </a:ext>
            </a:extLst>
          </p:cNvPr>
          <p:cNvSpPr txBox="1"/>
          <p:nvPr/>
        </p:nvSpPr>
        <p:spPr>
          <a:xfrm>
            <a:off x="198119" y="3361686"/>
            <a:ext cx="2438401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>
                <a:solidFill>
                  <a:schemeClr val="tx1"/>
                </a:solidFill>
                <a:latin typeface="+mj-lt"/>
              </a:rPr>
              <a:t>Create Upgraded Mobile-First CAS UX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57B97C-3F9E-776A-76C5-3ED869C85EEF}"/>
              </a:ext>
            </a:extLst>
          </p:cNvPr>
          <p:cNvSpPr txBox="1"/>
          <p:nvPr/>
        </p:nvSpPr>
        <p:spPr>
          <a:xfrm>
            <a:off x="191701" y="4058335"/>
            <a:ext cx="2438401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>
                <a:solidFill>
                  <a:schemeClr val="tx1"/>
                </a:solidFill>
                <a:latin typeface="+mj-lt"/>
              </a:rPr>
              <a:t>Support Test-Optional Admissions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179292-F13F-EE1A-2D9A-0834E02E62FC}"/>
              </a:ext>
            </a:extLst>
          </p:cNvPr>
          <p:cNvGrpSpPr/>
          <p:nvPr/>
        </p:nvGrpSpPr>
        <p:grpSpPr>
          <a:xfrm>
            <a:off x="2568667" y="1162725"/>
            <a:ext cx="499235" cy="3537703"/>
            <a:chOff x="5623328" y="1009583"/>
            <a:chExt cx="499235" cy="353770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3D6A2B-F707-9902-5DA3-60FB16B268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7447" y="1374672"/>
              <a:ext cx="6496" cy="3172614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916F703-16FB-D749-684B-C55670D2783D}"/>
                </a:ext>
              </a:extLst>
            </p:cNvPr>
            <p:cNvSpPr/>
            <p:nvPr/>
          </p:nvSpPr>
          <p:spPr>
            <a:xfrm>
              <a:off x="5623328" y="1009583"/>
              <a:ext cx="499235" cy="49923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</p:grp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78427057-5762-B4E6-E543-699AFB785775}"/>
              </a:ext>
            </a:extLst>
          </p:cNvPr>
          <p:cNvSpPr/>
          <p:nvPr/>
        </p:nvSpPr>
        <p:spPr>
          <a:xfrm>
            <a:off x="2562053" y="1305199"/>
            <a:ext cx="499624" cy="21785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+mj-lt"/>
              </a:rPr>
              <a:t>2022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Q2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F4B2CA-6216-3ABF-88C9-2BF177C5E428}"/>
              </a:ext>
            </a:extLst>
          </p:cNvPr>
          <p:cNvGrpSpPr/>
          <p:nvPr/>
        </p:nvGrpSpPr>
        <p:grpSpPr>
          <a:xfrm>
            <a:off x="4095251" y="1162725"/>
            <a:ext cx="499235" cy="3537703"/>
            <a:chOff x="7149912" y="1009583"/>
            <a:chExt cx="499235" cy="353770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76A6FD0-20B9-3B90-76C5-B52F51AF6114}"/>
                </a:ext>
              </a:extLst>
            </p:cNvPr>
            <p:cNvCxnSpPr>
              <a:cxnSpLocks/>
            </p:cNvCxnSpPr>
            <p:nvPr/>
          </p:nvCxnSpPr>
          <p:spPr>
            <a:xfrm>
              <a:off x="7395758" y="1374672"/>
              <a:ext cx="0" cy="3172614"/>
            </a:xfrm>
            <a:prstGeom prst="line">
              <a:avLst/>
            </a:prstGeom>
            <a:ln>
              <a:solidFill>
                <a:schemeClr val="accent5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CC3D209-901C-4F4B-1627-7B9DAD9866F3}"/>
                </a:ext>
              </a:extLst>
            </p:cNvPr>
            <p:cNvSpPr/>
            <p:nvPr/>
          </p:nvSpPr>
          <p:spPr>
            <a:xfrm>
              <a:off x="7149912" y="1009583"/>
              <a:ext cx="499235" cy="49923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</p:grp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2A33FA92-698C-08B0-BB38-F13D92351E89}"/>
              </a:ext>
            </a:extLst>
          </p:cNvPr>
          <p:cNvSpPr/>
          <p:nvPr/>
        </p:nvSpPr>
        <p:spPr>
          <a:xfrm>
            <a:off x="4086440" y="1318671"/>
            <a:ext cx="499236" cy="21785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+mj-lt"/>
              </a:rPr>
              <a:t>2022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Q3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99A4E1-D473-82AC-F6FE-B9BB68C9CABB}"/>
              </a:ext>
            </a:extLst>
          </p:cNvPr>
          <p:cNvGrpSpPr/>
          <p:nvPr/>
        </p:nvGrpSpPr>
        <p:grpSpPr>
          <a:xfrm>
            <a:off x="2770126" y="2600942"/>
            <a:ext cx="1445858" cy="644792"/>
            <a:chOff x="5824788" y="2501298"/>
            <a:chExt cx="1445858" cy="64479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A53D53-DE29-3487-32CA-42AD51A2A042}"/>
                </a:ext>
              </a:extLst>
            </p:cNvPr>
            <p:cNvSpPr txBox="1"/>
            <p:nvPr/>
          </p:nvSpPr>
          <p:spPr>
            <a:xfrm>
              <a:off x="5864271" y="2501298"/>
              <a:ext cx="1406375" cy="644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+mn-lt"/>
                </a:rPr>
                <a:t>Scheduled SFTP Delivery (Data):</a:t>
              </a:r>
            </a:p>
            <a:p>
              <a:pPr lvl="0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kern="1200" dirty="0">
                  <a:solidFill>
                    <a:schemeClr val="accent6"/>
                  </a:solidFill>
                  <a:effectLst/>
                  <a:latin typeface="+mn-lt"/>
                  <a:ea typeface="+mn-ea"/>
                  <a:cs typeface="+mn-cs"/>
                </a:rPr>
                <a:t>Non-IT integration option for Slate, </a:t>
              </a:r>
              <a:r>
                <a:rPr lang="en-US" sz="800" kern="1200" dirty="0" err="1">
                  <a:solidFill>
                    <a:schemeClr val="accent6"/>
                  </a:solidFill>
                  <a:effectLst/>
                  <a:latin typeface="+mn-lt"/>
                  <a:ea typeface="+mn-ea"/>
                  <a:cs typeface="+mn-cs"/>
                </a:rPr>
                <a:t>TargetX</a:t>
              </a:r>
              <a:r>
                <a:rPr lang="en-US" sz="800" kern="1200" dirty="0">
                  <a:solidFill>
                    <a:schemeClr val="accent6"/>
                  </a:solidFill>
                  <a:effectLst/>
                  <a:latin typeface="+mn-lt"/>
                  <a:ea typeface="+mn-ea"/>
                  <a:cs typeface="+mn-cs"/>
                </a:rPr>
                <a:t>, etc.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AF2D3D-5199-DCF2-7CF3-CF152196E9D9}"/>
                </a:ext>
              </a:extLst>
            </p:cNvPr>
            <p:cNvSpPr/>
            <p:nvPr/>
          </p:nvSpPr>
          <p:spPr>
            <a:xfrm>
              <a:off x="5824788" y="2581271"/>
              <a:ext cx="77491" cy="7749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DDD243-7029-0802-1DEF-813F69E83D4E}"/>
              </a:ext>
            </a:extLst>
          </p:cNvPr>
          <p:cNvGrpSpPr/>
          <p:nvPr/>
        </p:nvGrpSpPr>
        <p:grpSpPr>
          <a:xfrm>
            <a:off x="4302351" y="1870590"/>
            <a:ext cx="2938981" cy="617092"/>
            <a:chOff x="7357012" y="1717448"/>
            <a:chExt cx="2938981" cy="61709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3E2051-D8B9-4419-8F75-95751241FAE6}"/>
                </a:ext>
              </a:extLst>
            </p:cNvPr>
            <p:cNvSpPr txBox="1"/>
            <p:nvPr/>
          </p:nvSpPr>
          <p:spPr>
            <a:xfrm>
              <a:off x="8889618" y="1717448"/>
              <a:ext cx="1406375" cy="617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+mn-lt"/>
                </a:rPr>
                <a:t>Duolingo Integration:</a:t>
              </a:r>
            </a:p>
            <a:p>
              <a:pPr lvl="0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kern="1200" dirty="0">
                  <a:solidFill>
                    <a:schemeClr val="accent6"/>
                  </a:solidFill>
                  <a:effectLst/>
                  <a:latin typeface="+mn-lt"/>
                  <a:ea typeface="+mn-ea"/>
                  <a:cs typeface="+mn-cs"/>
                </a:rPr>
                <a:t>Automated data import/matching using Duolingo APIs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3685D5-650A-1D87-0E77-C476F85E2916}"/>
                </a:ext>
              </a:extLst>
            </p:cNvPr>
            <p:cNvSpPr/>
            <p:nvPr/>
          </p:nvSpPr>
          <p:spPr>
            <a:xfrm>
              <a:off x="7357012" y="1811782"/>
              <a:ext cx="77491" cy="77491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1222AE9-CBDF-1EFE-5C00-3221F7C97539}"/>
              </a:ext>
            </a:extLst>
          </p:cNvPr>
          <p:cNvGrpSpPr/>
          <p:nvPr/>
        </p:nvGrpSpPr>
        <p:grpSpPr>
          <a:xfrm>
            <a:off x="4302351" y="3361686"/>
            <a:ext cx="1448891" cy="617092"/>
            <a:chOff x="7357012" y="3208544"/>
            <a:chExt cx="1448891" cy="61709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C87287-9502-FE17-A6DA-610CB30DE578}"/>
                </a:ext>
              </a:extLst>
            </p:cNvPr>
            <p:cNvSpPr txBox="1"/>
            <p:nvPr/>
          </p:nvSpPr>
          <p:spPr>
            <a:xfrm>
              <a:off x="7399528" y="3208544"/>
              <a:ext cx="1406375" cy="617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+mn-lt"/>
                </a:rPr>
                <a:t>Colleges &amp; Transcripts:</a:t>
              </a:r>
            </a:p>
            <a:p>
              <a:pPr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kern="1200" dirty="0">
                  <a:solidFill>
                    <a:schemeClr val="accent6"/>
                  </a:solidFill>
                  <a:effectLst/>
                  <a:latin typeface="+mn-lt"/>
                  <a:ea typeface="+mn-ea"/>
                  <a:cs typeface="+mn-cs"/>
                </a:rPr>
                <a:t>Most complex workflows in CAS, including coursework entry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49BF274-FD1C-01F3-C78C-3F5DA05BEEA7}"/>
                </a:ext>
              </a:extLst>
            </p:cNvPr>
            <p:cNvSpPr/>
            <p:nvPr/>
          </p:nvSpPr>
          <p:spPr>
            <a:xfrm>
              <a:off x="7357012" y="3285859"/>
              <a:ext cx="77491" cy="77491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</p:grpSp>
      <p:sp>
        <p:nvSpPr>
          <p:cNvPr id="29" name="Rectangle: Rounded Corners 6">
            <a:extLst>
              <a:ext uri="{FF2B5EF4-FFF2-40B4-BE49-F238E27FC236}">
                <a16:creationId xmlns:a16="http://schemas.microsoft.com/office/drawing/2014/main" id="{351631CF-5F2B-1100-FD50-608CC6FBA3A4}"/>
              </a:ext>
            </a:extLst>
          </p:cNvPr>
          <p:cNvSpPr/>
          <p:nvPr/>
        </p:nvSpPr>
        <p:spPr>
          <a:xfrm>
            <a:off x="-1" y="1258087"/>
            <a:ext cx="2131200" cy="2916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CAS &amp; WebAdMIT Platform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0388058-61EB-496B-C632-DC2E8DCD699C}"/>
              </a:ext>
            </a:extLst>
          </p:cNvPr>
          <p:cNvGrpSpPr/>
          <p:nvPr/>
        </p:nvGrpSpPr>
        <p:grpSpPr>
          <a:xfrm>
            <a:off x="2770126" y="1877973"/>
            <a:ext cx="3011225" cy="617092"/>
            <a:chOff x="5824788" y="2449380"/>
            <a:chExt cx="3011225" cy="61709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39A6A4F-9C40-01AC-46DD-EBEF6885A033}"/>
                </a:ext>
              </a:extLst>
            </p:cNvPr>
            <p:cNvSpPr txBox="1"/>
            <p:nvPr/>
          </p:nvSpPr>
          <p:spPr>
            <a:xfrm>
              <a:off x="7429638" y="2449380"/>
              <a:ext cx="1406375" cy="617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+mn-lt"/>
                </a:rPr>
                <a:t>IELTS Integration:</a:t>
              </a:r>
            </a:p>
            <a:p>
              <a:pPr lvl="0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kern="1200" dirty="0">
                  <a:solidFill>
                    <a:schemeClr val="accent6"/>
                  </a:solidFill>
                  <a:effectLst/>
                  <a:latin typeface="+mn-lt"/>
                  <a:ea typeface="+mn-ea"/>
                  <a:cs typeface="+mn-cs"/>
                </a:rPr>
                <a:t>Automated data import/matching using IETLS APIs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045D2AB-09CB-9041-EEF6-574A59A57327}"/>
                </a:ext>
              </a:extLst>
            </p:cNvPr>
            <p:cNvSpPr/>
            <p:nvPr/>
          </p:nvSpPr>
          <p:spPr>
            <a:xfrm>
              <a:off x="5824788" y="2543739"/>
              <a:ext cx="77491" cy="7749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736E66-17A0-6839-08B3-7F2C86496B5E}"/>
              </a:ext>
            </a:extLst>
          </p:cNvPr>
          <p:cNvGrpSpPr/>
          <p:nvPr/>
        </p:nvGrpSpPr>
        <p:grpSpPr>
          <a:xfrm>
            <a:off x="2770126" y="4057510"/>
            <a:ext cx="1439034" cy="617092"/>
            <a:chOff x="5824788" y="2453530"/>
            <a:chExt cx="1439034" cy="61709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69903D-3133-E341-572F-57674FC1FDAF}"/>
                </a:ext>
              </a:extLst>
            </p:cNvPr>
            <p:cNvSpPr txBox="1"/>
            <p:nvPr/>
          </p:nvSpPr>
          <p:spPr>
            <a:xfrm>
              <a:off x="5857447" y="2453530"/>
              <a:ext cx="1406375" cy="617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+mn-lt"/>
                </a:rPr>
                <a:t>Standardized Tests:</a:t>
              </a:r>
            </a:p>
            <a:p>
              <a:pPr lvl="0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kern="1200" dirty="0">
                  <a:solidFill>
                    <a:schemeClr val="accent6"/>
                  </a:solidFill>
                  <a:effectLst/>
                  <a:latin typeface="+mn-lt"/>
                  <a:ea typeface="+mn-ea"/>
                  <a:cs typeface="+mn-cs"/>
                </a:rPr>
                <a:t>Allow each test type to be permissioned separately &amp; reflected on PDF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6DA5DC3-F91F-FFF6-E2C9-C9C231859803}"/>
                </a:ext>
              </a:extLst>
            </p:cNvPr>
            <p:cNvSpPr/>
            <p:nvPr/>
          </p:nvSpPr>
          <p:spPr>
            <a:xfrm>
              <a:off x="5824788" y="2543739"/>
              <a:ext cx="77491" cy="7749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39063E93-2D28-A3A6-F608-EFA8DDB86188}"/>
              </a:ext>
            </a:extLst>
          </p:cNvPr>
          <p:cNvSpPr/>
          <p:nvPr/>
        </p:nvSpPr>
        <p:spPr>
          <a:xfrm>
            <a:off x="2762124" y="3449273"/>
            <a:ext cx="77491" cy="77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51DF94-CD1E-865C-93E7-8F1FEA13A7FD}"/>
              </a:ext>
            </a:extLst>
          </p:cNvPr>
          <p:cNvSpPr txBox="1"/>
          <p:nvPr/>
        </p:nvSpPr>
        <p:spPr>
          <a:xfrm>
            <a:off x="2800869" y="3377202"/>
            <a:ext cx="1406375" cy="64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latin typeface="+mn-lt"/>
              </a:rPr>
              <a:t>Program Search &amp; Dashboard:</a:t>
            </a:r>
          </a:p>
          <a:p>
            <a:pPr lvl="0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kern="1200" dirty="0">
                <a:solidFill>
                  <a:schemeClr val="accent6"/>
                </a:solidFill>
                <a:effectLst/>
                <a:latin typeface="+mn-lt"/>
                <a:ea typeface="+mn-ea"/>
                <a:cs typeface="+mn-cs"/>
              </a:rPr>
              <a:t>User testing &amp; optimization for mobile devices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C9F8C5-1026-8CE5-62C0-A7C0776B229A}"/>
              </a:ext>
            </a:extLst>
          </p:cNvPr>
          <p:cNvSpPr txBox="1"/>
          <p:nvPr/>
        </p:nvSpPr>
        <p:spPr>
          <a:xfrm>
            <a:off x="4379432" y="4065584"/>
            <a:ext cx="1518203" cy="727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latin typeface="+mn-lt"/>
              </a:rPr>
              <a:t>Custom Questions:</a:t>
            </a:r>
          </a:p>
          <a:p>
            <a:pPr lvl="0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kern="1200" dirty="0">
                <a:solidFill>
                  <a:schemeClr val="accent6"/>
                </a:solidFill>
                <a:effectLst/>
                <a:latin typeface="+mn-lt"/>
                <a:ea typeface="+mn-ea"/>
                <a:cs typeface="+mn-cs"/>
              </a:rPr>
              <a:t>Allow each custom question block (CAS-level) to be permissioned separately and shown/hidden as needed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63E16D3-14B9-6343-A474-4E415C25E298}"/>
              </a:ext>
            </a:extLst>
          </p:cNvPr>
          <p:cNvSpPr/>
          <p:nvPr/>
        </p:nvSpPr>
        <p:spPr>
          <a:xfrm>
            <a:off x="4296612" y="4149175"/>
            <a:ext cx="77491" cy="7749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D855604-76D2-98D7-BC47-79A48B560762}"/>
              </a:ext>
            </a:extLst>
          </p:cNvPr>
          <p:cNvSpPr/>
          <p:nvPr/>
        </p:nvSpPr>
        <p:spPr>
          <a:xfrm>
            <a:off x="4296611" y="2673490"/>
            <a:ext cx="77491" cy="7749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1B0ECA-3FC9-C678-DCF3-93C5E7B2451C}"/>
              </a:ext>
            </a:extLst>
          </p:cNvPr>
          <p:cNvSpPr txBox="1"/>
          <p:nvPr/>
        </p:nvSpPr>
        <p:spPr>
          <a:xfrm>
            <a:off x="4344867" y="2575141"/>
            <a:ext cx="1406375" cy="64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latin typeface="+mn-lt"/>
              </a:rPr>
              <a:t>Scheduled SFTP Delivery (Docs):</a:t>
            </a:r>
          </a:p>
          <a:p>
            <a:pPr lvl="0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kern="1200" dirty="0">
                <a:solidFill>
                  <a:schemeClr val="accent6"/>
                </a:solidFill>
                <a:effectLst/>
                <a:latin typeface="+mn-lt"/>
                <a:ea typeface="+mn-ea"/>
                <a:cs typeface="+mn-cs"/>
              </a:rPr>
              <a:t>Non-IT integration option for Slate, </a:t>
            </a:r>
            <a:r>
              <a:rPr lang="en-US" sz="800" kern="1200" dirty="0" err="1">
                <a:solidFill>
                  <a:schemeClr val="accent6"/>
                </a:solidFill>
                <a:effectLst/>
                <a:latin typeface="+mn-lt"/>
                <a:ea typeface="+mn-ea"/>
                <a:cs typeface="+mn-cs"/>
              </a:rPr>
              <a:t>TargetX</a:t>
            </a:r>
            <a:r>
              <a:rPr lang="en-US" sz="800" kern="1200" dirty="0">
                <a:solidFill>
                  <a:schemeClr val="accent6"/>
                </a:solidFill>
                <a:effectLst/>
                <a:latin typeface="+mn-lt"/>
                <a:ea typeface="+mn-ea"/>
                <a:cs typeface="+mn-cs"/>
              </a:rPr>
              <a:t>, etc.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91E23A-A21D-FF2C-35B3-99D1EC80562D}"/>
              </a:ext>
            </a:extLst>
          </p:cNvPr>
          <p:cNvGrpSpPr/>
          <p:nvPr/>
        </p:nvGrpSpPr>
        <p:grpSpPr>
          <a:xfrm>
            <a:off x="5578020" y="1160930"/>
            <a:ext cx="499235" cy="3537703"/>
            <a:chOff x="7149912" y="1009583"/>
            <a:chExt cx="499235" cy="3537703"/>
          </a:xfrm>
          <a:solidFill>
            <a:schemeClr val="tx2"/>
          </a:solidFill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1664790-E712-2778-542A-7CA35134EDA8}"/>
                </a:ext>
              </a:extLst>
            </p:cNvPr>
            <p:cNvCxnSpPr>
              <a:cxnSpLocks/>
            </p:cNvCxnSpPr>
            <p:nvPr/>
          </p:nvCxnSpPr>
          <p:spPr>
            <a:xfrm>
              <a:off x="7395758" y="1374672"/>
              <a:ext cx="0" cy="3172614"/>
            </a:xfrm>
            <a:prstGeom prst="line">
              <a:avLst/>
            </a:prstGeom>
            <a:grpFill/>
            <a:ln>
              <a:solidFill>
                <a:schemeClr val="tx2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59E12FE-DDE5-48C8-1CA3-2DEE7FD62869}"/>
                </a:ext>
              </a:extLst>
            </p:cNvPr>
            <p:cNvSpPr/>
            <p:nvPr/>
          </p:nvSpPr>
          <p:spPr>
            <a:xfrm>
              <a:off x="7149912" y="1009583"/>
              <a:ext cx="499235" cy="49923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</p:grpSp>
      <p:sp>
        <p:nvSpPr>
          <p:cNvPr id="45" name="Rectangle: Rounded Corners 7">
            <a:extLst>
              <a:ext uri="{FF2B5EF4-FFF2-40B4-BE49-F238E27FC236}">
                <a16:creationId xmlns:a16="http://schemas.microsoft.com/office/drawing/2014/main" id="{D3F4D99F-C1AC-DF28-D4EF-D05F56727066}"/>
              </a:ext>
            </a:extLst>
          </p:cNvPr>
          <p:cNvSpPr/>
          <p:nvPr/>
        </p:nvSpPr>
        <p:spPr>
          <a:xfrm>
            <a:off x="5569209" y="1316876"/>
            <a:ext cx="499236" cy="21785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+mj-lt"/>
              </a:rPr>
              <a:t>2022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Q4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D1F88E1-9164-42F1-E67D-03014C461CC7}"/>
              </a:ext>
            </a:extLst>
          </p:cNvPr>
          <p:cNvSpPr/>
          <p:nvPr/>
        </p:nvSpPr>
        <p:spPr>
          <a:xfrm>
            <a:off x="5785120" y="1963129"/>
            <a:ext cx="77491" cy="77491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A31696-2260-E2B6-E186-3EFB2F568C6B}"/>
              </a:ext>
            </a:extLst>
          </p:cNvPr>
          <p:cNvGrpSpPr/>
          <p:nvPr/>
        </p:nvGrpSpPr>
        <p:grpSpPr>
          <a:xfrm>
            <a:off x="5785120" y="3359891"/>
            <a:ext cx="1448891" cy="644792"/>
            <a:chOff x="7357012" y="3208544"/>
            <a:chExt cx="1448891" cy="64479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E3F6C68-BAA4-FA8A-2683-733080EFC8EF}"/>
                </a:ext>
              </a:extLst>
            </p:cNvPr>
            <p:cNvSpPr txBox="1"/>
            <p:nvPr/>
          </p:nvSpPr>
          <p:spPr>
            <a:xfrm>
              <a:off x="7399528" y="3208544"/>
              <a:ext cx="1406375" cy="644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+mn-lt"/>
                </a:rPr>
                <a:t>Program Materials/Q4:</a:t>
              </a:r>
            </a:p>
            <a:p>
              <a:pPr lvl="0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kern="1200" dirty="0">
                  <a:solidFill>
                    <a:schemeClr val="accent6"/>
                  </a:solidFill>
                  <a:effectLst/>
                  <a:latin typeface="+mn-lt"/>
                  <a:ea typeface="+mn-ea"/>
                  <a:cs typeface="+mn-cs"/>
                </a:rPr>
                <a:t>Upgrade UX for questions, documents, etc.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F666FA0-BCBC-03F1-43ED-6AE30BF7CE84}"/>
                </a:ext>
              </a:extLst>
            </p:cNvPr>
            <p:cNvSpPr/>
            <p:nvPr/>
          </p:nvSpPr>
          <p:spPr>
            <a:xfrm>
              <a:off x="7357012" y="3285859"/>
              <a:ext cx="77491" cy="77491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923540D-55AF-80E7-D398-02ECE797C02E}"/>
              </a:ext>
            </a:extLst>
          </p:cNvPr>
          <p:cNvSpPr txBox="1"/>
          <p:nvPr/>
        </p:nvSpPr>
        <p:spPr>
          <a:xfrm>
            <a:off x="7380403" y="4036545"/>
            <a:ext cx="1518203" cy="727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latin typeface="+mn-lt"/>
              </a:rPr>
              <a:t>Test-Optional in Config:</a:t>
            </a:r>
          </a:p>
          <a:p>
            <a:pPr lvl="0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kern="1200" dirty="0">
                <a:solidFill>
                  <a:schemeClr val="accent6"/>
                </a:solidFill>
                <a:effectLst/>
                <a:latin typeface="+mn-lt"/>
                <a:ea typeface="+mn-ea"/>
                <a:cs typeface="+mn-cs"/>
              </a:rPr>
              <a:t>Support school-driven preferences for test score collection in Config Portal &amp; App Portal directly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30AE74A-CB4A-326F-8586-54089849684F}"/>
              </a:ext>
            </a:extLst>
          </p:cNvPr>
          <p:cNvSpPr/>
          <p:nvPr/>
        </p:nvSpPr>
        <p:spPr>
          <a:xfrm>
            <a:off x="5779381" y="4147380"/>
            <a:ext cx="77491" cy="77491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89EB30A-5F98-3B3B-2F61-A34877E95C19}"/>
              </a:ext>
            </a:extLst>
          </p:cNvPr>
          <p:cNvSpPr/>
          <p:nvPr/>
        </p:nvSpPr>
        <p:spPr>
          <a:xfrm>
            <a:off x="5779380" y="2671695"/>
            <a:ext cx="77491" cy="77491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443E4A-DB8D-2623-9A03-7BCF7900AB40}"/>
              </a:ext>
            </a:extLst>
          </p:cNvPr>
          <p:cNvSpPr txBox="1"/>
          <p:nvPr/>
        </p:nvSpPr>
        <p:spPr>
          <a:xfrm>
            <a:off x="5827636" y="2573346"/>
            <a:ext cx="1406375" cy="727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latin typeface="+mn-lt"/>
              </a:rPr>
              <a:t>Additional Features:</a:t>
            </a:r>
          </a:p>
          <a:p>
            <a:pPr lvl="0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kern="1200" dirty="0">
                <a:solidFill>
                  <a:schemeClr val="accent6"/>
                </a:solidFill>
                <a:effectLst/>
                <a:latin typeface="+mn-lt"/>
                <a:ea typeface="+mn-ea"/>
                <a:cs typeface="+mn-cs"/>
              </a:rPr>
              <a:t>Continue to make CAS easy to integrate with other Liaison and non-Liaison products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B50D503-AD8D-FE28-70B5-6AE07AA753CC}"/>
              </a:ext>
            </a:extLst>
          </p:cNvPr>
          <p:cNvGrpSpPr/>
          <p:nvPr/>
        </p:nvGrpSpPr>
        <p:grpSpPr>
          <a:xfrm>
            <a:off x="7119733" y="1159053"/>
            <a:ext cx="499235" cy="3537703"/>
            <a:chOff x="4096745" y="1009583"/>
            <a:chExt cx="499235" cy="3537703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F93EF2F-59EF-C5FF-B461-9899D1102B10}"/>
                </a:ext>
              </a:extLst>
            </p:cNvPr>
            <p:cNvCxnSpPr>
              <a:cxnSpLocks/>
            </p:cNvCxnSpPr>
            <p:nvPr/>
          </p:nvCxnSpPr>
          <p:spPr>
            <a:xfrm>
              <a:off x="4339943" y="1374672"/>
              <a:ext cx="0" cy="3172614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46DC4E9-9485-A061-69F6-C9795B2B3227}"/>
                </a:ext>
              </a:extLst>
            </p:cNvPr>
            <p:cNvSpPr/>
            <p:nvPr/>
          </p:nvSpPr>
          <p:spPr>
            <a:xfrm>
              <a:off x="4096745" y="1009583"/>
              <a:ext cx="499235" cy="49923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</p:grpSp>
      <p:sp>
        <p:nvSpPr>
          <p:cNvPr id="57" name="Rectangle: Rounded Corners 5">
            <a:extLst>
              <a:ext uri="{FF2B5EF4-FFF2-40B4-BE49-F238E27FC236}">
                <a16:creationId xmlns:a16="http://schemas.microsoft.com/office/drawing/2014/main" id="{FB05D357-67B7-7425-8E00-33953029A70A}"/>
              </a:ext>
            </a:extLst>
          </p:cNvPr>
          <p:cNvSpPr/>
          <p:nvPr/>
        </p:nvSpPr>
        <p:spPr>
          <a:xfrm>
            <a:off x="7113119" y="1301527"/>
            <a:ext cx="499624" cy="21785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+mj-lt"/>
              </a:rPr>
              <a:t>2023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+mj-lt"/>
              </a:rPr>
              <a:t>Q1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C6B39CD-BC4D-1241-C6FC-1124B6A09868}"/>
              </a:ext>
            </a:extLst>
          </p:cNvPr>
          <p:cNvSpPr/>
          <p:nvPr/>
        </p:nvSpPr>
        <p:spPr>
          <a:xfrm>
            <a:off x="7326103" y="1970763"/>
            <a:ext cx="77491" cy="77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6A86A3B-2348-9312-20F6-B867C01FB11C}"/>
              </a:ext>
            </a:extLst>
          </p:cNvPr>
          <p:cNvGrpSpPr/>
          <p:nvPr/>
        </p:nvGrpSpPr>
        <p:grpSpPr>
          <a:xfrm>
            <a:off x="7326103" y="3374733"/>
            <a:ext cx="1445779" cy="617092"/>
            <a:chOff x="4303115" y="1750425"/>
            <a:chExt cx="1445779" cy="617092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AB2C27D-8CB6-981D-044A-DCB0E1784B1B}"/>
                </a:ext>
              </a:extLst>
            </p:cNvPr>
            <p:cNvSpPr txBox="1"/>
            <p:nvPr/>
          </p:nvSpPr>
          <p:spPr>
            <a:xfrm>
              <a:off x="4342519" y="1750425"/>
              <a:ext cx="1406375" cy="617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+mn-lt"/>
                </a:rPr>
                <a:t>Evaluations &amp; Other:</a:t>
              </a:r>
            </a:p>
            <a:p>
              <a:pPr lvl="0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kern="1200" dirty="0">
                  <a:solidFill>
                    <a:schemeClr val="accent6"/>
                  </a:solidFill>
                  <a:effectLst/>
                  <a:latin typeface="+mn-lt"/>
                  <a:ea typeface="+mn-ea"/>
                  <a:cs typeface="+mn-cs"/>
                </a:rPr>
                <a:t>Eval requests + all remaining screens for a pilot CAS in April 2023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3325249-A312-1E8A-574A-97C03A9BC555}"/>
                </a:ext>
              </a:extLst>
            </p:cNvPr>
            <p:cNvSpPr/>
            <p:nvPr/>
          </p:nvSpPr>
          <p:spPr>
            <a:xfrm>
              <a:off x="4303115" y="1821293"/>
              <a:ext cx="77491" cy="77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E2B98272-3CC7-80D0-F523-6278FD04E259}"/>
              </a:ext>
            </a:extLst>
          </p:cNvPr>
          <p:cNvSpPr/>
          <p:nvPr/>
        </p:nvSpPr>
        <p:spPr>
          <a:xfrm>
            <a:off x="7316940" y="4125973"/>
            <a:ext cx="77491" cy="77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21264F0-4683-2326-03E1-B26CBF4C2760}"/>
              </a:ext>
            </a:extLst>
          </p:cNvPr>
          <p:cNvSpPr/>
          <p:nvPr/>
        </p:nvSpPr>
        <p:spPr>
          <a:xfrm>
            <a:off x="7316939" y="2637010"/>
            <a:ext cx="77491" cy="77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13CDD74-5E1F-E4D2-EC3B-72B6E0D456B7}"/>
              </a:ext>
            </a:extLst>
          </p:cNvPr>
          <p:cNvSpPr txBox="1"/>
          <p:nvPr/>
        </p:nvSpPr>
        <p:spPr>
          <a:xfrm>
            <a:off x="7394430" y="2573346"/>
            <a:ext cx="1406375" cy="727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latin typeface="+mn-lt"/>
              </a:rPr>
              <a:t>Additional Features:</a:t>
            </a:r>
          </a:p>
          <a:p>
            <a:pPr lvl="0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kern="1200" dirty="0">
                <a:solidFill>
                  <a:schemeClr val="accent6"/>
                </a:solidFill>
                <a:effectLst/>
                <a:latin typeface="+mn-lt"/>
                <a:ea typeface="+mn-ea"/>
                <a:cs typeface="+mn-cs"/>
              </a:rPr>
              <a:t>Continue to make CAS easy to integrate with other Liaison and non-Liaison products</a:t>
            </a:r>
          </a:p>
        </p:txBody>
      </p:sp>
    </p:spTree>
    <p:extLst>
      <p:ext uri="{BB962C8B-B14F-4D97-AF65-F5344CB8AC3E}">
        <p14:creationId xmlns:p14="http://schemas.microsoft.com/office/powerpoint/2010/main" val="41107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4581F0-97E2-5571-E5F0-E8E4A478E5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Spotlight – A Mobile-First UX</a:t>
            </a:r>
            <a:endParaRPr lang="en-LB" dirty="0"/>
          </a:p>
        </p:txBody>
      </p:sp>
    </p:spTree>
    <p:extLst>
      <p:ext uri="{BB962C8B-B14F-4D97-AF65-F5344CB8AC3E}">
        <p14:creationId xmlns:p14="http://schemas.microsoft.com/office/powerpoint/2010/main" val="213438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406" y="179850"/>
            <a:ext cx="6833286" cy="395287"/>
          </a:xfrm>
        </p:spPr>
        <p:txBody>
          <a:bodyPr/>
          <a:lstStyle/>
          <a:p>
            <a:r>
              <a:rPr lang="en-US" dirty="0"/>
              <a:t>CAS Mobile Device Usage</a:t>
            </a:r>
            <a:endParaRPr lang="en-L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0B6944-DAD2-2564-906E-B052FA88922B}"/>
              </a:ext>
            </a:extLst>
          </p:cNvPr>
          <p:cNvSpPr txBox="1"/>
          <p:nvPr/>
        </p:nvSpPr>
        <p:spPr>
          <a:xfrm>
            <a:off x="414408" y="1639614"/>
            <a:ext cx="456509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In 2022, </a:t>
            </a:r>
            <a:r>
              <a:rPr lang="en-US" sz="3200" b="1" dirty="0">
                <a:solidFill>
                  <a:schemeClr val="bg2"/>
                </a:solidFill>
                <a:latin typeface="+mj-lt"/>
              </a:rPr>
              <a:t>30% </a:t>
            </a:r>
            <a:r>
              <a:rPr lang="en-US" sz="1800" dirty="0">
                <a:latin typeface="+mj-lt"/>
              </a:rPr>
              <a:t>of all CAS applicants </a:t>
            </a:r>
          </a:p>
          <a:p>
            <a:r>
              <a:rPr lang="en-US" sz="1800" dirty="0">
                <a:latin typeface="+mj-lt"/>
              </a:rPr>
              <a:t>completed part or all of their application on a mobile device</a:t>
            </a: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CAS has always provided applicants with a </a:t>
            </a:r>
          </a:p>
          <a:p>
            <a:r>
              <a:rPr lang="en-US" sz="2400" b="1" dirty="0">
                <a:solidFill>
                  <a:schemeClr val="bg2"/>
                </a:solidFill>
                <a:latin typeface="+mj-lt"/>
              </a:rPr>
              <a:t>leading-edge</a:t>
            </a:r>
            <a:r>
              <a:rPr lang="en-US" sz="2400" b="1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experience – and we’re </a:t>
            </a:r>
          </a:p>
          <a:p>
            <a:r>
              <a:rPr lang="en-US" sz="1800" dirty="0">
                <a:latin typeface="+mj-lt"/>
              </a:rPr>
              <a:t>re-investing to continue that leadership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F8BA4-5369-EAAC-03A2-B5FF60CE6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584" y="1554029"/>
            <a:ext cx="3539073" cy="266155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762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406" y="179850"/>
            <a:ext cx="6833286" cy="395287"/>
          </a:xfrm>
        </p:spPr>
        <p:txBody>
          <a:bodyPr/>
          <a:lstStyle/>
          <a:p>
            <a:r>
              <a:rPr lang="en-US" dirty="0"/>
              <a:t>A Mobile-First CAS UX</a:t>
            </a:r>
            <a:endParaRPr lang="en-L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B0FD7-400D-CB7A-178D-110A89D39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630" y="1333550"/>
            <a:ext cx="6476434" cy="32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8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0204" y="211381"/>
            <a:ext cx="6833286" cy="395287"/>
          </a:xfrm>
        </p:spPr>
        <p:txBody>
          <a:bodyPr/>
          <a:lstStyle/>
          <a:p>
            <a:r>
              <a:rPr lang="en-US" dirty="0"/>
              <a:t>Additional Design Concepts</a:t>
            </a:r>
            <a:endParaRPr lang="en-L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49461-D49F-B89F-A2FA-72B0CC595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58" y="1216664"/>
            <a:ext cx="4188448" cy="271017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DC981-6491-A31C-999D-A1ED65CBB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098" y="1216664"/>
            <a:ext cx="1584863" cy="345625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68758-B071-BD48-007C-46A056705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438" y="2253415"/>
            <a:ext cx="2831605" cy="228341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4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EA75-DDA6-144C-92C2-BD16F1FEB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Meeting the Needs of a Modern Application Experience: 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Liaison CAS &amp; WebAdMIT Roadmap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C4C41-BC06-6941-9277-FDA4BCD0DF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Mike Margitich – VP, CAS Products</a:t>
            </a:r>
          </a:p>
        </p:txBody>
      </p:sp>
    </p:spTree>
    <p:extLst>
      <p:ext uri="{BB962C8B-B14F-4D97-AF65-F5344CB8AC3E}">
        <p14:creationId xmlns:p14="http://schemas.microsoft.com/office/powerpoint/2010/main" val="395162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ximizing UX Review Sessions &amp; Gathering Feedback">
            <a:extLst>
              <a:ext uri="{FF2B5EF4-FFF2-40B4-BE49-F238E27FC236}">
                <a16:creationId xmlns:a16="http://schemas.microsoft.com/office/drawing/2014/main" id="{794976AA-DF36-8807-8D50-EAFB299A2375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r="14311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8844" y="1627049"/>
            <a:ext cx="3250096" cy="395287"/>
          </a:xfrm>
          <a:prstGeom prst="rect">
            <a:avLst/>
          </a:prstGeo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  <a:latin typeface="+mj-lt"/>
              </a:rPr>
              <a:t>Timeline &amp; Process</a:t>
            </a:r>
            <a:endParaRPr lang="en-LB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055F0C-79AD-5213-585B-41973A2E6D5B}"/>
              </a:ext>
            </a:extLst>
          </p:cNvPr>
          <p:cNvSpPr txBox="1"/>
          <p:nvPr/>
        </p:nvSpPr>
        <p:spPr>
          <a:xfrm>
            <a:off x="188844" y="2146866"/>
            <a:ext cx="33296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</a:rPr>
              <a:t>Project began in early 2022 and is in active development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</a:rPr>
              <a:t>Ongoing interactive user feedback sessions with real students will continue for the next 6 months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</a:rPr>
              <a:t>Goal: Pilot new mobile-first UX for CAS with the 2023-2024 cycle launches, beginning in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Spring 2023</a:t>
            </a:r>
          </a:p>
        </p:txBody>
      </p:sp>
    </p:spTree>
    <p:extLst>
      <p:ext uri="{BB962C8B-B14F-4D97-AF65-F5344CB8AC3E}">
        <p14:creationId xmlns:p14="http://schemas.microsoft.com/office/powerpoint/2010/main" val="1657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57167" y="242688"/>
            <a:ext cx="4218361" cy="395287"/>
          </a:xfrm>
        </p:spPr>
        <p:txBody>
          <a:bodyPr/>
          <a:lstStyle/>
          <a:p>
            <a:r>
              <a:rPr lang="en-US"/>
              <a:t>Final Thoughts - Why </a:t>
            </a:r>
            <a:r>
              <a:rPr lang="en-US" dirty="0"/>
              <a:t>CAS?</a:t>
            </a:r>
            <a:endParaRPr lang="en-LB" dirty="0"/>
          </a:p>
        </p:txBody>
      </p:sp>
      <p:sp>
        <p:nvSpPr>
          <p:cNvPr id="4" name="Google Shape;450;p51">
            <a:extLst>
              <a:ext uri="{FF2B5EF4-FFF2-40B4-BE49-F238E27FC236}">
                <a16:creationId xmlns:a16="http://schemas.microsoft.com/office/drawing/2014/main" id="{BD5FD36F-3B7C-AAFE-CA42-D28F04AF4B8E}"/>
              </a:ext>
            </a:extLst>
          </p:cNvPr>
          <p:cNvSpPr txBox="1"/>
          <p:nvPr/>
        </p:nvSpPr>
        <p:spPr>
          <a:xfrm>
            <a:off x="-237898" y="1515678"/>
            <a:ext cx="9208490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“We’ve seen a 44% increase in our class size, and 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saw a 50% increase in applications just one month after launching CAS</a:t>
            </a:r>
            <a:r>
              <a:rPr lang="en-US" sz="1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Our new, modern application experience was a direct contributor to this increase in completed applications.” – </a:t>
            </a:r>
            <a:r>
              <a:rPr lang="en-US" sz="1300" b="0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BusinessCAS</a:t>
            </a:r>
            <a:r>
              <a:rPr lang="en-US" sz="13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Participating School</a:t>
            </a:r>
            <a:endParaRPr sz="1300" b="1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“The result of automating document management was “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like moving from the Stone Age to an iPhone</a:t>
            </a:r>
            <a:r>
              <a:rPr lang="en-US" sz="1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.” – </a:t>
            </a:r>
            <a:r>
              <a:rPr lang="en-US" sz="1300" b="0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UniCAS</a:t>
            </a:r>
            <a:r>
              <a:rPr lang="en-US" sz="13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Partner</a:t>
            </a:r>
            <a:endParaRPr sz="13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“It wouldn’t work for us to have multiple systems that required ongoing support from computer services. I had to have a tool that could be managed by my unit and 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 was it</a:t>
            </a:r>
            <a:r>
              <a:rPr lang="en-US" sz="1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.” – </a:t>
            </a:r>
            <a:r>
              <a:rPr lang="en-US" sz="1300" b="0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GradCAS</a:t>
            </a:r>
            <a:r>
              <a:rPr lang="en-US" sz="13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Participating School</a:t>
            </a:r>
            <a:endParaRPr sz="13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“[With CAS], the different departments don’t have to create paper files. Now they can look at a rubric or an assignment and all weigh in from the comfort of their homes. We’re 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building a strong foundation for the future to handle larger application volume </a:t>
            </a:r>
            <a:r>
              <a:rPr lang="en-US" sz="1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allow for growth.” – </a:t>
            </a:r>
            <a:r>
              <a:rPr lang="en-US" sz="1300" b="0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UniCAS</a:t>
            </a:r>
            <a:r>
              <a:rPr lang="en-US" sz="13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Partner</a:t>
            </a:r>
            <a:endParaRPr sz="1300" dirty="0"/>
          </a:p>
          <a:p>
            <a:pPr marL="7429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“The CAS technology is </a:t>
            </a:r>
            <a:r>
              <a:rPr lang="en-US" sz="13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nimble and agile </a:t>
            </a:r>
            <a:r>
              <a:rPr lang="en-US" sz="1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those daunting piles of papers are long gone.” – </a:t>
            </a:r>
            <a:r>
              <a:rPr lang="en-US" sz="13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PSYCAS Participating School</a:t>
            </a:r>
            <a:endParaRPr sz="1300" dirty="0"/>
          </a:p>
          <a:p>
            <a:pPr marL="7429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487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6BFB4-F917-A543-9148-30F052DCF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9097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15;g92c1b8851f_1_568">
            <a:extLst>
              <a:ext uri="{FF2B5EF4-FFF2-40B4-BE49-F238E27FC236}">
                <a16:creationId xmlns:a16="http://schemas.microsoft.com/office/drawing/2014/main" id="{1B0AA107-3F61-054E-882A-C5FB2A2F92E5}"/>
              </a:ext>
            </a:extLst>
          </p:cNvPr>
          <p:cNvSpPr txBox="1"/>
          <p:nvPr/>
        </p:nvSpPr>
        <p:spPr>
          <a:xfrm>
            <a:off x="516495" y="3182861"/>
            <a:ext cx="2070186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Mike Margitich</a:t>
            </a:r>
            <a:endParaRPr sz="1200" b="1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i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Liaison International</a:t>
            </a:r>
            <a:endParaRPr sz="1200" i="1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mmargitich@liaisonedu.com</a:t>
            </a:r>
            <a:endParaRPr sz="2016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4D726-6557-1B48-BEA3-DDAAA11B7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7123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31F88E-F3BC-371C-F08A-E4D29855A6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Mike Margitich</a:t>
            </a:r>
            <a:endParaRPr lang="en-L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69C2D-61C3-BE5B-D5BD-7A05C0E619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VP, CAS Products</a:t>
            </a:r>
            <a:endParaRPr lang="en-L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B4D427-3725-C8D8-096A-E1C6AF7EA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Presenter</a:t>
            </a:r>
            <a:endParaRPr lang="en-LB" dirty="0"/>
          </a:p>
        </p:txBody>
      </p:sp>
      <p:pic>
        <p:nvPicPr>
          <p:cNvPr id="9" name="Google Shape;332;p43">
            <a:extLst>
              <a:ext uri="{FF2B5EF4-FFF2-40B4-BE49-F238E27FC236}">
                <a16:creationId xmlns:a16="http://schemas.microsoft.com/office/drawing/2014/main" id="{85867BF7-09E5-574C-6F87-961105457D6A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2027238" y="1565275"/>
            <a:ext cx="2279650" cy="22796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01600" dist="63500" dir="2700000" algn="tl" rotWithShape="0">
              <a:srgbClr val="000000">
                <a:alpha val="49019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8BDB9B-F505-A86A-DC20-B10BF88D1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377" y="3087310"/>
            <a:ext cx="1515291" cy="441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F989E-D20C-9383-7C7B-84E0CB69B1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87885" y="3142941"/>
            <a:ext cx="1515291" cy="32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08C173E-BFAC-C0C8-4A94-D493A9EC6FE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125" y="0"/>
            <a:ext cx="5095875" cy="4737100"/>
          </a:xfrm>
          <a:noFill/>
        </p:spPr>
      </p:pic>
      <p:sp>
        <p:nvSpPr>
          <p:cNvPr id="8" name="Google Shape;1079;g92c1b8851f_1_411">
            <a:extLst>
              <a:ext uri="{FF2B5EF4-FFF2-40B4-BE49-F238E27FC236}">
                <a16:creationId xmlns:a16="http://schemas.microsoft.com/office/drawing/2014/main" id="{4EA79644-AEB1-8B4C-8713-9943E87455D7}"/>
              </a:ext>
            </a:extLst>
          </p:cNvPr>
          <p:cNvSpPr/>
          <p:nvPr/>
        </p:nvSpPr>
        <p:spPr>
          <a:xfrm>
            <a:off x="3265299" y="0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B6FBBF-C30A-6C41-A211-36F1E978CA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LB" dirty="0"/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6904B1-A54C-4542-BFE2-A392B1EDCF4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7369" y="1633784"/>
            <a:ext cx="4573306" cy="3005345"/>
          </a:xfrm>
        </p:spPr>
        <p:txBody>
          <a:bodyPr/>
          <a:lstStyle/>
          <a:p>
            <a:r>
              <a:rPr lang="en-US" dirty="0"/>
              <a:t>What are CAS &amp; WebAdMIT?</a:t>
            </a:r>
          </a:p>
          <a:p>
            <a:r>
              <a:rPr lang="en-US" dirty="0"/>
              <a:t>2021-2022 Feature Highlights</a:t>
            </a:r>
          </a:p>
          <a:p>
            <a:r>
              <a:rPr lang="en-US" dirty="0"/>
              <a:t>2022-2023 Roadmap Overview</a:t>
            </a:r>
          </a:p>
          <a:p>
            <a:r>
              <a:rPr lang="en-US" dirty="0"/>
              <a:t>Spotlight:  A Mobile-First UX</a:t>
            </a:r>
          </a:p>
          <a:p>
            <a:r>
              <a:rPr lang="en-US" dirty="0"/>
              <a:t>Q &amp; 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EE9AEA-C453-F871-9393-A5648D70ACC5}"/>
              </a:ext>
            </a:extLst>
          </p:cNvPr>
          <p:cNvGrpSpPr/>
          <p:nvPr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2DEE69E7-6CC2-593C-9012-39EE102EF6DA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C93C07-D97F-2E63-6051-A9C9CC6328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D5B1C38-5E82-A15F-38A1-2746516664B0}"/>
              </a:ext>
            </a:extLst>
          </p:cNvPr>
          <p:cNvGrpSpPr/>
          <p:nvPr/>
        </p:nvGrpSpPr>
        <p:grpSpPr>
          <a:xfrm>
            <a:off x="7342895" y="-5805"/>
            <a:ext cx="1598530" cy="1233385"/>
            <a:chOff x="7342895" y="-5805"/>
            <a:chExt cx="1598530" cy="1233385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5B66D487-315E-C37A-EADC-F8D443EF3A93}"/>
                </a:ext>
              </a:extLst>
            </p:cNvPr>
            <p:cNvSpPr/>
            <p:nvPr userDrawn="1"/>
          </p:nvSpPr>
          <p:spPr>
            <a:xfrm rot="5400000">
              <a:off x="7525468" y="-161971"/>
              <a:ext cx="1233385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9196E8-6EC8-279C-E742-5A58D6F76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342895" y="19811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5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69524" y="221040"/>
            <a:ext cx="4218361" cy="395287"/>
          </a:xfrm>
        </p:spPr>
        <p:txBody>
          <a:bodyPr/>
          <a:lstStyle/>
          <a:p>
            <a:r>
              <a:rPr lang="en-US" dirty="0"/>
              <a:t>What are CAS &amp; WebAdMIT?</a:t>
            </a:r>
            <a:endParaRPr lang="en-LB" dirty="0"/>
          </a:p>
        </p:txBody>
      </p:sp>
      <p:pic>
        <p:nvPicPr>
          <p:cNvPr id="4" name="Google Shape;360;p47">
            <a:extLst>
              <a:ext uri="{FF2B5EF4-FFF2-40B4-BE49-F238E27FC236}">
                <a16:creationId xmlns:a16="http://schemas.microsoft.com/office/drawing/2014/main" id="{46583ABA-E86C-FCF3-3164-4C7EC68CE8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407" y="1229497"/>
            <a:ext cx="4757127" cy="315406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361;p47">
            <a:extLst>
              <a:ext uri="{FF2B5EF4-FFF2-40B4-BE49-F238E27FC236}">
                <a16:creationId xmlns:a16="http://schemas.microsoft.com/office/drawing/2014/main" id="{317F612D-3844-C490-FC0E-8BB76268C4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0216" y="1762855"/>
            <a:ext cx="4269260" cy="2878484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73378A-1C10-BEA3-E098-A342A67982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22900" y="1480458"/>
            <a:ext cx="994379" cy="212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501A0D-2514-6042-1ECA-46B8C71B4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07" y="4457108"/>
            <a:ext cx="947707" cy="2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4184" y="221040"/>
            <a:ext cx="7088659" cy="395287"/>
          </a:xfrm>
        </p:spPr>
        <p:txBody>
          <a:bodyPr/>
          <a:lstStyle/>
          <a:p>
            <a:r>
              <a:rPr lang="en-US" dirty="0"/>
              <a:t>The Power of a Centralized Application Service</a:t>
            </a:r>
            <a:endParaRPr lang="en-LB" dirty="0"/>
          </a:p>
        </p:txBody>
      </p:sp>
      <p:grpSp>
        <p:nvGrpSpPr>
          <p:cNvPr id="8" name="Google Shape;373;p49">
            <a:extLst>
              <a:ext uri="{FF2B5EF4-FFF2-40B4-BE49-F238E27FC236}">
                <a16:creationId xmlns:a16="http://schemas.microsoft.com/office/drawing/2014/main" id="{5992C17D-8148-AB80-6BD8-C6873ABC1485}"/>
              </a:ext>
            </a:extLst>
          </p:cNvPr>
          <p:cNvGrpSpPr/>
          <p:nvPr/>
        </p:nvGrpSpPr>
        <p:grpSpPr>
          <a:xfrm>
            <a:off x="330993" y="1219201"/>
            <a:ext cx="7593808" cy="3451056"/>
            <a:chOff x="0" y="1755"/>
            <a:chExt cx="8382000" cy="3504071"/>
          </a:xfrm>
        </p:grpSpPr>
        <p:sp>
          <p:nvSpPr>
            <p:cNvPr id="10" name="Google Shape;374;p49">
              <a:extLst>
                <a:ext uri="{FF2B5EF4-FFF2-40B4-BE49-F238E27FC236}">
                  <a16:creationId xmlns:a16="http://schemas.microsoft.com/office/drawing/2014/main" id="{F2887BD1-A9AC-9442-8EF5-F5EE2B5AF40F}"/>
                </a:ext>
              </a:extLst>
            </p:cNvPr>
            <p:cNvSpPr/>
            <p:nvPr/>
          </p:nvSpPr>
          <p:spPr>
            <a:xfrm rot="5400000">
              <a:off x="5362018" y="-2258307"/>
              <a:ext cx="675483" cy="53644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4E7CA">
                <a:alpha val="89803"/>
              </a:srgbClr>
            </a:solidFill>
            <a:ln w="25400" cap="flat" cmpd="sng">
              <a:solidFill>
                <a:srgbClr val="E4E7CA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5;p49">
              <a:extLst>
                <a:ext uri="{FF2B5EF4-FFF2-40B4-BE49-F238E27FC236}">
                  <a16:creationId xmlns:a16="http://schemas.microsoft.com/office/drawing/2014/main" id="{1E9BB495-A573-335E-CFEC-D07199A6022D}"/>
                </a:ext>
              </a:extLst>
            </p:cNvPr>
            <p:cNvSpPr txBox="1"/>
            <p:nvPr/>
          </p:nvSpPr>
          <p:spPr>
            <a:xfrm>
              <a:off x="3017520" y="119165"/>
              <a:ext cx="5331506" cy="609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19050" rIns="38100" bIns="19050" anchor="ctr" anchorCtr="0">
              <a:noAutofit/>
            </a:bodyPr>
            <a:lstStyle/>
            <a:p>
              <a:pPr marL="57150" marR="0" lvl="1" indent="-63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Our concept brings professions and their schools together to optimize the application &amp; enrollment experience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Once a Centralized Application Service is established for a discipline, everyone unites around a common “marketplace” to streamline the process for applicants</a:t>
              </a:r>
              <a:endParaRPr/>
            </a:p>
          </p:txBody>
        </p:sp>
        <p:sp>
          <p:nvSpPr>
            <p:cNvPr id="12" name="Google Shape;376;p49">
              <a:extLst>
                <a:ext uri="{FF2B5EF4-FFF2-40B4-BE49-F238E27FC236}">
                  <a16:creationId xmlns:a16="http://schemas.microsoft.com/office/drawing/2014/main" id="{5994EC0C-DC5F-B4B4-5659-4D9920375106}"/>
                </a:ext>
              </a:extLst>
            </p:cNvPr>
            <p:cNvSpPr/>
            <p:nvPr/>
          </p:nvSpPr>
          <p:spPr>
            <a:xfrm>
              <a:off x="0" y="1755"/>
              <a:ext cx="3017520" cy="844354"/>
            </a:xfrm>
            <a:prstGeom prst="roundRect">
              <a:avLst>
                <a:gd name="adj" fmla="val 16667"/>
              </a:avLst>
            </a:prstGeom>
            <a:solidFill>
              <a:srgbClr val="B2BD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7;p49">
              <a:extLst>
                <a:ext uri="{FF2B5EF4-FFF2-40B4-BE49-F238E27FC236}">
                  <a16:creationId xmlns:a16="http://schemas.microsoft.com/office/drawing/2014/main" id="{4622A9B2-16A5-9CD0-E48E-172918CC46F2}"/>
                </a:ext>
              </a:extLst>
            </p:cNvPr>
            <p:cNvSpPr txBox="1"/>
            <p:nvPr/>
          </p:nvSpPr>
          <p:spPr>
            <a:xfrm>
              <a:off x="41218" y="42973"/>
              <a:ext cx="2935084" cy="761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47625" rIns="95250" bIns="4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 dirty="0">
                  <a:solidFill>
                    <a:schemeClr val="lt1"/>
                  </a:solidFill>
                  <a:latin typeface="+mj-lt"/>
                  <a:ea typeface="Arial"/>
                  <a:cs typeface="Arial"/>
                  <a:sym typeface="Arial"/>
                </a:rPr>
                <a:t>Community</a:t>
              </a:r>
              <a:endParaRPr dirty="0">
                <a:latin typeface="+mj-lt"/>
              </a:endParaRPr>
            </a:p>
          </p:txBody>
        </p:sp>
        <p:sp>
          <p:nvSpPr>
            <p:cNvPr id="14" name="Google Shape;378;p49">
              <a:extLst>
                <a:ext uri="{FF2B5EF4-FFF2-40B4-BE49-F238E27FC236}">
                  <a16:creationId xmlns:a16="http://schemas.microsoft.com/office/drawing/2014/main" id="{B4FC3EE1-0D3B-2006-D2B1-A32A174330D8}"/>
                </a:ext>
              </a:extLst>
            </p:cNvPr>
            <p:cNvSpPr/>
            <p:nvPr/>
          </p:nvSpPr>
          <p:spPr>
            <a:xfrm rot="5400000">
              <a:off x="5362018" y="-1371734"/>
              <a:ext cx="675483" cy="53644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EE7E2">
                <a:alpha val="89803"/>
              </a:srgbClr>
            </a:solidFill>
            <a:ln w="25400" cap="flat" cmpd="sng">
              <a:solidFill>
                <a:srgbClr val="CEE7E2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9;p49">
              <a:extLst>
                <a:ext uri="{FF2B5EF4-FFF2-40B4-BE49-F238E27FC236}">
                  <a16:creationId xmlns:a16="http://schemas.microsoft.com/office/drawing/2014/main" id="{6FA2BC26-3A10-F94E-B118-1008DDE08D48}"/>
                </a:ext>
              </a:extLst>
            </p:cNvPr>
            <p:cNvSpPr txBox="1"/>
            <p:nvPr/>
          </p:nvSpPr>
          <p:spPr>
            <a:xfrm>
              <a:off x="3017520" y="1005738"/>
              <a:ext cx="5331506" cy="609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19050" rIns="38100" bIns="19050" anchor="ctr" anchorCtr="0">
              <a:noAutofit/>
            </a:bodyPr>
            <a:lstStyle/>
            <a:p>
              <a:pPr marL="57150" marR="0" lvl="1" indent="-63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Join a CAS and receive state of the art admissions management software and unparalleled applicant UX</a:t>
              </a:r>
              <a:endParaRPr dirty="0"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Cloud-based platforms ensure business continuity for schools and all facets of their admissions processing</a:t>
              </a:r>
              <a:endParaRPr dirty="0"/>
            </a:p>
          </p:txBody>
        </p:sp>
        <p:sp>
          <p:nvSpPr>
            <p:cNvPr id="16" name="Google Shape;380;p49">
              <a:extLst>
                <a:ext uri="{FF2B5EF4-FFF2-40B4-BE49-F238E27FC236}">
                  <a16:creationId xmlns:a16="http://schemas.microsoft.com/office/drawing/2014/main" id="{CC7EA0CC-B1CE-C69B-095F-1F1CCB8E00F7}"/>
                </a:ext>
              </a:extLst>
            </p:cNvPr>
            <p:cNvSpPr/>
            <p:nvPr/>
          </p:nvSpPr>
          <p:spPr>
            <a:xfrm>
              <a:off x="0" y="888327"/>
              <a:ext cx="3017520" cy="844354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1;p49">
              <a:extLst>
                <a:ext uri="{FF2B5EF4-FFF2-40B4-BE49-F238E27FC236}">
                  <a16:creationId xmlns:a16="http://schemas.microsoft.com/office/drawing/2014/main" id="{4587F48B-3A37-0622-CE2E-6847E44A8AB7}"/>
                </a:ext>
              </a:extLst>
            </p:cNvPr>
            <p:cNvSpPr txBox="1"/>
            <p:nvPr/>
          </p:nvSpPr>
          <p:spPr>
            <a:xfrm>
              <a:off x="41218" y="929544"/>
              <a:ext cx="2935084" cy="761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47625" rIns="95250" bIns="4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 dirty="0">
                  <a:solidFill>
                    <a:schemeClr val="lt1"/>
                  </a:solidFill>
                  <a:latin typeface="+mj-lt"/>
                  <a:ea typeface="Arial"/>
                  <a:cs typeface="Arial"/>
                  <a:sym typeface="Arial"/>
                </a:rPr>
                <a:t>Modern Technology</a:t>
              </a:r>
              <a:endParaRPr dirty="0">
                <a:latin typeface="+mj-lt"/>
              </a:endParaRPr>
            </a:p>
          </p:txBody>
        </p:sp>
        <p:sp>
          <p:nvSpPr>
            <p:cNvPr id="18" name="Google Shape;382;p49">
              <a:extLst>
                <a:ext uri="{FF2B5EF4-FFF2-40B4-BE49-F238E27FC236}">
                  <a16:creationId xmlns:a16="http://schemas.microsoft.com/office/drawing/2014/main" id="{BC95075C-705C-39F8-2F3D-F2BDA281C73B}"/>
                </a:ext>
              </a:extLst>
            </p:cNvPr>
            <p:cNvSpPr/>
            <p:nvPr/>
          </p:nvSpPr>
          <p:spPr>
            <a:xfrm rot="5400000">
              <a:off x="5362018" y="-485162"/>
              <a:ext cx="675483" cy="53644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AA900">
                <a:alpha val="52549"/>
              </a:srgbClr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383;p49">
              <a:extLst>
                <a:ext uri="{FF2B5EF4-FFF2-40B4-BE49-F238E27FC236}">
                  <a16:creationId xmlns:a16="http://schemas.microsoft.com/office/drawing/2014/main" id="{24F85BDA-F17E-5342-7CDA-E5AD690329DF}"/>
                </a:ext>
              </a:extLst>
            </p:cNvPr>
            <p:cNvSpPr txBox="1"/>
            <p:nvPr/>
          </p:nvSpPr>
          <p:spPr>
            <a:xfrm>
              <a:off x="3017520" y="1892310"/>
              <a:ext cx="5331506" cy="609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19050" rIns="38100" bIns="19050" anchor="ctr" anchorCtr="0">
              <a:noAutofit/>
            </a:bodyPr>
            <a:lstStyle/>
            <a:p>
              <a:pPr marL="57150" marR="0" lvl="1" indent="-63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Run a paperless admissions office and let us handle the collection and digitization of application materials</a:t>
              </a:r>
              <a:endParaRPr dirty="0"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Leverage our dedicated customer support for your applicants and focus your staff on higher-level activities</a:t>
              </a:r>
              <a:endParaRPr dirty="0"/>
            </a:p>
          </p:txBody>
        </p:sp>
        <p:sp>
          <p:nvSpPr>
            <p:cNvPr id="20" name="Google Shape;384;p49">
              <a:extLst>
                <a:ext uri="{FF2B5EF4-FFF2-40B4-BE49-F238E27FC236}">
                  <a16:creationId xmlns:a16="http://schemas.microsoft.com/office/drawing/2014/main" id="{EDC80453-0F87-CEF9-5ED7-5FFAB3A6B600}"/>
                </a:ext>
              </a:extLst>
            </p:cNvPr>
            <p:cNvSpPr/>
            <p:nvPr/>
          </p:nvSpPr>
          <p:spPr>
            <a:xfrm>
              <a:off x="0" y="1774900"/>
              <a:ext cx="3017520" cy="844354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85;p49">
              <a:extLst>
                <a:ext uri="{FF2B5EF4-FFF2-40B4-BE49-F238E27FC236}">
                  <a16:creationId xmlns:a16="http://schemas.microsoft.com/office/drawing/2014/main" id="{08E7619F-89DD-65AF-612F-828AF32E8CBE}"/>
                </a:ext>
              </a:extLst>
            </p:cNvPr>
            <p:cNvSpPr txBox="1"/>
            <p:nvPr/>
          </p:nvSpPr>
          <p:spPr>
            <a:xfrm>
              <a:off x="41218" y="1816116"/>
              <a:ext cx="2935084" cy="761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47625" rIns="95250" bIns="4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 dirty="0">
                  <a:solidFill>
                    <a:schemeClr val="lt1"/>
                  </a:solidFill>
                  <a:latin typeface="+mj-lt"/>
                  <a:ea typeface="Arial"/>
                  <a:cs typeface="Arial"/>
                  <a:sym typeface="Arial"/>
                </a:rPr>
                <a:t>Time-Saving Services</a:t>
              </a:r>
              <a:endParaRPr dirty="0">
                <a:latin typeface="+mj-lt"/>
              </a:endParaRPr>
            </a:p>
          </p:txBody>
        </p:sp>
        <p:sp>
          <p:nvSpPr>
            <p:cNvPr id="22" name="Google Shape;386;p49">
              <a:extLst>
                <a:ext uri="{FF2B5EF4-FFF2-40B4-BE49-F238E27FC236}">
                  <a16:creationId xmlns:a16="http://schemas.microsoft.com/office/drawing/2014/main" id="{0570FF53-55BD-BF45-B7C0-F24C45B9F06D}"/>
                </a:ext>
              </a:extLst>
            </p:cNvPr>
            <p:cNvSpPr/>
            <p:nvPr/>
          </p:nvSpPr>
          <p:spPr>
            <a:xfrm rot="5400000">
              <a:off x="5362018" y="401410"/>
              <a:ext cx="675483" cy="53644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ACECB">
                <a:alpha val="89803"/>
              </a:srgbClr>
            </a:solidFill>
            <a:ln w="25400" cap="flat" cmpd="sng">
              <a:solidFill>
                <a:srgbClr val="FACE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87;p49">
              <a:extLst>
                <a:ext uri="{FF2B5EF4-FFF2-40B4-BE49-F238E27FC236}">
                  <a16:creationId xmlns:a16="http://schemas.microsoft.com/office/drawing/2014/main" id="{1BDC9040-4FC6-382B-3BC3-21C6CE75AD71}"/>
                </a:ext>
              </a:extLst>
            </p:cNvPr>
            <p:cNvSpPr txBox="1"/>
            <p:nvPr/>
          </p:nvSpPr>
          <p:spPr>
            <a:xfrm>
              <a:off x="3017520" y="2778882"/>
              <a:ext cx="5331506" cy="609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19050" rIns="38100" bIns="19050" anchor="ctr" anchorCtr="0">
              <a:noAutofit/>
            </a:bodyPr>
            <a:lstStyle/>
            <a:p>
              <a:pPr marL="57150" marR="0" lvl="1" indent="-63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Liaison has been trusted by 100s of universities and millions of applicants over nearly a quarter century of CAS</a:t>
              </a:r>
              <a:endParaRPr dirty="0"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CAS concept has proven its value in nearly 40 different professional disciplines – </a:t>
              </a:r>
              <a:r>
                <a:rPr lang="en-US" sz="10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this model &amp; partnership works</a:t>
              </a:r>
              <a:endParaRPr b="1" dirty="0"/>
            </a:p>
          </p:txBody>
        </p:sp>
        <p:sp>
          <p:nvSpPr>
            <p:cNvPr id="24" name="Google Shape;388;p49">
              <a:extLst>
                <a:ext uri="{FF2B5EF4-FFF2-40B4-BE49-F238E27FC236}">
                  <a16:creationId xmlns:a16="http://schemas.microsoft.com/office/drawing/2014/main" id="{1D7EA907-D4F6-13CD-1A0B-26E3A76B49AD}"/>
                </a:ext>
              </a:extLst>
            </p:cNvPr>
            <p:cNvSpPr/>
            <p:nvPr/>
          </p:nvSpPr>
          <p:spPr>
            <a:xfrm>
              <a:off x="0" y="2661472"/>
              <a:ext cx="3017520" cy="844354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389;p49">
              <a:extLst>
                <a:ext uri="{FF2B5EF4-FFF2-40B4-BE49-F238E27FC236}">
                  <a16:creationId xmlns:a16="http://schemas.microsoft.com/office/drawing/2014/main" id="{AF0743A1-40E6-9B14-B8A4-ECF20CB4A555}"/>
                </a:ext>
              </a:extLst>
            </p:cNvPr>
            <p:cNvSpPr txBox="1"/>
            <p:nvPr/>
          </p:nvSpPr>
          <p:spPr>
            <a:xfrm>
              <a:off x="0" y="2702689"/>
              <a:ext cx="2935084" cy="761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47625" rIns="95250" bIns="4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>
                  <a:solidFill>
                    <a:schemeClr val="lt1"/>
                  </a:solidFill>
                  <a:latin typeface="+mj-lt"/>
                  <a:ea typeface="Arial"/>
                  <a:cs typeface="Arial"/>
                  <a:sym typeface="Arial"/>
                </a:rPr>
                <a:t>Partnership</a:t>
              </a:r>
              <a:endParaRPr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2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69524" y="221040"/>
            <a:ext cx="4218361" cy="395287"/>
          </a:xfrm>
        </p:spPr>
        <p:txBody>
          <a:bodyPr/>
          <a:lstStyle/>
          <a:p>
            <a:r>
              <a:rPr lang="en-US" dirty="0"/>
              <a:t>Our CAS Landscape</a:t>
            </a:r>
            <a:endParaRPr lang="en-L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DFFCA-A830-E268-D952-656D91088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42" y="1445333"/>
            <a:ext cx="7797115" cy="319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1868C2-64C9-DB48-9560-121D660247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2021-2022 Selected </a:t>
            </a:r>
          </a:p>
          <a:p>
            <a:r>
              <a:rPr lang="en-US" dirty="0"/>
              <a:t>Feature Highlights</a:t>
            </a:r>
          </a:p>
        </p:txBody>
      </p:sp>
    </p:spTree>
    <p:extLst>
      <p:ext uri="{BB962C8B-B14F-4D97-AF65-F5344CB8AC3E}">
        <p14:creationId xmlns:p14="http://schemas.microsoft.com/office/powerpoint/2010/main" val="163969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406" y="179850"/>
            <a:ext cx="6833286" cy="395287"/>
          </a:xfrm>
        </p:spPr>
        <p:txBody>
          <a:bodyPr/>
          <a:lstStyle/>
          <a:p>
            <a:r>
              <a:rPr lang="en-US" dirty="0"/>
              <a:t>Expanded International Document Support</a:t>
            </a:r>
            <a:endParaRPr lang="en-L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AA17A3-419E-C75A-3E75-811ED47ED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45" y="1289076"/>
            <a:ext cx="4744233" cy="273762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3273A0-5786-8405-2722-801054C8E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194" y="2070561"/>
            <a:ext cx="3679612" cy="251731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7E71F-9554-4FAB-BC88-037DA7065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135" y="1463247"/>
            <a:ext cx="2037427" cy="273828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930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B1F15817E0E47803DEDEBD89AF03D" ma:contentTypeVersion="21" ma:contentTypeDescription="Create a new document." ma:contentTypeScope="" ma:versionID="dd73b7082d8413986a2a4017b976c269">
  <xsd:schema xmlns:xsd="http://www.w3.org/2001/XMLSchema" xmlns:xs="http://www.w3.org/2001/XMLSchema" xmlns:p="http://schemas.microsoft.com/office/2006/metadata/properties" xmlns:ns1="http://schemas.microsoft.com/sharepoint/v3" xmlns:ns2="5df08337-4256-4fbe-b77b-668d04ed44c2" xmlns:ns3="29475915-0a35-4e7b-b6e3-62984fc21310" targetNamespace="http://schemas.microsoft.com/office/2006/metadata/properties" ma:root="true" ma:fieldsID="483a7c8994c73494f6a232aba926bd87" ns1:_="" ns2:_="" ns3:_="">
    <xsd:import namespace="http://schemas.microsoft.com/sharepoint/v3"/>
    <xsd:import namespace="5df08337-4256-4fbe-b77b-668d04ed44c2"/>
    <xsd:import namespace="29475915-0a35-4e7b-b6e3-62984fc21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Date" minOccurs="0"/>
                <xsd:element ref="ns2:DateofEv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8337-4256-4fbe-b77b-668d04ed44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490749c-76c5-47de-8c26-8ab1fd231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6" nillable="true" ma:displayName="Date" ma:description="date of event" ma:format="DateOnly" ma:internalName="Date">
      <xsd:simpleType>
        <xsd:restriction base="dms:DateTime"/>
      </xsd:simpleType>
    </xsd:element>
    <xsd:element name="DateofEvent" ma:index="27" nillable="true" ma:displayName="Date of Event" ma:format="DateOnly" ma:internalName="DateofEven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75915-0a35-4e7b-b6e3-62984fc21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ed7485f-e07b-458c-b265-26b37468bf99}" ma:internalName="TaxCatchAll" ma:showField="CatchAllData" ma:web="29475915-0a35-4e7b-b6e3-62984fc21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9475915-0a35-4e7b-b6e3-62984fc21310" xsi:nil="true"/>
    <DateofEvent xmlns="5df08337-4256-4fbe-b77b-668d04ed44c2" xsi:nil="true"/>
    <Date xmlns="5df08337-4256-4fbe-b77b-668d04ed44c2" xsi:nil="true"/>
    <lcf76f155ced4ddcb4097134ff3c332f xmlns="5df08337-4256-4fbe-b77b-668d04ed44c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C9FEBD-1FE9-4F5D-87F9-32F297ACED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CEEAD8-CD6B-4DA6-8E66-1FD15F47C705}"/>
</file>

<file path=customXml/itemProps3.xml><?xml version="1.0" encoding="utf-8"?>
<ds:datastoreItem xmlns:ds="http://schemas.openxmlformats.org/officeDocument/2006/customXml" ds:itemID="{A6A065D3-C354-418B-B48C-77D8788504D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</TotalTime>
  <Words>805</Words>
  <Application>Microsoft Macintosh PowerPoint</Application>
  <PresentationFormat>On-screen Show (16:9)</PresentationFormat>
  <Paragraphs>131</Paragraphs>
  <Slides>23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  <vt:variant>
        <vt:lpstr>Custom Shows</vt:lpstr>
      </vt:variant>
      <vt:variant>
        <vt:i4>2</vt:i4>
      </vt:variant>
    </vt:vector>
  </HeadingPairs>
  <TitlesOfParts>
    <vt:vector size="33" baseType="lpstr">
      <vt:lpstr>Arial</vt:lpstr>
      <vt:lpstr>Calibri</vt:lpstr>
      <vt:lpstr>Corbel</vt:lpstr>
      <vt:lpstr>Franklin Gothic Book</vt:lpstr>
      <vt:lpstr>Franklin Gothic Medium</vt:lpstr>
      <vt:lpstr>System Font Regular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</vt:lpstr>
      <vt:lpstr>Main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Dan Hyman</cp:lastModifiedBy>
  <cp:revision>41</cp:revision>
  <dcterms:created xsi:type="dcterms:W3CDTF">2014-11-10T20:05:35Z</dcterms:created>
  <dcterms:modified xsi:type="dcterms:W3CDTF">2022-08-05T17:42:36Z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0x010100C7FB1F15817E0E47803DEDEBD89AF03D</vt:lpwstr>
  </property>
</Properties>
</file>