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1"/>
    <p:sldMasterId id="2147483895" r:id="rId2"/>
    <p:sldMasterId id="2147483922" r:id="rId3"/>
  </p:sldMasterIdLst>
  <p:notesMasterIdLst>
    <p:notesMasterId r:id="rId28"/>
  </p:notesMasterIdLst>
  <p:handoutMasterIdLst>
    <p:handoutMasterId r:id="rId29"/>
  </p:handoutMasterIdLst>
  <p:sldIdLst>
    <p:sldId id="3023" r:id="rId4"/>
    <p:sldId id="3024" r:id="rId5"/>
    <p:sldId id="2641" r:id="rId6"/>
    <p:sldId id="3025" r:id="rId7"/>
    <p:sldId id="3026" r:id="rId8"/>
    <p:sldId id="2654" r:id="rId9"/>
    <p:sldId id="2655" r:id="rId10"/>
    <p:sldId id="2656" r:id="rId11"/>
    <p:sldId id="2657" r:id="rId12"/>
    <p:sldId id="2658" r:id="rId13"/>
    <p:sldId id="2659" r:id="rId14"/>
    <p:sldId id="2660" r:id="rId15"/>
    <p:sldId id="2661" r:id="rId16"/>
    <p:sldId id="2662" r:id="rId17"/>
    <p:sldId id="2663" r:id="rId18"/>
    <p:sldId id="2664" r:id="rId19"/>
    <p:sldId id="2665" r:id="rId20"/>
    <p:sldId id="2666" r:id="rId21"/>
    <p:sldId id="2667" r:id="rId22"/>
    <p:sldId id="2668" r:id="rId23"/>
    <p:sldId id="2669" r:id="rId24"/>
    <p:sldId id="2670" r:id="rId25"/>
    <p:sldId id="258" r:id="rId26"/>
    <p:sldId id="3022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0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79B"/>
    <a:srgbClr val="D8E785"/>
    <a:srgbClr val="D0DB37"/>
    <a:srgbClr val="CDDA03"/>
    <a:srgbClr val="626569"/>
    <a:srgbClr val="636569"/>
    <a:srgbClr val="6E7BA0"/>
    <a:srgbClr val="B73D25"/>
    <a:srgbClr val="EBA900"/>
    <a:srgbClr val="7CA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1"/>
    <p:restoredTop sz="87551"/>
  </p:normalViewPr>
  <p:slideViewPr>
    <p:cSldViewPr snapToGrid="0">
      <p:cViewPr varScale="1">
        <p:scale>
          <a:sx n="148" d="100"/>
          <a:sy n="148" d="100"/>
        </p:scale>
        <p:origin x="1408" y="184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10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10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07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6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10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100" Type="http://customschemas.google.com/relationships/presentationmetadata" Target="metadata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456f4dc6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456f4dc6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0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2021 Recipient:</a:t>
            </a: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AnnMarie Puleo, Director of the Advisement Center</a:t>
            </a: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Western Connecticut State University</a:t>
            </a:r>
          </a:p>
          <a:p>
            <a:pPr algn="l"/>
            <a:br>
              <a:rPr lang="en-US" dirty="0">
                <a:solidFill>
                  <a:srgbClr val="242424"/>
                </a:solidFill>
                <a:effectLst/>
                <a:latin typeface="-apple-system"/>
              </a:rPr>
            </a:br>
            <a:endParaRPr lang="en-US" dirty="0">
              <a:solidFill>
                <a:srgbClr val="242424"/>
              </a:solidFill>
              <a:effectLst/>
              <a:latin typeface="-apple-system"/>
            </a:endParaRP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2022 Recipients:</a:t>
            </a: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Christine Ball, Director of Enrollment Services</a:t>
            </a: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Augusta Technical College</a:t>
            </a:r>
          </a:p>
          <a:p>
            <a:pPr algn="l"/>
            <a:br>
              <a:rPr lang="en-US" dirty="0">
                <a:solidFill>
                  <a:srgbClr val="242424"/>
                </a:solidFill>
                <a:effectLst/>
                <a:latin typeface="-apple-system"/>
              </a:rPr>
            </a:br>
            <a:endParaRPr lang="en-US" dirty="0">
              <a:solidFill>
                <a:srgbClr val="242424"/>
              </a:solidFill>
              <a:effectLst/>
              <a:latin typeface="-apple-system"/>
            </a:endParaRP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Dr. Caterina Bristol, Assistant Provost &amp; Dean of Harold Lloyd Murphy Graduate School</a:t>
            </a:r>
          </a:p>
          <a:p>
            <a:pPr algn="l"/>
            <a:r>
              <a:rPr lang="en-US" dirty="0">
                <a:solidFill>
                  <a:srgbClr val="242424"/>
                </a:solidFill>
                <a:effectLst/>
                <a:latin typeface="-apple-system"/>
              </a:rPr>
              <a:t>Alabama State University</a:t>
            </a:r>
          </a:p>
          <a:p>
            <a:endParaRPr lang="en-LB" dirty="0"/>
          </a:p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8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10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456f4dc6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456f4dc6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0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9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emf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1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5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26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0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0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73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23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92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0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2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0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5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2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8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74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2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73004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8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68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6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0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28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697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147"/>
            <a:ext cx="1366812" cy="21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8C1E09-28ED-E24C-957A-6A1C86D35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761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B50DDA4-5E10-624B-91B0-A331785D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530" y="720613"/>
            <a:ext cx="688510" cy="1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63194-D39E-5E4E-96C4-2C9D40DC4521}"/>
              </a:ext>
            </a:extLst>
          </p:cNvPr>
          <p:cNvSpPr/>
          <p:nvPr userDrawn="1"/>
        </p:nvSpPr>
        <p:spPr>
          <a:xfrm>
            <a:off x="-79771" y="890546"/>
            <a:ext cx="9303542" cy="3870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265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D2ACC6-15D9-A44E-B141-410001599C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en-US" sz="1200">
                <a:latin typeface="+mn-lt"/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9084C-C60A-EDFB-5284-4FEF1EEDD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64BF7-5714-704E-1F2F-50A3F54727C9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3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0B307-BA29-1940-B29D-6AE14F88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5C13EA7-9256-654C-8FFD-BE1EF112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096" y="2608736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02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7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3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0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147"/>
            <a:ext cx="1366812" cy="21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8C1E09-28ED-E24C-957A-6A1C86D35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761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6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B50DDA4-5E10-624B-91B0-A331785D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530" y="720613"/>
            <a:ext cx="688510" cy="1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63194-D39E-5E4E-96C4-2C9D40DC4521}"/>
              </a:ext>
            </a:extLst>
          </p:cNvPr>
          <p:cNvSpPr/>
          <p:nvPr userDrawn="1"/>
        </p:nvSpPr>
        <p:spPr>
          <a:xfrm>
            <a:off x="-79771" y="890546"/>
            <a:ext cx="9303542" cy="3870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88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D2ACC6-15D9-A44E-B141-410001599C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en-US" sz="1200">
                <a:latin typeface="+mn-lt"/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9084C-C60A-EDFB-5284-4FEF1EEDD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64BF7-5714-704E-1F2F-50A3F54727C9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9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0B307-BA29-1940-B29D-6AE14F88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5C13EA7-9256-654C-8FFD-BE1EF112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096" y="2608736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0EBD11-0272-F6A4-D17D-B80121F6E1AE}"/>
              </a:ext>
            </a:extLst>
          </p:cNvPr>
          <p:cNvGrpSpPr/>
          <p:nvPr userDrawn="1"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27E0B9AA-6D85-861E-712E-D3BB47A42053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36F58F-8EB8-6DEC-DDD2-2C0C658E62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911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2018984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332144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332144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332144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3107965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402167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3107965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402167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3107965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402167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890784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890784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890784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FF0549-E0EA-64E9-C0DB-49841FC7B2D5}"/>
              </a:ext>
            </a:extLst>
          </p:cNvPr>
          <p:cNvGrpSpPr/>
          <p:nvPr userDrawn="1"/>
        </p:nvGrpSpPr>
        <p:grpSpPr>
          <a:xfrm>
            <a:off x="7701041" y="0"/>
            <a:ext cx="1321099" cy="1032052"/>
            <a:chOff x="7351701" y="-1"/>
            <a:chExt cx="1598530" cy="1248783"/>
          </a:xfrm>
        </p:grpSpPr>
        <p:sp>
          <p:nvSpPr>
            <p:cNvPr id="24" name="Pentagon 23">
              <a:extLst>
                <a:ext uri="{FF2B5EF4-FFF2-40B4-BE49-F238E27FC236}">
                  <a16:creationId xmlns:a16="http://schemas.microsoft.com/office/drawing/2014/main" id="{CFA2611F-6D6D-3021-D2EB-4F642A78B460}"/>
                </a:ext>
              </a:extLst>
            </p:cNvPr>
            <p:cNvSpPr/>
            <p:nvPr userDrawn="1"/>
          </p:nvSpPr>
          <p:spPr>
            <a:xfrm rot="5400000">
              <a:off x="7526574" y="-148468"/>
              <a:ext cx="1248783" cy="1545718"/>
            </a:xfrm>
            <a:prstGeom prst="homePlate">
              <a:avLst>
                <a:gd name="adj" fmla="val 3366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2D0D88-A960-4FA6-D7E8-1D1B6C8911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0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57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6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image" Target="../media/image2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91" r:id="rId2"/>
    <p:sldLayoutId id="2147483890" r:id="rId3"/>
    <p:sldLayoutId id="2147483804" r:id="rId4"/>
    <p:sldLayoutId id="2147483806" r:id="rId5"/>
    <p:sldLayoutId id="2147483807" r:id="rId6"/>
    <p:sldLayoutId id="2147483846" r:id="rId7"/>
    <p:sldLayoutId id="2147483879" r:id="rId8"/>
    <p:sldLayoutId id="2147483889" r:id="rId9"/>
    <p:sldLayoutId id="2147483888" r:id="rId10"/>
    <p:sldLayoutId id="2147483839" r:id="rId11"/>
    <p:sldLayoutId id="2147483812" r:id="rId12"/>
    <p:sldLayoutId id="2147483845" r:id="rId13"/>
    <p:sldLayoutId id="2147483883" r:id="rId14"/>
    <p:sldLayoutId id="2147483874" r:id="rId15"/>
    <p:sldLayoutId id="2147483850" r:id="rId16"/>
    <p:sldLayoutId id="2147483893" r:id="rId17"/>
    <p:sldLayoutId id="2147483894" r:id="rId18"/>
    <p:sldLayoutId id="2147483772" r:id="rId19"/>
    <p:sldLayoutId id="2147483775" r:id="rId20"/>
    <p:sldLayoutId id="2147483852" r:id="rId21"/>
    <p:sldLayoutId id="2147483885" r:id="rId22"/>
    <p:sldLayoutId id="2147483797" r:id="rId23"/>
    <p:sldLayoutId id="2147483869" r:id="rId24"/>
    <p:sldLayoutId id="2147483870" r:id="rId25"/>
    <p:sldLayoutId id="2147483864" r:id="rId26"/>
    <p:sldLayoutId id="2147483892" r:id="rId27"/>
    <p:sldLayoutId id="2147483865" r:id="rId28"/>
    <p:sldLayoutId id="2147483866" r:id="rId29"/>
    <p:sldLayoutId id="2147483867" r:id="rId30"/>
    <p:sldLayoutId id="2147483780" r:id="rId31"/>
    <p:sldLayoutId id="2147483884" r:id="rId32"/>
    <p:sldLayoutId id="2147483792" r:id="rId33"/>
    <p:sldLayoutId id="2147483793" r:id="rId34"/>
    <p:sldLayoutId id="2147483791" r:id="rId35"/>
    <p:sldLayoutId id="2147483788" r:id="rId36"/>
    <p:sldLayoutId id="2147483789" r:id="rId37"/>
    <p:sldLayoutId id="2147483795" r:id="rId38"/>
    <p:sldLayoutId id="2147483790" r:id="rId39"/>
    <p:sldLayoutId id="2147483887" r:id="rId40"/>
    <p:sldLayoutId id="2147483886" r:id="rId41"/>
    <p:sldLayoutId id="2147483808" r:id="rId42"/>
    <p:sldLayoutId id="2147483794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F3B2E-D81F-7AD9-D6AA-B72B48EFD0E8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47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F3B2E-D81F-7AD9-D6AA-B72B48EFD0E8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910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1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6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A96555-5E28-9D4D-9D3B-8BF2E33E4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0"/>
            <a:ext cx="914971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4470EF-819B-1922-1BB8-B2A1616B536F}"/>
              </a:ext>
            </a:extLst>
          </p:cNvPr>
          <p:cNvSpPr/>
          <p:nvPr/>
        </p:nvSpPr>
        <p:spPr>
          <a:xfrm rot="10800000">
            <a:off x="-5716" y="3190523"/>
            <a:ext cx="9149716" cy="1952979"/>
          </a:xfrm>
          <a:prstGeom prst="rect">
            <a:avLst/>
          </a:prstGeom>
          <a:gradFill>
            <a:gsLst>
              <a:gs pos="0">
                <a:srgbClr val="BFCEE2">
                  <a:alpha val="84605"/>
                </a:srgbClr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C6CF8B-CE32-C9AC-C902-3A6EE0CA06A8}"/>
              </a:ext>
            </a:extLst>
          </p:cNvPr>
          <p:cNvSpPr/>
          <p:nvPr/>
        </p:nvSpPr>
        <p:spPr>
          <a:xfrm>
            <a:off x="-5716" y="-1"/>
            <a:ext cx="9149716" cy="1952979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EFEA5-91EC-023B-0CAB-40E4CAB75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207" y="-34002"/>
            <a:ext cx="4005870" cy="2020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70894-D274-F043-1859-81D61F271D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08" y="4933430"/>
            <a:ext cx="789128" cy="12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52B98-0DFB-A3AC-CFB2-2D0974C7B5DD}"/>
              </a:ext>
            </a:extLst>
          </p:cNvPr>
          <p:cNvSpPr txBox="1"/>
          <p:nvPr/>
        </p:nvSpPr>
        <p:spPr>
          <a:xfrm>
            <a:off x="894758" y="491122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C989-98F0-F748-FB8F-3D69A390E750}"/>
              </a:ext>
            </a:extLst>
          </p:cNvPr>
          <p:cNvSpPr txBox="1"/>
          <p:nvPr/>
        </p:nvSpPr>
        <p:spPr>
          <a:xfrm>
            <a:off x="3236886" y="3705348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#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experienceliaison</a:t>
            </a:r>
            <a:endParaRPr kumimoji="0" lang="en-LB" sz="2400" b="0" i="0" u="none" strike="noStrike" kern="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68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8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3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24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3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D413B-1825-2AD9-E51B-A315073D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0"/>
            <a:ext cx="914971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B160F7-9A9E-3A88-6799-28E0914FCA26}"/>
              </a:ext>
            </a:extLst>
          </p:cNvPr>
          <p:cNvSpPr/>
          <p:nvPr/>
        </p:nvSpPr>
        <p:spPr>
          <a:xfrm>
            <a:off x="0" y="0"/>
            <a:ext cx="9154430" cy="5143500"/>
          </a:xfrm>
          <a:prstGeom prst="rect">
            <a:avLst/>
          </a:prstGeom>
          <a:solidFill>
            <a:srgbClr val="002F87">
              <a:alpha val="7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1215;g92c1b8851f_1_568">
            <a:extLst>
              <a:ext uri="{FF2B5EF4-FFF2-40B4-BE49-F238E27FC236}">
                <a16:creationId xmlns:a16="http://schemas.microsoft.com/office/drawing/2014/main" id="{B49FA8F1-170F-73BE-3CE2-C83E1B209820}"/>
              </a:ext>
            </a:extLst>
          </p:cNvPr>
          <p:cNvSpPr txBox="1"/>
          <p:nvPr/>
        </p:nvSpPr>
        <p:spPr>
          <a:xfrm>
            <a:off x="0" y="803949"/>
            <a:ext cx="9143999" cy="97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Ebrima" panose="02000000000000000000" pitchFamily="2" charset="0"/>
                <a:cs typeface="Ebrima" panose="02000000000000000000" pitchFamily="2" charset="0"/>
                <a:sym typeface="Calibri"/>
              </a:rPr>
              <a:t>KRISTI KOOYMAN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Client Success Manager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E8137-1C73-718A-047C-7F632E286C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166" y="3977638"/>
            <a:ext cx="1995224" cy="914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F72BE-D55D-BAA2-4568-7866C5E58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778" y="2040766"/>
            <a:ext cx="4572000" cy="10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4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0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A96555-5E28-9D4D-9D3B-8BF2E33E4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0"/>
            <a:ext cx="9149715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4470EF-819B-1922-1BB8-B2A1616B536F}"/>
              </a:ext>
            </a:extLst>
          </p:cNvPr>
          <p:cNvSpPr/>
          <p:nvPr/>
        </p:nvSpPr>
        <p:spPr>
          <a:xfrm rot="10800000">
            <a:off x="-5716" y="3190523"/>
            <a:ext cx="9149716" cy="1952979"/>
          </a:xfrm>
          <a:prstGeom prst="rect">
            <a:avLst/>
          </a:prstGeom>
          <a:gradFill>
            <a:gsLst>
              <a:gs pos="0">
                <a:srgbClr val="BFCEE2">
                  <a:alpha val="84605"/>
                </a:srgbClr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C6CF8B-CE32-C9AC-C902-3A6EE0CA06A8}"/>
              </a:ext>
            </a:extLst>
          </p:cNvPr>
          <p:cNvSpPr/>
          <p:nvPr/>
        </p:nvSpPr>
        <p:spPr>
          <a:xfrm>
            <a:off x="-5716" y="-1"/>
            <a:ext cx="9149716" cy="1952979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EFEA5-91EC-023B-0CAB-40E4CAB75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207" y="-34002"/>
            <a:ext cx="4005870" cy="2020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70894-D274-F043-1859-81D61F271D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08" y="4933430"/>
            <a:ext cx="789128" cy="124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52B98-0DFB-A3AC-CFB2-2D0974C7B5DD}"/>
              </a:ext>
            </a:extLst>
          </p:cNvPr>
          <p:cNvSpPr txBox="1"/>
          <p:nvPr/>
        </p:nvSpPr>
        <p:spPr>
          <a:xfrm>
            <a:off x="894758" y="491122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C989-98F0-F748-FB8F-3D69A390E750}"/>
              </a:ext>
            </a:extLst>
          </p:cNvPr>
          <p:cNvSpPr txBox="1"/>
          <p:nvPr/>
        </p:nvSpPr>
        <p:spPr>
          <a:xfrm>
            <a:off x="3236886" y="3705348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#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experienceliaison</a:t>
            </a:r>
            <a:endParaRPr kumimoji="0" lang="en-LB" sz="2400" b="0" i="0" u="none" strike="noStrike" kern="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05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2560" y="2374106"/>
            <a:ext cx="2411506" cy="395287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Schedule</a:t>
            </a:r>
            <a:endParaRPr lang="en-LB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D9435EC-B644-F00C-A56B-75B1C40E58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3416" r="36376" b="3742"/>
          <a:stretch/>
        </p:blipFill>
        <p:spPr>
          <a:xfrm>
            <a:off x="2906247" y="58289"/>
            <a:ext cx="4955606" cy="4951033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739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A9B9F43-E961-7CCE-0E9B-EEE6169638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D63038BC-C062-726C-4024-F993AD6464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3" b="13"/>
          <a:stretch/>
        </p:blipFill>
        <p:spPr>
          <a:xfrm>
            <a:off x="3742325" y="1332144"/>
            <a:ext cx="1659351" cy="1658918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6564DAD-C329-E3B1-544F-5727BF45E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1100" t="3635" r="3051" b="19687"/>
          <a:stretch/>
        </p:blipFill>
        <p:spPr>
          <a:xfrm>
            <a:off x="6637922" y="1332144"/>
            <a:ext cx="1659351" cy="1658918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2AE2BA5-98A0-7B42-AA58-E2B4F9EB9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242424"/>
                </a:solidFill>
              </a:rPr>
              <a:t>AnnMarie Puleo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2E9488-B4F0-3A48-A95F-39644AC072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86" y="3253468"/>
            <a:ext cx="2817298" cy="327025"/>
          </a:xfrm>
        </p:spPr>
        <p:txBody>
          <a:bodyPr/>
          <a:lstStyle/>
          <a:p>
            <a:r>
              <a:rPr lang="en-US" dirty="0">
                <a:solidFill>
                  <a:srgbClr val="242424"/>
                </a:solidFill>
              </a:rPr>
              <a:t>Director of the Advisement Center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5AE844-6771-2143-BAB6-627F029B68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Melissa Redmond-Burch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2DE64C-9783-EE41-AC99-E011EC4466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4385" y="3332998"/>
            <a:ext cx="2592053" cy="689190"/>
          </a:xfrm>
        </p:spPr>
        <p:txBody>
          <a:bodyPr/>
          <a:lstStyle/>
          <a:p>
            <a:r>
              <a:rPr lang="en-US" dirty="0">
                <a:solidFill>
                  <a:srgbClr val="242424"/>
                </a:solidFill>
              </a:rPr>
              <a:t>Registrar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67BAB3-C4AC-1948-8ED1-AFF585156F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242424"/>
                </a:solidFill>
                <a:latin typeface="-apple-system"/>
              </a:rPr>
              <a:t>Dr. Caterina Bristol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99977-349F-1946-97CC-BD63550147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63284" y="3259144"/>
            <a:ext cx="2882451" cy="689190"/>
          </a:xfrm>
        </p:spPr>
        <p:txBody>
          <a:bodyPr/>
          <a:lstStyle/>
          <a:p>
            <a:r>
              <a:rPr lang="en-US" dirty="0">
                <a:solidFill>
                  <a:srgbClr val="242424"/>
                </a:solidFill>
                <a:latin typeface="-apple-system"/>
              </a:rPr>
              <a:t>Assistant Provost &amp; Dean of Harold Lloyd Murphy Graduate School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C86C9-7C4E-E545-9A74-3A8D1A52F6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Grant Recipients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8EA334-2A36-B4DF-B7AD-3D1852B7C40D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6"/>
          <a:stretch>
            <a:fillRect/>
          </a:stretch>
        </p:blipFill>
        <p:spPr>
          <a:xfrm>
            <a:off x="1170561" y="3599913"/>
            <a:ext cx="1034142" cy="84455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662E49-4252-944D-02CF-CF4E0CDB8BA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7"/>
          <a:stretch>
            <a:fillRect/>
          </a:stretch>
        </p:blipFill>
        <p:spPr>
          <a:xfrm>
            <a:off x="3317875" y="3854928"/>
            <a:ext cx="2505075" cy="41020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167823-3231-109A-E477-0E631099B338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8"/>
          <a:stretch>
            <a:fillRect/>
          </a:stretch>
        </p:blipFill>
        <p:spPr>
          <a:xfrm>
            <a:off x="6726828" y="3743325"/>
            <a:ext cx="1570445" cy="63341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2D7D8A-8908-F9F3-56A2-0BC81D7A06FA}"/>
              </a:ext>
            </a:extLst>
          </p:cNvPr>
          <p:cNvSpPr txBox="1"/>
          <p:nvPr/>
        </p:nvSpPr>
        <p:spPr>
          <a:xfrm>
            <a:off x="1027245" y="888876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2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2021 Recipient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A39A2F-9D75-BE91-1777-4CC3BA089741}"/>
              </a:ext>
            </a:extLst>
          </p:cNvPr>
          <p:cNvSpPr txBox="1"/>
          <p:nvPr/>
        </p:nvSpPr>
        <p:spPr>
          <a:xfrm>
            <a:off x="5409745" y="885724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2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2022 Recipients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099E1A-3317-6538-C57F-2E662CBA4C30}"/>
              </a:ext>
            </a:extLst>
          </p:cNvPr>
          <p:cNvCxnSpPr/>
          <p:nvPr/>
        </p:nvCxnSpPr>
        <p:spPr>
          <a:xfrm>
            <a:off x="625642" y="1162723"/>
            <a:ext cx="20213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F1E5A-9FF3-2135-D218-8B7496AB0791}"/>
              </a:ext>
            </a:extLst>
          </p:cNvPr>
          <p:cNvCxnSpPr>
            <a:cxnSpLocks/>
          </p:cNvCxnSpPr>
          <p:nvPr/>
        </p:nvCxnSpPr>
        <p:spPr>
          <a:xfrm>
            <a:off x="3737810" y="1162723"/>
            <a:ext cx="45594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81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D413B-1825-2AD9-E51B-A315073D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0"/>
            <a:ext cx="914971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B160F7-9A9E-3A88-6799-28E0914FCA26}"/>
              </a:ext>
            </a:extLst>
          </p:cNvPr>
          <p:cNvSpPr/>
          <p:nvPr/>
        </p:nvSpPr>
        <p:spPr>
          <a:xfrm>
            <a:off x="0" y="0"/>
            <a:ext cx="9154430" cy="5143500"/>
          </a:xfrm>
          <a:prstGeom prst="rect">
            <a:avLst/>
          </a:prstGeom>
          <a:solidFill>
            <a:srgbClr val="002F87">
              <a:alpha val="7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1215;g92c1b8851f_1_568">
            <a:extLst>
              <a:ext uri="{FF2B5EF4-FFF2-40B4-BE49-F238E27FC236}">
                <a16:creationId xmlns:a16="http://schemas.microsoft.com/office/drawing/2014/main" id="{B49FA8F1-170F-73BE-3CE2-C83E1B209820}"/>
              </a:ext>
            </a:extLst>
          </p:cNvPr>
          <p:cNvSpPr txBox="1"/>
          <p:nvPr/>
        </p:nvSpPr>
        <p:spPr>
          <a:xfrm>
            <a:off x="0" y="1125675"/>
            <a:ext cx="9143999" cy="97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Ebrima" panose="02000000000000000000" pitchFamily="2" charset="0"/>
                <a:cs typeface="Ebrima" panose="02000000000000000000" pitchFamily="2" charset="0"/>
                <a:sym typeface="Calibri"/>
              </a:rPr>
              <a:t>SASHA PETERSON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Chief Innovation Officer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0E8137-1C73-718A-047C-7F632E286C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493" y="3550681"/>
            <a:ext cx="2863297" cy="13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D413B-1825-2AD9-E51B-A315073D2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5" y="0"/>
            <a:ext cx="914971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B160F7-9A9E-3A88-6799-28E0914FCA26}"/>
              </a:ext>
            </a:extLst>
          </p:cNvPr>
          <p:cNvSpPr/>
          <p:nvPr/>
        </p:nvSpPr>
        <p:spPr>
          <a:xfrm>
            <a:off x="0" y="0"/>
            <a:ext cx="9154430" cy="5143500"/>
          </a:xfrm>
          <a:prstGeom prst="rect">
            <a:avLst/>
          </a:prstGeom>
          <a:solidFill>
            <a:schemeClr val="accent1">
              <a:alpha val="7254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1215;g92c1b8851f_1_568">
            <a:extLst>
              <a:ext uri="{FF2B5EF4-FFF2-40B4-BE49-F238E27FC236}">
                <a16:creationId xmlns:a16="http://schemas.microsoft.com/office/drawing/2014/main" id="{B49FA8F1-170F-73BE-3CE2-C83E1B209820}"/>
              </a:ext>
            </a:extLst>
          </p:cNvPr>
          <p:cNvSpPr txBox="1"/>
          <p:nvPr/>
        </p:nvSpPr>
        <p:spPr>
          <a:xfrm>
            <a:off x="0" y="797895"/>
            <a:ext cx="9143999" cy="97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Nancy Zimpher, Ph.D.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Senior Fellow,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National Association of System Heads,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Chancellor Emeritus,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The State University of New York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8EF62-3364-B3ED-8B1D-BD64601BF8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493" y="3550681"/>
            <a:ext cx="2863297" cy="13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5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7419F-AD2B-EF10-15AF-2A6FD0A1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5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F957CA-539D-42AC-8BB3-313E10CC0D79}"/>
</file>

<file path=customXml/itemProps2.xml><?xml version="1.0" encoding="utf-8"?>
<ds:datastoreItem xmlns:ds="http://schemas.openxmlformats.org/officeDocument/2006/customXml" ds:itemID="{65EBC66D-9BAD-40FF-BB19-EBE29D4A83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20952</TotalTime>
  <Words>131</Words>
  <Application>Microsoft Macintosh PowerPoint</Application>
  <PresentationFormat>On-screen Show (16:9)</PresentationFormat>
  <Paragraphs>34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-apple-system</vt:lpstr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232</cp:revision>
  <dcterms:created xsi:type="dcterms:W3CDTF">2014-11-10T20:05:35Z</dcterms:created>
  <dcterms:modified xsi:type="dcterms:W3CDTF">2022-07-28T15:11:03Z</dcterms:modified>
</cp:coreProperties>
</file>