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4"/>
  </p:sldMasterIdLst>
  <p:notesMasterIdLst>
    <p:notesMasterId r:id="rId15"/>
  </p:notesMasterIdLst>
  <p:handoutMasterIdLst>
    <p:handoutMasterId r:id="rId16"/>
  </p:handoutMasterIdLst>
  <p:sldIdLst>
    <p:sldId id="2622" r:id="rId5"/>
    <p:sldId id="2649" r:id="rId6"/>
    <p:sldId id="2628" r:id="rId7"/>
    <p:sldId id="2542" r:id="rId8"/>
    <p:sldId id="2650" r:id="rId9"/>
    <p:sldId id="2652" r:id="rId10"/>
    <p:sldId id="2653" r:id="rId11"/>
    <p:sldId id="3017" r:id="rId12"/>
    <p:sldId id="2583" r:id="rId13"/>
    <p:sldId id="3018" r:id="rId14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1"/>
    <p:restoredTop sz="95714"/>
  </p:normalViewPr>
  <p:slideViewPr>
    <p:cSldViewPr snapToGrid="0">
      <p:cViewPr varScale="1">
        <p:scale>
          <a:sx n="163" d="100"/>
          <a:sy n="163" d="100"/>
        </p:scale>
        <p:origin x="832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87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90" Type="http://schemas.openxmlformats.org/officeDocument/2006/relationships/theme" Target="theme/theme1.xml"/><Relationship Id="rId10" Type="http://schemas.openxmlformats.org/officeDocument/2006/relationships/slide" Target="slides/slide6.xml"/><Relationship Id="rId86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54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64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073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22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435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15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0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6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80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7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6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903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9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85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1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5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08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185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39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0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29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4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1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65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0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6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00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7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23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07719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32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53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53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76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77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406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2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1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7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840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emf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osmoquest.org/x/2020/10/restart-of-operations-at-kitt-peak-cerro-pachon-cerro-tololo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hands-shake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freepngimg.com/png/35558-gears-picture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pixabay.com/en/administration-banking-college-15296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ublicdomainpictures.net/view-image.php?image=133101&amp;picture=helicopt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freepngimg.com/png/28979-sea-transparent-image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rawpixel.com/image/322502/premium-image-jigsaw-man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188896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Stephen Taylor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staylor@liaisonedu.com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59D0D-25C3-071E-7235-604FF480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8" y="3623292"/>
            <a:ext cx="1297577" cy="27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Partnerships for Progress: </a:t>
            </a:r>
          </a:p>
          <a:p>
            <a:r>
              <a:rPr lang="en-US" sz="2000" dirty="0"/>
              <a:t>How to Find, Build, and Maintain Effective Partnerships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Stephen Taylor / 7.28.22 / 10:15</a:t>
            </a:r>
          </a:p>
        </p:txBody>
      </p:sp>
    </p:spTree>
    <p:extLst>
      <p:ext uri="{BB962C8B-B14F-4D97-AF65-F5344CB8AC3E}">
        <p14:creationId xmlns:p14="http://schemas.microsoft.com/office/powerpoint/2010/main" val="42377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08C173E-BFAC-C0C8-4A94-D493A9EC6FE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25" y="0"/>
            <a:ext cx="5095875" cy="4737100"/>
          </a:xfrm>
          <a:noFill/>
        </p:spPr>
      </p:pic>
      <p:sp>
        <p:nvSpPr>
          <p:cNvPr id="8" name="Google Shape;1079;g92c1b8851f_1_411">
            <a:extLst>
              <a:ext uri="{FF2B5EF4-FFF2-40B4-BE49-F238E27FC236}">
                <a16:creationId xmlns:a16="http://schemas.microsoft.com/office/drawing/2014/main" id="{4EA79644-AEB1-8B4C-8713-9943E87455D7}"/>
              </a:ext>
            </a:extLst>
          </p:cNvPr>
          <p:cNvSpPr/>
          <p:nvPr/>
        </p:nvSpPr>
        <p:spPr>
          <a:xfrm>
            <a:off x="3265299" y="0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B6FBBF-C30A-6C41-A211-36F1E978C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6904B1-A54C-4542-BFE2-A392B1EDCF4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7369" y="1633784"/>
            <a:ext cx="4573306" cy="3005345"/>
          </a:xfrm>
        </p:spPr>
        <p:txBody>
          <a:bodyPr/>
          <a:lstStyle/>
          <a:p>
            <a:r>
              <a:rPr lang="en-US" dirty="0"/>
              <a:t>Speaker Intro</a:t>
            </a:r>
          </a:p>
          <a:p>
            <a:r>
              <a:rPr lang="en-US" dirty="0"/>
              <a:t>Why Partnerships?</a:t>
            </a:r>
          </a:p>
          <a:p>
            <a:r>
              <a:rPr lang="en-US" dirty="0"/>
              <a:t>What Partnerships?</a:t>
            </a:r>
          </a:p>
          <a:p>
            <a:r>
              <a:rPr lang="en-US" dirty="0"/>
              <a:t>How Partnerships?</a:t>
            </a:r>
          </a:p>
          <a:p>
            <a:r>
              <a:rPr lang="en-US" dirty="0"/>
              <a:t>Discussion</a:t>
            </a:r>
            <a:endParaRPr lang="en-L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E9AEA-C453-F871-9393-A5648D70ACC5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2DEE69E7-6CC2-593C-9012-39EE102EF6DA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C93C07-D97F-2E63-6051-A9C9CC632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5B1C38-5E82-A15F-38A1-2746516664B0}"/>
              </a:ext>
            </a:extLst>
          </p:cNvPr>
          <p:cNvGrpSpPr/>
          <p:nvPr/>
        </p:nvGrpSpPr>
        <p:grpSpPr>
          <a:xfrm>
            <a:off x="7342895" y="-5805"/>
            <a:ext cx="1598530" cy="1233385"/>
            <a:chOff x="7342895" y="-5805"/>
            <a:chExt cx="1598530" cy="1233385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5B66D487-315E-C37A-EADC-F8D443EF3A93}"/>
                </a:ext>
              </a:extLst>
            </p:cNvPr>
            <p:cNvSpPr/>
            <p:nvPr userDrawn="1"/>
          </p:nvSpPr>
          <p:spPr>
            <a:xfrm rot="5400000">
              <a:off x="7525468" y="-161971"/>
              <a:ext cx="1233385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9196E8-6EC8-279C-E742-5A58D6F76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342895" y="19811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72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54EEE57-A89B-0CB9-F1E0-A2518F99570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0"/>
          <a:stretch/>
        </p:blipFill>
        <p:spPr>
          <a:xfrm>
            <a:off x="0" y="7937"/>
            <a:ext cx="9144000" cy="5127625"/>
          </a:xfrm>
        </p:spPr>
      </p:pic>
      <p:sp>
        <p:nvSpPr>
          <p:cNvPr id="13" name="Google Shape;1088;g92c1b8851f_1_419">
            <a:extLst>
              <a:ext uri="{FF2B5EF4-FFF2-40B4-BE49-F238E27FC236}">
                <a16:creationId xmlns:a16="http://schemas.microsoft.com/office/drawing/2014/main" id="{2FBC4065-B2CC-0947-9D11-8470E4E27BF7}"/>
              </a:ext>
            </a:extLst>
          </p:cNvPr>
          <p:cNvSpPr/>
          <p:nvPr/>
        </p:nvSpPr>
        <p:spPr>
          <a:xfrm>
            <a:off x="6324600" y="2"/>
            <a:ext cx="2819400" cy="5143499"/>
          </a:xfrm>
          <a:prstGeom prst="rect">
            <a:avLst/>
          </a:prstGeom>
          <a:gradFill>
            <a:gsLst>
              <a:gs pos="11000">
                <a:srgbClr val="213E7C">
                  <a:alpha val="93000"/>
                </a:srgbClr>
              </a:gs>
              <a:gs pos="88000">
                <a:srgbClr val="7EA6AD">
                  <a:alpha val="93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Calibri"/>
            </a:endParaRPr>
          </a:p>
        </p:txBody>
      </p:sp>
      <p:sp>
        <p:nvSpPr>
          <p:cNvPr id="7" name="Google Shape;376;g92c1b8851f_1_40">
            <a:extLst>
              <a:ext uri="{FF2B5EF4-FFF2-40B4-BE49-F238E27FC236}">
                <a16:creationId xmlns:a16="http://schemas.microsoft.com/office/drawing/2014/main" id="{41AA23EA-BEA5-E54C-BED0-60559EB8BF1A}"/>
              </a:ext>
            </a:extLst>
          </p:cNvPr>
          <p:cNvSpPr txBox="1">
            <a:spLocks/>
          </p:cNvSpPr>
          <p:nvPr/>
        </p:nvSpPr>
        <p:spPr>
          <a:xfrm>
            <a:off x="6539948" y="1696305"/>
            <a:ext cx="2381415" cy="32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Pts val="1600"/>
              <a:buFont typeface="Arial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8"/>
              </a:spcBef>
              <a:spcAft>
                <a:spcPts val="0"/>
              </a:spcAft>
              <a:buClr>
                <a:srgbClr val="7F7F7F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Research Director, BusinessCAS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15 years working with colleges &amp; universities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Primary Field: Graduate Business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Primary Focus: Enrollment, Leadership in Higher Ed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3868B9-02C4-7D10-9396-A523E3443B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57" r="57"/>
          <a:stretch>
            <a:fillRect/>
          </a:stretch>
        </p:blipFill>
        <p:spPr/>
      </p:pic>
      <p:sp>
        <p:nvSpPr>
          <p:cNvPr id="10" name="Google Shape;337;g92c1b8851f_1_0">
            <a:extLst>
              <a:ext uri="{FF2B5EF4-FFF2-40B4-BE49-F238E27FC236}">
                <a16:creationId xmlns:a16="http://schemas.microsoft.com/office/drawing/2014/main" id="{7D5D5DE4-1AF0-4B4E-B963-C3CDA0E321D0}"/>
              </a:ext>
            </a:extLst>
          </p:cNvPr>
          <p:cNvSpPr txBox="1"/>
          <p:nvPr/>
        </p:nvSpPr>
        <p:spPr>
          <a:xfrm>
            <a:off x="220744" y="4876702"/>
            <a:ext cx="1641924" cy="17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Arial" panose="020B0604020202020204" pitchFamily="34" charset="0"/>
                <a:sym typeface="Calibri"/>
              </a:rPr>
              <a:t>©2020 Proprietary and Confidential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10216B6B-9D0A-354C-813D-99D09E8B4B59}"/>
              </a:ext>
            </a:extLst>
          </p:cNvPr>
          <p:cNvSpPr txBox="1"/>
          <p:nvPr/>
        </p:nvSpPr>
        <p:spPr>
          <a:xfrm>
            <a:off x="-24370" y="4892304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D3EB828F-AD56-9DF6-6EC1-E8F315D1E7E6}"/>
              </a:ext>
            </a:extLst>
          </p:cNvPr>
          <p:cNvSpPr/>
          <p:nvPr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77394A-EFF9-4771-8C9A-E744CE707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0593ED-7342-5E60-BCBB-5C1D22361D9A}"/>
              </a:ext>
            </a:extLst>
          </p:cNvPr>
          <p:cNvGrpSpPr/>
          <p:nvPr/>
        </p:nvGrpSpPr>
        <p:grpSpPr>
          <a:xfrm>
            <a:off x="-33782" y="3841069"/>
            <a:ext cx="1753519" cy="931229"/>
            <a:chOff x="2020135" y="3841069"/>
            <a:chExt cx="1753519" cy="931229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995047E0-A4B8-05F6-AA55-9EEFDFC89FF2}"/>
                </a:ext>
              </a:extLst>
            </p:cNvPr>
            <p:cNvSpPr/>
            <p:nvPr/>
          </p:nvSpPr>
          <p:spPr>
            <a:xfrm>
              <a:off x="2053917" y="3841069"/>
              <a:ext cx="1719737" cy="931229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90238B-A556-C25F-BE1F-076BCFCA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020135" y="3857327"/>
              <a:ext cx="1598530" cy="81001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788EFC-F4AF-90CE-B701-C678E17E9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296" y="731013"/>
            <a:ext cx="1570069" cy="3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1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7561" y="221040"/>
            <a:ext cx="4860324" cy="395287"/>
          </a:xfrm>
        </p:spPr>
        <p:txBody>
          <a:bodyPr/>
          <a:lstStyle/>
          <a:p>
            <a:r>
              <a:rPr lang="en-US" dirty="0"/>
              <a:t>Awareness &amp; Nuance in Partnership</a:t>
            </a:r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72092" y="1666397"/>
            <a:ext cx="4495437" cy="3149258"/>
          </a:xfrm>
        </p:spPr>
        <p:txBody>
          <a:bodyPr/>
          <a:lstStyle/>
          <a:p>
            <a:r>
              <a:rPr lang="en-US" dirty="0"/>
              <a:t>Complexity</a:t>
            </a:r>
          </a:p>
          <a:p>
            <a:r>
              <a:rPr lang="en-US" dirty="0"/>
              <a:t>Traditional 1-dimensional relationships</a:t>
            </a:r>
          </a:p>
          <a:p>
            <a:r>
              <a:rPr lang="en-US" dirty="0"/>
              <a:t>Professional school culture</a:t>
            </a:r>
          </a:p>
          <a:p>
            <a:r>
              <a:rPr lang="en-US" dirty="0"/>
              <a:t>Continuous Disruption</a:t>
            </a:r>
          </a:p>
          <a:p>
            <a:r>
              <a:rPr lang="en-US" dirty="0"/>
              <a:t>QED</a:t>
            </a:r>
          </a:p>
        </p:txBody>
      </p:sp>
      <p:pic>
        <p:nvPicPr>
          <p:cNvPr id="3" name="Picture 2" descr="A picture containing sky, outdoor, nature, sunset&#10;&#10;Description automatically generated">
            <a:extLst>
              <a:ext uri="{FF2B5EF4-FFF2-40B4-BE49-F238E27FC236}">
                <a16:creationId xmlns:a16="http://schemas.microsoft.com/office/drawing/2014/main" id="{1F6E1F07-3805-016A-D9EA-A825493C5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6028" y="1489872"/>
            <a:ext cx="4150897" cy="2764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A7163-89BA-A541-05BA-25225D090290}"/>
              </a:ext>
            </a:extLst>
          </p:cNvPr>
          <p:cNvSpPr txBox="1"/>
          <p:nvPr/>
        </p:nvSpPr>
        <p:spPr>
          <a:xfrm>
            <a:off x="27137" y="4254434"/>
            <a:ext cx="41508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 tooltip="https://cosmoquest.org/x/2020/10/restart-of-operations-at-kitt-peak-cerro-pachon-cerro-tololo/"/>
              </a:rPr>
              <a:t>This Photo</a:t>
            </a:r>
            <a:r>
              <a:rPr kumimoji="0" lang="en-US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licensed under </a:t>
            </a:r>
            <a:r>
              <a:rPr kumimoji="0" lang="en-US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 tooltip="https://creativecommons.org/licenses/by/3.0/"/>
              </a:rPr>
              <a:t>CC BY</a:t>
            </a:r>
            <a:endParaRPr kumimoji="0" lang="en-US" sz="7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05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416" y="359684"/>
            <a:ext cx="5708822" cy="395287"/>
          </a:xfrm>
        </p:spPr>
        <p:txBody>
          <a:bodyPr/>
          <a:lstStyle/>
          <a:p>
            <a:r>
              <a:rPr lang="en-US" dirty="0"/>
              <a:t>Framing the Landscape: Partnerships</a:t>
            </a:r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661" y="3685403"/>
            <a:ext cx="1953476" cy="736330"/>
          </a:xfrm>
        </p:spPr>
        <p:txBody>
          <a:bodyPr/>
          <a:lstStyle/>
          <a:p>
            <a:pPr marL="7938" indent="0" algn="ctr">
              <a:buNone/>
            </a:pPr>
            <a:r>
              <a:rPr lang="en-US" dirty="0"/>
              <a:t>University Partnerships</a:t>
            </a:r>
            <a:endParaRPr lang="en-LB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5C5EAF1-6C55-041A-73E1-12A3DF3DE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689" y="1694641"/>
            <a:ext cx="1835420" cy="18354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21A370-09F9-74A2-26E1-A39427E45598}"/>
              </a:ext>
            </a:extLst>
          </p:cNvPr>
          <p:cNvGrpSpPr/>
          <p:nvPr/>
        </p:nvGrpSpPr>
        <p:grpSpPr>
          <a:xfrm>
            <a:off x="3482286" y="1694641"/>
            <a:ext cx="1953476" cy="2723709"/>
            <a:chOff x="3122946" y="1694641"/>
            <a:chExt cx="1953476" cy="2723709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2F29F49-B21E-FAFB-74D4-6CC64D04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241002" y="1694641"/>
              <a:ext cx="1835420" cy="1835420"/>
            </a:xfrm>
            <a:prstGeom prst="rect">
              <a:avLst/>
            </a:prstGeom>
          </p:spPr>
        </p:pic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5B4B67C7-896B-B2E4-2171-77BA4F90489C}"/>
                </a:ext>
              </a:extLst>
            </p:cNvPr>
            <p:cNvSpPr txBox="1">
              <a:spLocks/>
            </p:cNvSpPr>
            <p:nvPr/>
          </p:nvSpPr>
          <p:spPr>
            <a:xfrm>
              <a:off x="3122946" y="3682020"/>
              <a:ext cx="1953476" cy="736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230188" marR="0" lvl="0" indent="-222250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2000"/>
                <a:buFont typeface="Arial"/>
                <a:buChar char="•"/>
                <a:tabLst/>
                <a:defRPr sz="20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1pPr>
              <a:lvl2pPr marL="460375" marR="0" lvl="1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800"/>
                <a:buFont typeface="Arial"/>
                <a:buChar char="−"/>
                <a:tabLst/>
                <a:defRPr sz="18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2pPr>
              <a:lvl3pPr marL="690563" marR="0" lvl="2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600"/>
                <a:buFont typeface="System Font Regular"/>
                <a:buChar char="◦"/>
                <a:tabLst/>
                <a:defRPr sz="16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3pPr>
              <a:lvl4pPr marL="920750" marR="0" lvl="3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400"/>
                <a:buFont typeface="Arial"/>
                <a:buChar char="−"/>
                <a:tabLst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4pPr>
              <a:lvl5pPr marL="1150938" marR="0" lvl="4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041"/>
                <a:buFont typeface="Arial" panose="020B0604020202020204" pitchFamily="34" charset="0"/>
                <a:buChar char="•"/>
                <a:tabLst/>
                <a:defRPr sz="1041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5pPr>
              <a:lvl6pPr marL="2743200" marR="0" lvl="5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7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82F2C"/>
                  </a:solidFill>
                  <a:effectLst/>
                  <a:uLnTx/>
                  <a:uFillTx/>
                  <a:latin typeface="Franklin Gothic Book" panose="020B0503020102020204"/>
                  <a:cs typeface="Calibri"/>
                  <a:sym typeface="Calibri"/>
                </a:rPr>
                <a:t>Operational Partnerships</a:t>
              </a:r>
              <a:endParaRPr kumimoji="0" lang="en-LB" sz="20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EFACF6-17DF-EF0B-1ABA-C97A0F65C509}"/>
              </a:ext>
            </a:extLst>
          </p:cNvPr>
          <p:cNvGrpSpPr/>
          <p:nvPr/>
        </p:nvGrpSpPr>
        <p:grpSpPr>
          <a:xfrm>
            <a:off x="6259195" y="1694641"/>
            <a:ext cx="2061372" cy="2688992"/>
            <a:chOff x="5643728" y="1694641"/>
            <a:chExt cx="2061372" cy="2688992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D9BC9C14-F56D-55E9-3C91-52C1F1A5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643728" y="1694641"/>
              <a:ext cx="2061372" cy="2061372"/>
            </a:xfrm>
            <a:prstGeom prst="rect">
              <a:avLst/>
            </a:prstGeom>
          </p:spPr>
        </p:pic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0A543FB3-74D9-4527-4125-E06BD5938108}"/>
                </a:ext>
              </a:extLst>
            </p:cNvPr>
            <p:cNvSpPr txBox="1">
              <a:spLocks/>
            </p:cNvSpPr>
            <p:nvPr/>
          </p:nvSpPr>
          <p:spPr>
            <a:xfrm>
              <a:off x="5643728" y="3647303"/>
              <a:ext cx="1953476" cy="736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230188" marR="0" lvl="0" indent="-222250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2000"/>
                <a:buFont typeface="Arial"/>
                <a:buChar char="•"/>
                <a:tabLst/>
                <a:defRPr sz="20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1pPr>
              <a:lvl2pPr marL="460375" marR="0" lvl="1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800"/>
                <a:buFont typeface="Arial"/>
                <a:buChar char="−"/>
                <a:tabLst/>
                <a:defRPr sz="18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2pPr>
              <a:lvl3pPr marL="690563" marR="0" lvl="2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600"/>
                <a:buFont typeface="System Font Regular"/>
                <a:buChar char="◦"/>
                <a:tabLst/>
                <a:defRPr sz="16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3pPr>
              <a:lvl4pPr marL="920750" marR="0" lvl="3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400"/>
                <a:buFont typeface="Arial"/>
                <a:buChar char="−"/>
                <a:tabLst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4pPr>
              <a:lvl5pPr marL="1150938" marR="0" lvl="4" indent="-230188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041"/>
                <a:buFont typeface="Arial" panose="020B0604020202020204" pitchFamily="34" charset="0"/>
                <a:buChar char="•"/>
                <a:tabLst/>
                <a:defRPr sz="1041" b="0" i="0" u="none" strike="noStrike" cap="none">
                  <a:solidFill>
                    <a:schemeClr val="tx1"/>
                  </a:solidFill>
                  <a:latin typeface="+mn-lt"/>
                  <a:ea typeface="Trebuchet MS" panose="020B0703020202090204" pitchFamily="34" charset="0"/>
                  <a:cs typeface="Calibri"/>
                  <a:sym typeface="Calibri"/>
                </a:defRPr>
              </a:lvl5pPr>
              <a:lvl6pPr marL="2743200" marR="0" lvl="5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23278" algn="l" rtl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Clr>
                  <a:schemeClr val="dk1"/>
                </a:buClr>
                <a:buSzPts val="1491"/>
                <a:buFont typeface="Arial"/>
                <a:buChar char="•"/>
                <a:defRPr sz="149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7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82F2C"/>
                  </a:solidFill>
                  <a:effectLst/>
                  <a:uLnTx/>
                  <a:uFillTx/>
                  <a:latin typeface="Franklin Gothic Book" panose="020B0503020102020204"/>
                  <a:cs typeface="Calibri"/>
                  <a:sym typeface="Calibri"/>
                </a:rPr>
                <a:t>Affinity Partnerships</a:t>
              </a:r>
              <a:endParaRPr kumimoji="0" lang="en-LB" sz="20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34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orange helicopter&#10;&#10;Description automatically generated with medium confidence">
            <a:extLst>
              <a:ext uri="{FF2B5EF4-FFF2-40B4-BE49-F238E27FC236}">
                <a16:creationId xmlns:a16="http://schemas.microsoft.com/office/drawing/2014/main" id="{DB33268D-4093-3B5F-8C7C-BE70ECE5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86991" y="2571750"/>
            <a:ext cx="2639638" cy="119471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648" y="281059"/>
            <a:ext cx="4860324" cy="395287"/>
          </a:xfrm>
        </p:spPr>
        <p:txBody>
          <a:bodyPr/>
          <a:lstStyle/>
          <a:p>
            <a:r>
              <a:rPr lang="en-US" dirty="0"/>
              <a:t>Critical Considerations</a:t>
            </a:r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46026" y="1391480"/>
            <a:ext cx="4548395" cy="1401147"/>
          </a:xfrm>
        </p:spPr>
        <p:txBody>
          <a:bodyPr/>
          <a:lstStyle/>
          <a:p>
            <a:r>
              <a:rPr lang="en-US" dirty="0"/>
              <a:t>The Literature of Success</a:t>
            </a:r>
            <a:r>
              <a:rPr lang="en-US" sz="1600" baseline="50000" dirty="0"/>
              <a:t>1</a:t>
            </a:r>
          </a:p>
          <a:p>
            <a:pPr lvl="1"/>
            <a:r>
              <a:rPr lang="en-US" sz="1400" dirty="0"/>
              <a:t>The need for evolution (or at least the possibility)</a:t>
            </a:r>
          </a:p>
          <a:p>
            <a:pPr lvl="1"/>
            <a:r>
              <a:rPr lang="en-US" sz="1400" dirty="0"/>
              <a:t>Relationships vs. Transactions</a:t>
            </a:r>
          </a:p>
          <a:p>
            <a:pPr lvl="1"/>
            <a:r>
              <a:rPr lang="en-US" sz="1400" dirty="0"/>
              <a:t>No Helicopter Parenting</a:t>
            </a:r>
          </a:p>
          <a:p>
            <a:pPr marL="230187" lvl="1" indent="0">
              <a:buNone/>
            </a:pP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57D0E-A743-3641-9621-F197196CFBB4}"/>
              </a:ext>
            </a:extLst>
          </p:cNvPr>
          <p:cNvSpPr txBox="1"/>
          <p:nvPr/>
        </p:nvSpPr>
        <p:spPr>
          <a:xfrm>
            <a:off x="-125333" y="4511523"/>
            <a:ext cx="44519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Adapted from </a:t>
            </a:r>
            <a:r>
              <a:rPr kumimoji="0" 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Rkaplan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2019, </a:t>
            </a:r>
            <a:r>
              <a:rPr kumimoji="0" 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RMKanter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6/1994, </a:t>
            </a:r>
            <a:r>
              <a:rPr kumimoji="0" 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MEPorter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2011 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CD6D431-C946-2A01-1C86-F06B0720B9B6}"/>
              </a:ext>
            </a:extLst>
          </p:cNvPr>
          <p:cNvSpPr txBox="1">
            <a:spLocks/>
          </p:cNvSpPr>
          <p:nvPr/>
        </p:nvSpPr>
        <p:spPr>
          <a:xfrm>
            <a:off x="4154880" y="3014876"/>
            <a:ext cx="4548395" cy="140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(More) Long-Term Success</a:t>
            </a:r>
            <a:endParaRPr kumimoji="0" lang="en-US" sz="1600" b="0" i="0" u="none" strike="noStrike" kern="0" cap="none" spc="0" normalizeH="0" baseline="50000" noProof="0" dirty="0">
              <a:ln>
                <a:noFill/>
              </a:ln>
              <a:solidFill>
                <a:srgbClr val="382F2C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460375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Future-Focused Excitement (or Openness?)</a:t>
            </a:r>
          </a:p>
          <a:p>
            <a:pPr marL="460375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Cascading Positive Relationships</a:t>
            </a:r>
          </a:p>
          <a:p>
            <a:pPr marL="460375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Strategic Awareness of Opportunity</a:t>
            </a:r>
          </a:p>
          <a:p>
            <a:pPr marL="460375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82F2C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23018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82F2C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675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7685D2-6903-638A-9CF6-51FD4DA5E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3093" y="1481906"/>
            <a:ext cx="2523400" cy="150142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4325" y="199857"/>
            <a:ext cx="4860324" cy="395287"/>
          </a:xfrm>
        </p:spPr>
        <p:txBody>
          <a:bodyPr/>
          <a:lstStyle/>
          <a:p>
            <a:r>
              <a:rPr lang="en-US" dirty="0"/>
              <a:t>Critical Best Practices to Consider: Partnerships</a:t>
            </a:r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49558" y="2803681"/>
            <a:ext cx="3633995" cy="1655343"/>
          </a:xfrm>
        </p:spPr>
        <p:txBody>
          <a:bodyPr/>
          <a:lstStyle/>
          <a:p>
            <a:r>
              <a:rPr lang="en-US" dirty="0"/>
              <a:t>Tips for Choosing Partners</a:t>
            </a:r>
          </a:p>
          <a:p>
            <a:pPr lvl="1"/>
            <a:r>
              <a:rPr lang="en-US" dirty="0"/>
              <a:t>Know Thy Self</a:t>
            </a:r>
          </a:p>
          <a:p>
            <a:pPr lvl="1"/>
            <a:r>
              <a:rPr lang="en-US" dirty="0"/>
              <a:t>Seek Chemistry</a:t>
            </a:r>
          </a:p>
          <a:p>
            <a:pPr lvl="1"/>
            <a:r>
              <a:rPr lang="en-US" dirty="0"/>
              <a:t>Understand Compatibility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D1CD653-1E28-1CE6-2024-3E759AB044A2}"/>
              </a:ext>
            </a:extLst>
          </p:cNvPr>
          <p:cNvSpPr txBox="1">
            <a:spLocks/>
          </p:cNvSpPr>
          <p:nvPr/>
        </p:nvSpPr>
        <p:spPr>
          <a:xfrm>
            <a:off x="4740945" y="2803681"/>
            <a:ext cx="3633995" cy="175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Dangerous Waters Ahead</a:t>
            </a:r>
          </a:p>
          <a:p>
            <a:pPr marL="460375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Front line vs. Boardroom</a:t>
            </a:r>
          </a:p>
          <a:p>
            <a:pPr marL="460375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Inertia vs. Momentum</a:t>
            </a:r>
          </a:p>
          <a:p>
            <a:pPr marL="460375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Negative Contagion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8F609F-264B-63AA-4222-F2C1024D4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01389" y="1095157"/>
            <a:ext cx="2753978" cy="16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59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3153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  <DateofEvent xmlns="5df08337-4256-4fbe-b77b-668d04ed44c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01341A-8D4A-43A9-9D75-A25143C1E6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E73604-3985-4A9D-B01E-EB4A10EB64DB}">
  <ds:schemaRefs>
    <ds:schemaRef ds:uri="http://purl.org/dc/elements/1.1/"/>
    <ds:schemaRef ds:uri="http://schemas.openxmlformats.org/package/2006/metadata/core-properties"/>
    <ds:schemaRef ds:uri="http://schemas.microsoft.com/sharepoint/v3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29475915-0a35-4e7b-b6e3-62984fc21310"/>
    <ds:schemaRef ds:uri="5df08337-4256-4fbe-b77b-668d04ed44c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5D1E7C8-E287-485A-8D3C-DE81033299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f08337-4256-4fbe-b77b-668d04ed44c2"/>
    <ds:schemaRef ds:uri="29475915-0a35-4e7b-b6e3-62984fc213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197</Words>
  <Application>Microsoft Macintosh PowerPoint</Application>
  <PresentationFormat>On-screen Show (16:9)</PresentationFormat>
  <Paragraphs>58</Paragraphs>
  <Slides>10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2</vt:i4>
      </vt:variant>
    </vt:vector>
  </HeadingPairs>
  <TitlesOfParts>
    <vt:vector size="20" baseType="lpstr">
      <vt:lpstr>Arial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41</cp:revision>
  <dcterms:created xsi:type="dcterms:W3CDTF">2014-11-10T20:05:35Z</dcterms:created>
  <dcterms:modified xsi:type="dcterms:W3CDTF">2022-08-05T17:49:22Z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