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1"/>
  </p:sldMasterIdLst>
  <p:notesMasterIdLst>
    <p:notesMasterId r:id="rId34"/>
  </p:notesMasterIdLst>
  <p:handoutMasterIdLst>
    <p:handoutMasterId r:id="rId35"/>
  </p:handoutMasterIdLst>
  <p:sldIdLst>
    <p:sldId id="2622" r:id="rId2"/>
    <p:sldId id="2649" r:id="rId3"/>
    <p:sldId id="2640" r:id="rId4"/>
    <p:sldId id="2664" r:id="rId5"/>
    <p:sldId id="2355" r:id="rId6"/>
    <p:sldId id="2134804821" r:id="rId7"/>
    <p:sldId id="2134804822" r:id="rId8"/>
    <p:sldId id="2134804823" r:id="rId9"/>
    <p:sldId id="2332" r:id="rId10"/>
    <p:sldId id="257" r:id="rId11"/>
    <p:sldId id="2665" r:id="rId12"/>
    <p:sldId id="2666" r:id="rId13"/>
    <p:sldId id="2976" r:id="rId14"/>
    <p:sldId id="2134804826" r:id="rId15"/>
    <p:sldId id="2134804818" r:id="rId16"/>
    <p:sldId id="2977" r:id="rId17"/>
    <p:sldId id="2134804812" r:id="rId18"/>
    <p:sldId id="2134804819" r:id="rId19"/>
    <p:sldId id="2978" r:id="rId20"/>
    <p:sldId id="2134804827" r:id="rId21"/>
    <p:sldId id="2134804828" r:id="rId22"/>
    <p:sldId id="2134804820" r:id="rId23"/>
    <p:sldId id="2667" r:id="rId24"/>
    <p:sldId id="2134804817" r:id="rId25"/>
    <p:sldId id="2134804825" r:id="rId26"/>
    <p:sldId id="2134804810" r:id="rId27"/>
    <p:sldId id="2134804824" r:id="rId28"/>
    <p:sldId id="2134804813" r:id="rId29"/>
    <p:sldId id="2353" r:id="rId30"/>
    <p:sldId id="2134804816" r:id="rId31"/>
    <p:sldId id="2583" r:id="rId32"/>
    <p:sldId id="2585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A900"/>
    <a:srgbClr val="DAE79B"/>
    <a:srgbClr val="D8E785"/>
    <a:srgbClr val="D0DB37"/>
    <a:srgbClr val="CDDA03"/>
    <a:srgbClr val="626569"/>
    <a:srgbClr val="636569"/>
    <a:srgbClr val="6E7BA0"/>
    <a:srgbClr val="B73D25"/>
    <a:srgbClr val="EB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2"/>
    <p:restoredTop sz="87480"/>
  </p:normalViewPr>
  <p:slideViewPr>
    <p:cSldViewPr snapToGrid="0">
      <p:cViewPr>
        <p:scale>
          <a:sx n="130" d="100"/>
          <a:sy n="130" d="100"/>
        </p:scale>
        <p:origin x="1440" y="14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158" d="100"/>
          <a:sy n="158" d="100"/>
        </p:scale>
        <p:origin x="5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100" Type="http://customschemas.google.com/relationships/presentationmetadata" Target="meta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10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7/27/22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79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Who am I</a:t>
            </a:r>
          </a:p>
          <a:p>
            <a:pPr lvl="1"/>
            <a:r>
              <a:rPr lang="en-US" sz="900" dirty="0"/>
              <a:t>Story – why you should listen to me</a:t>
            </a:r>
          </a:p>
          <a:p>
            <a:pPr lvl="1"/>
            <a:r>
              <a:rPr lang="en-US" sz="900" dirty="0"/>
              <a:t>Never worked at a school</a:t>
            </a:r>
          </a:p>
          <a:p>
            <a:pPr lvl="1"/>
            <a:r>
              <a:rPr lang="en-US" sz="900" dirty="0"/>
              <a:t>Understanding/wisdom, decision making, outcomes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36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82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2e488d3d9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122e488d3d9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94" name="Google Shape;94;g122e488d3d9_2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3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427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66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54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1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4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2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2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1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5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26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0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0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2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73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3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1592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0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2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0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 dirty="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 dirty="0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51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University Image</a:t>
            </a:r>
            <a:endParaRPr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2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Full Picture</a:t>
            </a:r>
            <a:endParaRPr dirty="0"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58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74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24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364293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637722" y="0"/>
            <a:ext cx="550627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35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4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173004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83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6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76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Level one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0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 dirty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28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697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BFC131-4929-DD45-9B15-AF844F60A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88036"/>
            <a:ext cx="8286895" cy="6892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8B25B5-0EAC-A144-8F73-630C4AC70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4436" y="4642030"/>
            <a:ext cx="13477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923F999-5ED3-F34C-9AD4-AEEF297908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05980B-CB87-A44E-A6EA-F619B99B1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" y="1009174"/>
            <a:ext cx="8275465" cy="3568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13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Omic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AA554-2B94-4E42-829E-EF264A239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64436" y="4642030"/>
            <a:ext cx="13477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fld id="{C923F999-5ED3-F34C-9AD4-AEEF297908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D01290-2E12-0446-A9A5-1AD596F2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88036"/>
            <a:ext cx="8286895" cy="68922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16"/>
          <p:cNvGrpSpPr/>
          <p:nvPr/>
        </p:nvGrpSpPr>
        <p:grpSpPr>
          <a:xfrm>
            <a:off x="4389120" y="787165"/>
            <a:ext cx="365760" cy="59937"/>
            <a:chOff x="11262732" y="1672683"/>
            <a:chExt cx="1360987" cy="223024"/>
          </a:xfrm>
        </p:grpSpPr>
        <p:sp>
          <p:nvSpPr>
            <p:cNvPr id="79" name="Google Shape;79;p16"/>
            <p:cNvSpPr/>
            <p:nvPr/>
          </p:nvSpPr>
          <p:spPr>
            <a:xfrm>
              <a:off x="12400695" y="1672683"/>
              <a:ext cx="223024" cy="22302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12021554" y="1672683"/>
              <a:ext cx="223024" cy="22302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11641873" y="1672683"/>
              <a:ext cx="223024" cy="22302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11262732" y="1672683"/>
              <a:ext cx="223024" cy="22302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marR="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1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63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ior Bullet/Photo Subhead">
  <p:cSld name="Interior Bullet/Photo Subhead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4679774" y="1028700"/>
            <a:ext cx="4005072" cy="37719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57199" y="1028700"/>
            <a:ext cx="4005072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−"/>
              <a:defRPr sz="135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Char char="−"/>
              <a:defRPr sz="105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3"/>
          </p:nvPr>
        </p:nvSpPr>
        <p:spPr>
          <a:xfrm>
            <a:off x="874914" y="514350"/>
            <a:ext cx="7809933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5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/>
          <p:nvPr/>
        </p:nvSpPr>
        <p:spPr>
          <a:xfrm>
            <a:off x="102845" y="4948883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563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563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4"/>
          </p:nvPr>
        </p:nvSpPr>
        <p:spPr>
          <a:xfrm>
            <a:off x="874914" y="176857"/>
            <a:ext cx="7811887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213F7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183192" y="329334"/>
            <a:ext cx="655009" cy="87367"/>
            <a:chOff x="6221638" y="2403583"/>
            <a:chExt cx="1501283" cy="267029"/>
          </a:xfrm>
        </p:grpSpPr>
        <p:sp>
          <p:nvSpPr>
            <p:cNvPr id="72" name="Google Shape;72;p15"/>
            <p:cNvSpPr/>
            <p:nvPr/>
          </p:nvSpPr>
          <p:spPr>
            <a:xfrm>
              <a:off x="7449305" y="2403583"/>
              <a:ext cx="273616" cy="267029"/>
            </a:xfrm>
            <a:prstGeom prst="ellipse">
              <a:avLst/>
            </a:prstGeom>
            <a:solidFill>
              <a:srgbClr val="002F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7142388" y="2403583"/>
              <a:ext cx="273616" cy="267029"/>
            </a:xfrm>
            <a:prstGeom prst="ellipse">
              <a:avLst/>
            </a:prstGeom>
            <a:solidFill>
              <a:srgbClr val="213F7A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835471" y="2403583"/>
              <a:ext cx="273616" cy="267029"/>
            </a:xfrm>
            <a:prstGeom prst="ellipse">
              <a:avLst/>
            </a:prstGeom>
            <a:solidFill>
              <a:srgbClr val="B3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6528555" y="2403583"/>
              <a:ext cx="273616" cy="267029"/>
            </a:xfrm>
            <a:prstGeom prst="ellipse">
              <a:avLst/>
            </a:prstGeom>
            <a:solidFill>
              <a:srgbClr val="B4BD42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221638" y="2403583"/>
              <a:ext cx="273616" cy="267029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D8D8D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4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0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0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8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6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91" r:id="rId2"/>
    <p:sldLayoutId id="2147483890" r:id="rId3"/>
    <p:sldLayoutId id="2147483804" r:id="rId4"/>
    <p:sldLayoutId id="2147483806" r:id="rId5"/>
    <p:sldLayoutId id="2147483807" r:id="rId6"/>
    <p:sldLayoutId id="2147483846" r:id="rId7"/>
    <p:sldLayoutId id="2147483879" r:id="rId8"/>
    <p:sldLayoutId id="2147483889" r:id="rId9"/>
    <p:sldLayoutId id="2147483888" r:id="rId10"/>
    <p:sldLayoutId id="2147483839" r:id="rId11"/>
    <p:sldLayoutId id="2147483812" r:id="rId12"/>
    <p:sldLayoutId id="2147483845" r:id="rId13"/>
    <p:sldLayoutId id="2147483883" r:id="rId14"/>
    <p:sldLayoutId id="2147483874" r:id="rId15"/>
    <p:sldLayoutId id="2147483850" r:id="rId16"/>
    <p:sldLayoutId id="2147483893" r:id="rId17"/>
    <p:sldLayoutId id="2147483894" r:id="rId18"/>
    <p:sldLayoutId id="2147483772" r:id="rId19"/>
    <p:sldLayoutId id="2147483775" r:id="rId20"/>
    <p:sldLayoutId id="2147483852" r:id="rId21"/>
    <p:sldLayoutId id="2147483885" r:id="rId22"/>
    <p:sldLayoutId id="2147483797" r:id="rId23"/>
    <p:sldLayoutId id="2147483869" r:id="rId24"/>
    <p:sldLayoutId id="2147483870" r:id="rId25"/>
    <p:sldLayoutId id="2147483864" r:id="rId26"/>
    <p:sldLayoutId id="2147483892" r:id="rId27"/>
    <p:sldLayoutId id="2147483865" r:id="rId28"/>
    <p:sldLayoutId id="2147483866" r:id="rId29"/>
    <p:sldLayoutId id="2147483867" r:id="rId30"/>
    <p:sldLayoutId id="2147483780" r:id="rId31"/>
    <p:sldLayoutId id="2147483884" r:id="rId32"/>
    <p:sldLayoutId id="2147483792" r:id="rId33"/>
    <p:sldLayoutId id="2147483793" r:id="rId34"/>
    <p:sldLayoutId id="2147483895" r:id="rId35"/>
    <p:sldLayoutId id="2147483791" r:id="rId36"/>
    <p:sldLayoutId id="2147483788" r:id="rId37"/>
    <p:sldLayoutId id="2147483789" r:id="rId38"/>
    <p:sldLayoutId id="2147483795" r:id="rId39"/>
    <p:sldLayoutId id="2147483790" r:id="rId40"/>
    <p:sldLayoutId id="2147483887" r:id="rId41"/>
    <p:sldLayoutId id="2147483886" r:id="rId42"/>
    <p:sldLayoutId id="2147483808" r:id="rId43"/>
    <p:sldLayoutId id="2147483794" r:id="rId44"/>
    <p:sldLayoutId id="2147483896" r:id="rId45"/>
    <p:sldLayoutId id="2147483897" r:id="rId46"/>
    <p:sldLayoutId id="2147483898" r:id="rId47"/>
    <p:sldLayoutId id="2147483899" r:id="rId4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Knowledge-Management-Elias-M-Awad/dp/0130348201" TargetMode="Externa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2996C-8609-17C4-2BB8-BDA91C1612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F38DD9-964D-80FA-743C-059953F4A7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dk2"/>
                </a:solidFill>
              </a:rPr>
              <a:t>What We Hear</a:t>
            </a:r>
            <a:endParaRPr lang="en-US" dirty="0"/>
          </a:p>
          <a:p>
            <a:endParaRPr lang="en-US" dirty="0"/>
          </a:p>
        </p:txBody>
      </p:sp>
      <p:sp>
        <p:nvSpPr>
          <p:cNvPr id="97" name="Google Shape;97;p18"/>
          <p:cNvSpPr txBox="1">
            <a:spLocks noGrp="1"/>
          </p:cNvSpPr>
          <p:nvPr>
            <p:ph type="body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Want to grow but can’t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Declining enrollment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Declining applications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Yield is declining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Missing net tuition revenue (NTR) targets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The same old approaches aren’t working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Marketing is getting less effective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Don’t have enough time to engage each student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Waste too much time managing admissions processes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Financially not competitive in the market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Struggling with retention</a:t>
            </a:r>
          </a:p>
          <a:p>
            <a:pPr marL="457200" indent="-317500">
              <a:spcAft>
                <a:spcPts val="0"/>
              </a:spcAft>
              <a:buSzPts val="1400"/>
              <a:buFont typeface="Arial"/>
              <a:buChar char="-"/>
            </a:pPr>
            <a:r>
              <a:rPr lang="en-US" sz="1800" dirty="0"/>
              <a:t>Decreasing and stretched staff</a:t>
            </a:r>
          </a:p>
        </p:txBody>
      </p:sp>
      <p:sp>
        <p:nvSpPr>
          <p:cNvPr id="98" name="Google Shape;98;p18"/>
          <p:cNvSpPr txBox="1"/>
          <p:nvPr/>
        </p:nvSpPr>
        <p:spPr>
          <a:xfrm>
            <a:off x="545054" y="957431"/>
            <a:ext cx="472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It’s Also an Analytics Maturity Pyramid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10923" y="1456548"/>
            <a:ext cx="6356350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2268926" y="135438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</p:spTree>
    <p:extLst>
      <p:ext uri="{BB962C8B-B14F-4D97-AF65-F5344CB8AC3E}">
        <p14:creationId xmlns:p14="http://schemas.microsoft.com/office/powerpoint/2010/main" val="291801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hot A Liaison Company">
            <a:extLst>
              <a:ext uri="{FF2B5EF4-FFF2-40B4-BE49-F238E27FC236}">
                <a16:creationId xmlns:a16="http://schemas.microsoft.com/office/drawing/2014/main" id="{D0D254E0-46D6-AE42-ABB7-9B410916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26" y="1572228"/>
            <a:ext cx="2432170" cy="9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alytics by Liaison Logo">
            <a:extLst>
              <a:ext uri="{FF2B5EF4-FFF2-40B4-BE49-F238E27FC236}">
                <a16:creationId xmlns:a16="http://schemas.microsoft.com/office/drawing/2014/main" id="{1A9421C9-06D0-6B46-8777-30559326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222" y="3262764"/>
            <a:ext cx="2438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E9F333F-1A6A-4B45-BD48-67FD096EB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06" y="1572228"/>
            <a:ext cx="2498432" cy="92140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12D7D-8A0C-5B41-9C91-2DAA2AB50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3" y="233841"/>
            <a:ext cx="8214649" cy="395287"/>
          </a:xfrm>
        </p:spPr>
        <p:txBody>
          <a:bodyPr/>
          <a:lstStyle/>
          <a:p>
            <a:r>
              <a:rPr lang="en-US" dirty="0"/>
              <a:t>Our Data and Analytics Product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47145-75CA-1543-9E80-D368BC021DE9}"/>
              </a:ext>
            </a:extLst>
          </p:cNvPr>
          <p:cNvSpPr txBox="1"/>
          <p:nvPr/>
        </p:nvSpPr>
        <p:spPr>
          <a:xfrm>
            <a:off x="845116" y="3262764"/>
            <a:ext cx="3349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dk2"/>
                </a:solidFill>
                <a:latin typeface="Libre Franklin Medium"/>
                <a:cs typeface="Libre Franklin Medium"/>
                <a:sym typeface="Libre Franklin Medium"/>
              </a:rPr>
              <a:t>Intelligent Names</a:t>
            </a:r>
          </a:p>
        </p:txBody>
      </p:sp>
    </p:spTree>
    <p:extLst>
      <p:ext uri="{BB962C8B-B14F-4D97-AF65-F5344CB8AC3E}">
        <p14:creationId xmlns:p14="http://schemas.microsoft.com/office/powerpoint/2010/main" val="36825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87AD-81F0-C743-8228-613C28DEE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11137" y="195465"/>
            <a:ext cx="8651875" cy="395287"/>
          </a:xfrm>
        </p:spPr>
        <p:txBody>
          <a:bodyPr/>
          <a:lstStyle/>
          <a:p>
            <a:r>
              <a:rPr lang="en-US" dirty="0"/>
              <a:t>What is Analytics by Liaison?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2D94532-1CE2-CF42-9156-AA5DBE19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210"/>
          <a:stretch/>
        </p:blipFill>
        <p:spPr>
          <a:xfrm>
            <a:off x="3886467" y="916535"/>
            <a:ext cx="5034013" cy="3630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3CCDC-F888-C747-AB08-C46645102DBA}"/>
              </a:ext>
            </a:extLst>
          </p:cNvPr>
          <p:cNvSpPr txBox="1"/>
          <p:nvPr/>
        </p:nvSpPr>
        <p:spPr>
          <a:xfrm>
            <a:off x="147484" y="1313713"/>
            <a:ext cx="371505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What is Analytics by Liaison?</a:t>
            </a:r>
          </a:p>
          <a:p>
            <a:r>
              <a:rPr lang="en-US" sz="1200" dirty="0"/>
              <a:t>Dashboards to spot trends and shape your class for CAS customers</a:t>
            </a:r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Why use Analytics?</a:t>
            </a:r>
          </a:p>
          <a:p>
            <a:endParaRPr lang="en-US" sz="1200" b="1" dirty="0"/>
          </a:p>
          <a:p>
            <a:r>
              <a:rPr lang="en-US" sz="1200" b="1" dirty="0"/>
              <a:t>Admissions and Enrollment Management:</a:t>
            </a:r>
            <a:r>
              <a:rPr lang="en-US" sz="1200" dirty="0"/>
              <a:t> provides actionable data to make decisions on class shape and size</a:t>
            </a:r>
          </a:p>
          <a:p>
            <a:endParaRPr lang="en-US" sz="1200" b="1" dirty="0"/>
          </a:p>
          <a:p>
            <a:r>
              <a:rPr lang="en-US" sz="1200" b="1" dirty="0"/>
              <a:t>Presidents, Provosts, and Deans</a:t>
            </a:r>
            <a:r>
              <a:rPr lang="en-US" sz="1200" dirty="0"/>
              <a:t>: to understand high-level enrollment and trends easily</a:t>
            </a:r>
          </a:p>
          <a:p>
            <a:endParaRPr lang="en-US" sz="1200" dirty="0"/>
          </a:p>
          <a:p>
            <a:r>
              <a:rPr lang="en-US" sz="1200" b="1" dirty="0"/>
              <a:t>Institutional Research: </a:t>
            </a:r>
            <a:r>
              <a:rPr lang="en-US" sz="1200" dirty="0"/>
              <a:t>easily extract data to satisfy state and national survey requests and assist with analysis of outcomes data for annual reports</a:t>
            </a:r>
          </a:p>
        </p:txBody>
      </p:sp>
    </p:spTree>
    <p:extLst>
      <p:ext uri="{BB962C8B-B14F-4D97-AF65-F5344CB8AC3E}">
        <p14:creationId xmlns:p14="http://schemas.microsoft.com/office/powerpoint/2010/main" val="32931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87AD-81F0-C743-8228-613C28DEE7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Analytics Roadmap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4B88C-CE37-BD78-A500-9FC4CF1CA27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7938" indent="0" algn="ctr">
              <a:buNone/>
            </a:pPr>
            <a:r>
              <a:rPr lang="en-US" dirty="0"/>
              <a:t>Visual Analytics Decommissioning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4470BC-6EC1-0AAF-576F-C874373C637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marL="7938" indent="0" algn="ctr">
              <a:buNone/>
            </a:pPr>
            <a:r>
              <a:rPr lang="en-US" dirty="0"/>
              <a:t>New Dashboards using Jobs to be Done Framework</a:t>
            </a:r>
          </a:p>
        </p:txBody>
      </p:sp>
      <p:pic>
        <p:nvPicPr>
          <p:cNvPr id="3074" name="Picture 2" descr="8 things to use in “Jobs-To-Be-Done” framework for product development | by  Zbignev Gecis | UX Collective">
            <a:extLst>
              <a:ext uri="{FF2B5EF4-FFF2-40B4-BE49-F238E27FC236}">
                <a16:creationId xmlns:a16="http://schemas.microsoft.com/office/drawing/2014/main" id="{77D2F989-2403-98C2-6A50-1EB1788C1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708" y="1959429"/>
            <a:ext cx="3605189" cy="267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commissioning Oil and Gas Company - Perenco">
            <a:extLst>
              <a:ext uri="{FF2B5EF4-FFF2-40B4-BE49-F238E27FC236}">
                <a16:creationId xmlns:a16="http://schemas.microsoft.com/office/drawing/2014/main" id="{F6008011-2A51-E3C8-23E1-05357EDA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8" y="1754976"/>
            <a:ext cx="3605190" cy="28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68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0CFBE-7BB0-634C-BB5C-91E43EECA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96213" y="4641850"/>
            <a:ext cx="1347787" cy="2746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450"/>
              </a:spcAft>
            </a:pPr>
            <a:fld id="{C923F999-5ED3-F34C-9AD4-AEEF29790833}" type="slidenum">
              <a:rPr lang="en-US" smtClean="0"/>
              <a:pPr>
                <a:spcAft>
                  <a:spcPts val="450"/>
                </a:spcAft>
              </a:pPr>
              <a:t>15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3350120" y="1381610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3350120" y="136960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  <p:pic>
        <p:nvPicPr>
          <p:cNvPr id="2" name="Picture 4" descr="Analytics by Liaison Logo">
            <a:extLst>
              <a:ext uri="{FF2B5EF4-FFF2-40B4-BE49-F238E27FC236}">
                <a16:creationId xmlns:a16="http://schemas.microsoft.com/office/drawing/2014/main" id="{B1DAE6CC-B15C-F342-EBAF-9F6707EC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3035155"/>
            <a:ext cx="1530751" cy="4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4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87AD-81F0-C743-8228-613C28DEE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TargetX</a:t>
            </a:r>
            <a:r>
              <a:rPr lang="en-US" dirty="0"/>
              <a:t> Insights?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FEFE99-2FDB-B043-AB0A-69A84FB2C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20" y="1425940"/>
            <a:ext cx="4914295" cy="2511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203D9-42BA-FE42-AC07-5B815FE9F2A9}"/>
              </a:ext>
            </a:extLst>
          </p:cNvPr>
          <p:cNvSpPr txBox="1"/>
          <p:nvPr/>
        </p:nvSpPr>
        <p:spPr>
          <a:xfrm>
            <a:off x="5182880" y="1866778"/>
            <a:ext cx="3715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What is TX Insights?</a:t>
            </a:r>
          </a:p>
          <a:p>
            <a:r>
              <a:rPr lang="en-US" sz="1200" dirty="0"/>
              <a:t>Dashboards to spot trends and shape your class for </a:t>
            </a:r>
            <a:r>
              <a:rPr lang="en-US" sz="1200" dirty="0" err="1"/>
              <a:t>TargetX</a:t>
            </a:r>
            <a:r>
              <a:rPr lang="en-US" sz="1200" dirty="0"/>
              <a:t>, EMP, or Slate customers</a:t>
            </a:r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Why use TX Insights?</a:t>
            </a:r>
          </a:p>
          <a:p>
            <a:r>
              <a:rPr lang="en-US" sz="1200" dirty="0"/>
              <a:t>It tells the story of what is happening with admissions using targeted dashboards to diagnose recruitment issues</a:t>
            </a:r>
          </a:p>
        </p:txBody>
      </p:sp>
    </p:spTree>
    <p:extLst>
      <p:ext uri="{BB962C8B-B14F-4D97-AF65-F5344CB8AC3E}">
        <p14:creationId xmlns:p14="http://schemas.microsoft.com/office/powerpoint/2010/main" val="9068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087AD-81F0-C743-8228-613C28DEE7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Insights Roadmap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F22EF3-838E-6DB1-AD04-DCD308C3E0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Marketing Dashboards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A578096-39E7-CB0A-66B6-4B41028D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3089"/>
          <a:stretch/>
        </p:blipFill>
        <p:spPr bwMode="auto">
          <a:xfrm>
            <a:off x="216857" y="2112297"/>
            <a:ext cx="4248462" cy="23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37258D1-FD17-51E4-EA96-56CC95C3C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2749"/>
          <a:stretch/>
        </p:blipFill>
        <p:spPr bwMode="auto">
          <a:xfrm>
            <a:off x="4657910" y="2112297"/>
            <a:ext cx="4234688" cy="230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92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0CFBE-7BB0-634C-BB5C-91E43EECA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96213" y="4641850"/>
            <a:ext cx="1347787" cy="2746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450"/>
              </a:spcAft>
            </a:pPr>
            <a:fld id="{C923F999-5ED3-F34C-9AD4-AEEF29790833}" type="slidenum">
              <a:rPr lang="en-US" smtClean="0"/>
              <a:pPr>
                <a:spcAft>
                  <a:spcPts val="450"/>
                </a:spcAft>
              </a:pPr>
              <a:t>18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3350120" y="1381610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3350120" y="136960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  <p:pic>
        <p:nvPicPr>
          <p:cNvPr id="2" name="Picture 4" descr="Analytics by Liaison Logo">
            <a:extLst>
              <a:ext uri="{FF2B5EF4-FFF2-40B4-BE49-F238E27FC236}">
                <a16:creationId xmlns:a16="http://schemas.microsoft.com/office/drawing/2014/main" id="{B1DAE6CC-B15C-F342-EBAF-9F6707EC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3035155"/>
            <a:ext cx="1530751" cy="4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D20BFDB1-72DC-F450-A0C2-13730A47B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68" y="2501727"/>
            <a:ext cx="1219869" cy="4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7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8880FA-2484-F149-ADF6-46AF893B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Othot</a:t>
            </a:r>
            <a:r>
              <a:rPr lang="en-US" dirty="0"/>
              <a:t>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124148D-BF0A-5E43-B661-A4985C689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542" y="821116"/>
            <a:ext cx="4532171" cy="2549346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698929-A383-8147-8E57-F6E8B7104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354" y="2592029"/>
            <a:ext cx="3930817" cy="2090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02F794-BFAF-3C49-8F85-E1DF45D7895D}"/>
              </a:ext>
            </a:extLst>
          </p:cNvPr>
          <p:cNvSpPr txBox="1"/>
          <p:nvPr/>
        </p:nvSpPr>
        <p:spPr>
          <a:xfrm>
            <a:off x="147484" y="1313713"/>
            <a:ext cx="3715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What is </a:t>
            </a:r>
            <a:r>
              <a:rPr lang="en-US" sz="1200" b="1" dirty="0" err="1"/>
              <a:t>Othot</a:t>
            </a:r>
            <a:r>
              <a:rPr lang="en-US" sz="1200" b="1" dirty="0"/>
              <a:t>?</a:t>
            </a:r>
          </a:p>
          <a:p>
            <a:r>
              <a:rPr lang="en-US" sz="1200" dirty="0"/>
              <a:t>A data science platform focused on predicting recruitment and student success outcomes and showing staff specifically what they can do to improve those student outcomes</a:t>
            </a:r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Why use </a:t>
            </a:r>
            <a:r>
              <a:rPr lang="en-US" sz="1200" b="1" dirty="0" err="1"/>
              <a:t>Othot</a:t>
            </a:r>
            <a:r>
              <a:rPr lang="en-US" sz="1200" b="1" dirty="0"/>
              <a:t>?</a:t>
            </a:r>
          </a:p>
          <a:p>
            <a:r>
              <a:rPr lang="en-US" sz="1200" dirty="0"/>
              <a:t>To improve yield, NTR, and marketing and recruiter efficiency with the most advanced analytics</a:t>
            </a:r>
          </a:p>
          <a:p>
            <a:endParaRPr lang="en-US" sz="1200" b="1" dirty="0"/>
          </a:p>
          <a:p>
            <a:r>
              <a:rPr lang="en-US" sz="1200" dirty="0"/>
              <a:t>Be able to make informed decisions on knowing what the outcome will be before making the investment</a:t>
            </a:r>
          </a:p>
        </p:txBody>
      </p:sp>
    </p:spTree>
    <p:extLst>
      <p:ext uri="{BB962C8B-B14F-4D97-AF65-F5344CB8AC3E}">
        <p14:creationId xmlns:p14="http://schemas.microsoft.com/office/powerpoint/2010/main" val="17791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Product Roadmap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Othot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, Analytics by Liaison,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TargetX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Insights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Robert DiMaggio - VP, Data Products</a:t>
            </a:r>
          </a:p>
        </p:txBody>
      </p:sp>
    </p:spTree>
    <p:extLst>
      <p:ext uri="{BB962C8B-B14F-4D97-AF65-F5344CB8AC3E}">
        <p14:creationId xmlns:p14="http://schemas.microsoft.com/office/powerpoint/2010/main" val="316862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3C474-4ED7-20BD-9640-1DC7C58028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Othot</a:t>
            </a:r>
            <a:r>
              <a:rPr lang="en-US" dirty="0"/>
              <a:t> Roadmap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F22EF3-838E-6DB1-AD04-DCD308C3E0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More Strategies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1AACB-3CDF-82EE-9E68-EE57A9E86C6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UX Revamp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4415ADF-9094-F8EA-482A-24B0C5AFD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4" y="2130250"/>
            <a:ext cx="4205829" cy="2084686"/>
          </a:xfrm>
          <a:prstGeom prst="rect">
            <a:avLst/>
          </a:prstGeom>
        </p:spPr>
      </p:pic>
      <p:pic>
        <p:nvPicPr>
          <p:cNvPr id="8" name="Picture 7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F0E4A516-1EEE-D74B-7083-13E39257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231" y="1790726"/>
            <a:ext cx="3977125" cy="28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8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3C474-4ED7-20BD-9640-1DC7C58028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Othot</a:t>
            </a:r>
            <a:r>
              <a:rPr lang="en-US" dirty="0"/>
              <a:t> Roadmap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BF22EF3-838E-6DB1-AD04-DCD308C3E0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Survey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1AACB-3CDF-82EE-9E68-EE57A9E86C6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Grad Admissions 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4F8D403-BB62-9BA9-3E32-F567FC96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19" y="2090057"/>
            <a:ext cx="4340581" cy="2084942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AB97EB-1E79-9B1E-4B6B-BC8034D7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4" y="1921292"/>
            <a:ext cx="4405515" cy="17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0CFBE-7BB0-634C-BB5C-91E43EECA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96213" y="4641850"/>
            <a:ext cx="1347787" cy="2746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450"/>
              </a:spcAft>
            </a:pPr>
            <a:fld id="{C923F999-5ED3-F34C-9AD4-AEEF29790833}" type="slidenum">
              <a:rPr lang="en-US" smtClean="0"/>
              <a:pPr>
                <a:spcAft>
                  <a:spcPts val="450"/>
                </a:spcAft>
              </a:pPr>
              <a:t>22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3350120" y="1381610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3350120" y="136960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  <p:pic>
        <p:nvPicPr>
          <p:cNvPr id="2" name="Picture 4" descr="Analytics by Liaison Logo">
            <a:extLst>
              <a:ext uri="{FF2B5EF4-FFF2-40B4-BE49-F238E27FC236}">
                <a16:creationId xmlns:a16="http://schemas.microsoft.com/office/drawing/2014/main" id="{B1DAE6CC-B15C-F342-EBAF-9F6707EC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3035155"/>
            <a:ext cx="1530751" cy="4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thot A Liaison Company">
            <a:extLst>
              <a:ext uri="{FF2B5EF4-FFF2-40B4-BE49-F238E27FC236}">
                <a16:creationId xmlns:a16="http://schemas.microsoft.com/office/drawing/2014/main" id="{7E23C16A-E17F-A61A-9CE3-C4D1E0F7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1810226"/>
            <a:ext cx="1437017" cy="5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D20BFDB1-72DC-F450-A0C2-13730A47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68" y="2501727"/>
            <a:ext cx="1219869" cy="4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7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8880FA-2484-F149-ADF6-46AF893B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Intelligent Names?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6E3DC147-0189-154F-9EBF-7D5A9EDC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862" y="1415193"/>
            <a:ext cx="5471021" cy="2672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46D2C-BEF6-BA42-B44B-774388556EF2}"/>
              </a:ext>
            </a:extLst>
          </p:cNvPr>
          <p:cNvSpPr txBox="1"/>
          <p:nvPr/>
        </p:nvSpPr>
        <p:spPr>
          <a:xfrm>
            <a:off x="81117" y="1597376"/>
            <a:ext cx="35107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What is Intelligent Names?</a:t>
            </a:r>
          </a:p>
          <a:p>
            <a:r>
              <a:rPr lang="en-US" sz="1200" dirty="0"/>
              <a:t>A new data science powered source of leads for graduate, community college, online, and continuing ed. programs</a:t>
            </a:r>
          </a:p>
          <a:p>
            <a:endParaRPr lang="en-US" sz="1200" b="1" dirty="0"/>
          </a:p>
          <a:p>
            <a:endParaRPr lang="en-US" sz="1200" b="1" dirty="0"/>
          </a:p>
          <a:p>
            <a:r>
              <a:rPr lang="en-US" sz="1200" b="1" dirty="0"/>
              <a:t>Why use Intelligent Names?</a:t>
            </a:r>
          </a:p>
          <a:p>
            <a:r>
              <a:rPr lang="en-US" sz="1200" dirty="0"/>
              <a:t>To get</a:t>
            </a:r>
            <a:r>
              <a:rPr lang="en-US" sz="1200" b="1" dirty="0"/>
              <a:t> </a:t>
            </a:r>
            <a:r>
              <a:rPr lang="en-US" sz="1200" dirty="0"/>
              <a:t>access to a new set of adults that have a high propensity for seeking education</a:t>
            </a:r>
          </a:p>
          <a:p>
            <a:endParaRPr lang="en-US" sz="1200" dirty="0"/>
          </a:p>
          <a:p>
            <a:r>
              <a:rPr lang="en-US" sz="1200" dirty="0"/>
              <a:t>To have a deeper understanding of who each lead is before a school even engages with them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336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8880FA-2484-F149-ADF6-46AF893B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Who’s in the neighborhood?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0DF0763-FA11-ADA4-A5DB-AA3656D5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3" y="1204229"/>
            <a:ext cx="6873072" cy="34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8880FA-2484-F149-ADF6-46AF893BDF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Who’s in the neighborhood?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D1DC112-1E3C-704D-B0FB-84845A4EB2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3" name="Picture 2" descr="A picture containing text, athletic game, sport&#10;&#10;Description automatically generated">
            <a:extLst>
              <a:ext uri="{FF2B5EF4-FFF2-40B4-BE49-F238E27FC236}">
                <a16:creationId xmlns:a16="http://schemas.microsoft.com/office/drawing/2014/main" id="{B11CD7B2-F237-E850-20E5-53A449945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37" y="1052052"/>
            <a:ext cx="6881434" cy="35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AD51982-DFC6-4C10-9F85-B7E3933E6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Intelligent Names Roadmap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1F860-A43D-46B9-867D-D814855A43C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800" dirty="0"/>
              <a:t>Graduate</a:t>
            </a:r>
          </a:p>
          <a:p>
            <a:pPr lvl="1"/>
            <a:r>
              <a:rPr lang="en-US" sz="1600" dirty="0"/>
              <a:t>Intelligent Names</a:t>
            </a:r>
          </a:p>
          <a:p>
            <a:pPr lvl="1"/>
            <a:r>
              <a:rPr lang="en-US" sz="1600" dirty="0"/>
              <a:t>Intelligent Append</a:t>
            </a:r>
          </a:p>
          <a:p>
            <a:endParaRPr lang="en-US" sz="1800" dirty="0"/>
          </a:p>
          <a:p>
            <a:r>
              <a:rPr lang="en-US" sz="1800" dirty="0"/>
              <a:t>Undergraduate</a:t>
            </a:r>
          </a:p>
          <a:p>
            <a:pPr lvl="1"/>
            <a:r>
              <a:rPr lang="en-US" sz="1600" dirty="0"/>
              <a:t>Intelligent Names (Adult Learners)</a:t>
            </a:r>
            <a:endParaRPr lang="en-US" sz="1800" dirty="0"/>
          </a:p>
          <a:p>
            <a:pPr lvl="1"/>
            <a:r>
              <a:rPr lang="en-US" sz="1600" dirty="0"/>
              <a:t>Intelligent Append</a:t>
            </a:r>
          </a:p>
          <a:p>
            <a:pPr lvl="1"/>
            <a:r>
              <a:rPr lang="en-US" sz="1600" dirty="0"/>
              <a:t>Intelligent Parent Names</a:t>
            </a:r>
          </a:p>
          <a:p>
            <a:pPr lvl="1"/>
            <a:r>
              <a:rPr lang="en-US" sz="1600" dirty="0"/>
              <a:t>Intelligent Stop out/Dropouts</a:t>
            </a:r>
          </a:p>
          <a:p>
            <a:pPr marL="230187" lvl="1" indent="0">
              <a:buNone/>
            </a:pPr>
            <a:endParaRPr lang="en-US" sz="1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554634-525D-9703-E10C-8154FA91998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1800" dirty="0"/>
              <a:t>Community College</a:t>
            </a:r>
          </a:p>
          <a:p>
            <a:pPr lvl="1"/>
            <a:r>
              <a:rPr lang="en-US" sz="1600" dirty="0"/>
              <a:t>Intelligent Names</a:t>
            </a:r>
          </a:p>
          <a:p>
            <a:pPr lvl="1"/>
            <a:r>
              <a:rPr lang="en-US" sz="1600" dirty="0"/>
              <a:t>Intelligent Append</a:t>
            </a:r>
          </a:p>
          <a:p>
            <a:pPr lvl="1"/>
            <a:r>
              <a:rPr lang="en-US" sz="1600" dirty="0"/>
              <a:t>Intelligent Parent Names</a:t>
            </a:r>
          </a:p>
          <a:p>
            <a:endParaRPr lang="en-US" sz="1800" dirty="0"/>
          </a:p>
          <a:p>
            <a:r>
              <a:rPr lang="en-US" sz="1800" dirty="0"/>
              <a:t>Continuing Ed</a:t>
            </a:r>
          </a:p>
          <a:p>
            <a:pPr lvl="1"/>
            <a:r>
              <a:rPr lang="en-US" sz="1600" dirty="0"/>
              <a:t>Intelligent Names</a:t>
            </a:r>
          </a:p>
          <a:p>
            <a:pPr lvl="1"/>
            <a:r>
              <a:rPr lang="en-US" sz="1600" dirty="0"/>
              <a:t>Intelligent Append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4714E7-8A4B-B409-F3A4-AD5C13761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And More!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93518-F1B6-09E7-FB4D-8634C11366A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7938" indent="0">
              <a:buNone/>
            </a:pPr>
            <a:r>
              <a:rPr lang="en-US" dirty="0"/>
              <a:t>Education and Occupation History</a:t>
            </a:r>
          </a:p>
        </p:txBody>
      </p:sp>
      <p:pic>
        <p:nvPicPr>
          <p:cNvPr id="6" name="Picture 2" descr="The Winning Formula For Successful Digital Marketing in 2018">
            <a:extLst>
              <a:ext uri="{FF2B5EF4-FFF2-40B4-BE49-F238E27FC236}">
                <a16:creationId xmlns:a16="http://schemas.microsoft.com/office/drawing/2014/main" id="{3852B3BB-C081-AED4-D889-81EC70994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0" r="16921"/>
          <a:stretch/>
        </p:blipFill>
        <p:spPr bwMode="auto">
          <a:xfrm>
            <a:off x="4673306" y="1198196"/>
            <a:ext cx="4219292" cy="344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shcards Occupation - Worksheet Digital">
            <a:extLst>
              <a:ext uri="{FF2B5EF4-FFF2-40B4-BE49-F238E27FC236}">
                <a16:creationId xmlns:a16="http://schemas.microsoft.com/office/drawing/2014/main" id="{390A9E9A-0811-6982-FD37-945584FC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8" y="1541161"/>
            <a:ext cx="4219291" cy="298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91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30CFBE-7BB0-634C-BB5C-91E43EECA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96213" y="4641850"/>
            <a:ext cx="1347787" cy="27463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450"/>
              </a:spcAft>
            </a:pPr>
            <a:fld id="{C923F999-5ED3-F34C-9AD4-AEEF29790833}" type="slidenum">
              <a:rPr lang="en-US" smtClean="0"/>
              <a:pPr>
                <a:spcAft>
                  <a:spcPts val="450"/>
                </a:spcAft>
              </a:pPr>
              <a:t>28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3350120" y="1381610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3350120" y="1369604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  <p:pic>
        <p:nvPicPr>
          <p:cNvPr id="2" name="Picture 4" descr="Analytics by Liaison Logo">
            <a:extLst>
              <a:ext uri="{FF2B5EF4-FFF2-40B4-BE49-F238E27FC236}">
                <a16:creationId xmlns:a16="http://schemas.microsoft.com/office/drawing/2014/main" id="{B1DAE6CC-B15C-F342-EBAF-9F6707EC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3035155"/>
            <a:ext cx="1530751" cy="4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thot A Liaison Company">
            <a:extLst>
              <a:ext uri="{FF2B5EF4-FFF2-40B4-BE49-F238E27FC236}">
                <a16:creationId xmlns:a16="http://schemas.microsoft.com/office/drawing/2014/main" id="{7E23C16A-E17F-A61A-9CE3-C4D1E0F7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8" y="1810226"/>
            <a:ext cx="1437017" cy="5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D20BFDB1-72DC-F450-A0C2-13730A47B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68" y="2501727"/>
            <a:ext cx="1219869" cy="449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80504A-D5CF-3998-168F-EEB8E9924A82}"/>
              </a:ext>
            </a:extLst>
          </p:cNvPr>
          <p:cNvSpPr txBox="1"/>
          <p:nvPr/>
        </p:nvSpPr>
        <p:spPr>
          <a:xfrm>
            <a:off x="298007" y="3472361"/>
            <a:ext cx="2656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dk2"/>
                </a:solidFill>
                <a:latin typeface="Libre Franklin Medium"/>
                <a:cs typeface="Libre Franklin Medium"/>
                <a:sym typeface="Libre Franklin Medium"/>
              </a:rPr>
              <a:t>Intelligent Names</a:t>
            </a:r>
          </a:p>
        </p:txBody>
      </p:sp>
    </p:spTree>
    <p:extLst>
      <p:ext uri="{BB962C8B-B14F-4D97-AF65-F5344CB8AC3E}">
        <p14:creationId xmlns:p14="http://schemas.microsoft.com/office/powerpoint/2010/main" val="3148057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B2C168-F7DB-C049-B548-8C6BED87CC09}"/>
              </a:ext>
            </a:extLst>
          </p:cNvPr>
          <p:cNvSpPr/>
          <p:nvPr/>
        </p:nvSpPr>
        <p:spPr>
          <a:xfrm>
            <a:off x="0" y="992387"/>
            <a:ext cx="9144000" cy="3497580"/>
          </a:xfrm>
          <a:prstGeom prst="rect">
            <a:avLst/>
          </a:prstGeom>
          <a:solidFill>
            <a:srgbClr val="00948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30C4DA-ADFC-E169-517A-85CAC5F1F5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venir Light"/>
              </a:rPr>
              <a:t>Give You Analytics Superpowers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E47B7-5207-254E-9F46-C035EDA6F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93" r="5936"/>
          <a:stretch/>
        </p:blipFill>
        <p:spPr>
          <a:xfrm>
            <a:off x="6213297" y="1871684"/>
            <a:ext cx="2683993" cy="1843881"/>
          </a:xfrm>
          <a:prstGeom prst="rect">
            <a:avLst/>
          </a:prstGeom>
        </p:spPr>
      </p:pic>
      <p:sp>
        <p:nvSpPr>
          <p:cNvPr id="7" name="Plus 6">
            <a:extLst>
              <a:ext uri="{FF2B5EF4-FFF2-40B4-BE49-F238E27FC236}">
                <a16:creationId xmlns:a16="http://schemas.microsoft.com/office/drawing/2014/main" id="{349EC9E6-1D73-DD4F-9A5A-01EF8AD8D95F}"/>
              </a:ext>
            </a:extLst>
          </p:cNvPr>
          <p:cNvSpPr/>
          <p:nvPr/>
        </p:nvSpPr>
        <p:spPr>
          <a:xfrm>
            <a:off x="2558360" y="2453052"/>
            <a:ext cx="685800" cy="685800"/>
          </a:xfrm>
          <a:prstGeom prst="mathPlus">
            <a:avLst>
              <a:gd name="adj1" fmla="val 136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Equal 8">
            <a:extLst>
              <a:ext uri="{FF2B5EF4-FFF2-40B4-BE49-F238E27FC236}">
                <a16:creationId xmlns:a16="http://schemas.microsoft.com/office/drawing/2014/main" id="{B5EBD2BA-F49A-1446-B809-4A663DAB6C0B}"/>
              </a:ext>
            </a:extLst>
          </p:cNvPr>
          <p:cNvSpPr/>
          <p:nvPr/>
        </p:nvSpPr>
        <p:spPr>
          <a:xfrm>
            <a:off x="5363364" y="2453052"/>
            <a:ext cx="685800" cy="685800"/>
          </a:xfrm>
          <a:prstGeom prst="mathEqual">
            <a:avLst>
              <a:gd name="adj1" fmla="val 18392"/>
              <a:gd name="adj2" fmla="val 9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05602-1541-A54A-8A7B-9B722974C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7" r="11634" b="9887"/>
          <a:stretch/>
        </p:blipFill>
        <p:spPr>
          <a:xfrm>
            <a:off x="246710" y="1871684"/>
            <a:ext cx="2106246" cy="1846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82292C-C802-1844-9691-DCB330D6C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57" b="7436"/>
          <a:stretch/>
        </p:blipFill>
        <p:spPr>
          <a:xfrm>
            <a:off x="3449563" y="1871686"/>
            <a:ext cx="1749668" cy="18438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D04544-FFBB-124A-AADC-4F5A1ABF945C}"/>
              </a:ext>
            </a:extLst>
          </p:cNvPr>
          <p:cNvSpPr txBox="1"/>
          <p:nvPr/>
        </p:nvSpPr>
        <p:spPr>
          <a:xfrm>
            <a:off x="1061283" y="3718314"/>
            <a:ext cx="573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You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BEC05A-8E08-3344-9C65-BB84CDF805BE}"/>
              </a:ext>
            </a:extLst>
          </p:cNvPr>
          <p:cNvSpPr txBox="1"/>
          <p:nvPr/>
        </p:nvSpPr>
        <p:spPr>
          <a:xfrm>
            <a:off x="3980433" y="3715565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Liaison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B1D154-B041-B448-9CF6-58FA730E1228}"/>
              </a:ext>
            </a:extLst>
          </p:cNvPr>
          <p:cNvSpPr txBox="1"/>
          <p:nvPr/>
        </p:nvSpPr>
        <p:spPr>
          <a:xfrm>
            <a:off x="6925152" y="3713240"/>
            <a:ext cx="1260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Liaison Client</a:t>
            </a:r>
          </a:p>
        </p:txBody>
      </p:sp>
    </p:spTree>
    <p:extLst>
      <p:ext uri="{BB962C8B-B14F-4D97-AF65-F5344CB8AC3E}">
        <p14:creationId xmlns:p14="http://schemas.microsoft.com/office/powerpoint/2010/main" val="397572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1F88E-F3BC-371C-F08A-E4D29855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3574" y="2338639"/>
            <a:ext cx="2752180" cy="327025"/>
          </a:xfrm>
        </p:spPr>
        <p:txBody>
          <a:bodyPr/>
          <a:lstStyle/>
          <a:p>
            <a:r>
              <a:rPr lang="en-US" dirty="0"/>
              <a:t>Robert DiMaggio</a:t>
            </a:r>
            <a:endParaRPr lang="en-L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69C2D-61C3-BE5B-D5BD-7A05C0E61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574" y="2632841"/>
            <a:ext cx="2752180" cy="689190"/>
          </a:xfrm>
        </p:spPr>
        <p:txBody>
          <a:bodyPr/>
          <a:lstStyle/>
          <a:p>
            <a:r>
              <a:rPr lang="en-US" dirty="0"/>
              <a:t>VP, Data Products</a:t>
            </a:r>
            <a:endParaRPr lang="en-L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4D427-3725-C8D8-096A-E1C6AF7EA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Presenter</a:t>
            </a:r>
            <a:endParaRPr lang="en-LB" dirty="0"/>
          </a:p>
        </p:txBody>
      </p:sp>
      <p:pic>
        <p:nvPicPr>
          <p:cNvPr id="17" name="Picture Placeholder 1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D2A6F25-D65F-DB53-B34E-AA901CC30A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756" b="87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27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hot A Liaison Company">
            <a:extLst>
              <a:ext uri="{FF2B5EF4-FFF2-40B4-BE49-F238E27FC236}">
                <a16:creationId xmlns:a16="http://schemas.microsoft.com/office/drawing/2014/main" id="{D0D254E0-46D6-AE42-ABB7-9B410916A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06" y="1234259"/>
            <a:ext cx="2432170" cy="9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alytics by Liaison Logo">
            <a:extLst>
              <a:ext uri="{FF2B5EF4-FFF2-40B4-BE49-F238E27FC236}">
                <a16:creationId xmlns:a16="http://schemas.microsoft.com/office/drawing/2014/main" id="{1A9421C9-06D0-6B46-8777-30559326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4" y="1500845"/>
            <a:ext cx="24384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E9F333F-1A6A-4B45-BD48-67FD096EB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84" y="3070089"/>
            <a:ext cx="2498432" cy="92140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12D7D-8A0C-5B41-9C91-2DAA2AB50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3" y="233841"/>
            <a:ext cx="8214649" cy="395287"/>
          </a:xfrm>
        </p:spPr>
        <p:txBody>
          <a:bodyPr/>
          <a:lstStyle/>
          <a:p>
            <a:r>
              <a:rPr lang="en-US" dirty="0"/>
              <a:t>Our Data and Analytics Product Lines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47145-75CA-1543-9E80-D368BC021DE9}"/>
              </a:ext>
            </a:extLst>
          </p:cNvPr>
          <p:cNvSpPr txBox="1"/>
          <p:nvPr/>
        </p:nvSpPr>
        <p:spPr>
          <a:xfrm>
            <a:off x="4976395" y="3230863"/>
            <a:ext cx="3349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dk2"/>
                </a:solidFill>
                <a:latin typeface="Libre Franklin Medium"/>
                <a:cs typeface="Libre Franklin Medium"/>
                <a:sym typeface="Libre Franklin Medium"/>
              </a:rPr>
              <a:t>Intelligent Names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89436-5B8B-3CE5-E9AA-6662DB033BD0}"/>
              </a:ext>
            </a:extLst>
          </p:cNvPr>
          <p:cNvSpPr txBox="1"/>
          <p:nvPr/>
        </p:nvSpPr>
        <p:spPr>
          <a:xfrm>
            <a:off x="1161846" y="4013628"/>
            <a:ext cx="2396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show you the story of what is happening with your admissions (and soon retention)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54251-667F-6AF0-671F-31534D2CF5E5}"/>
              </a:ext>
            </a:extLst>
          </p:cNvPr>
          <p:cNvSpPr txBox="1"/>
          <p:nvPr/>
        </p:nvSpPr>
        <p:spPr>
          <a:xfrm>
            <a:off x="5601834" y="2326738"/>
            <a:ext cx="2396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meet your enrollment, revenue, and equity goals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95538-E8B3-7CC3-8C6B-81EDEDE7EFB8}"/>
              </a:ext>
            </a:extLst>
          </p:cNvPr>
          <p:cNvSpPr txBox="1"/>
          <p:nvPr/>
        </p:nvSpPr>
        <p:spPr>
          <a:xfrm>
            <a:off x="1336031" y="2233781"/>
            <a:ext cx="2047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monitor how admissions is performing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93445-0665-E580-65FA-510333DBAA43}"/>
              </a:ext>
            </a:extLst>
          </p:cNvPr>
          <p:cNvSpPr txBox="1"/>
          <p:nvPr/>
        </p:nvSpPr>
        <p:spPr>
          <a:xfrm>
            <a:off x="5586084" y="3754083"/>
            <a:ext cx="2498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find and engage with prospects in a more effective way</a:t>
            </a:r>
          </a:p>
        </p:txBody>
      </p:sp>
    </p:spTree>
    <p:extLst>
      <p:ext uri="{BB962C8B-B14F-4D97-AF65-F5344CB8AC3E}">
        <p14:creationId xmlns:p14="http://schemas.microsoft.com/office/powerpoint/2010/main" val="40031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9673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2070186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Robert DiMaggio</a:t>
            </a:r>
            <a:endParaRPr sz="1200" b="1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i="1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Liaison International</a:t>
            </a:r>
            <a:endParaRPr sz="1200" i="1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rdimaggio@liaisonedu.com</a:t>
            </a:r>
            <a:endParaRPr sz="2016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025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210FE4-36A4-2FDE-935D-803203A253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Understanding image</a:t>
            </a:r>
          </a:p>
        </p:txBody>
      </p:sp>
      <p:pic>
        <p:nvPicPr>
          <p:cNvPr id="7" name="Picture 6" descr="A picture containing person, indoor, little&#10;&#10;Description automatically generated">
            <a:extLst>
              <a:ext uri="{FF2B5EF4-FFF2-40B4-BE49-F238E27FC236}">
                <a16:creationId xmlns:a16="http://schemas.microsoft.com/office/drawing/2014/main" id="{D7BFB586-F821-6E5E-05FD-1070BADF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8271"/>
            <a:ext cx="9144000" cy="60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2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2194559" y="1456548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2268926" y="135438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</p:spTree>
    <p:extLst>
      <p:ext uri="{BB962C8B-B14F-4D97-AF65-F5344CB8AC3E}">
        <p14:creationId xmlns:p14="http://schemas.microsoft.com/office/powerpoint/2010/main" val="143949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15649-2D7E-33A4-9EB2-043C22969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Level You Up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23201F-80E1-D5FE-F234-148836B0C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99" y="1211034"/>
            <a:ext cx="7683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2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15649-2D7E-33A4-9EB2-043C22969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Level You Up</a:t>
            </a: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75178C13-F747-FD71-4F8E-AF140AB37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30"/>
          <a:stretch/>
        </p:blipFill>
        <p:spPr>
          <a:xfrm>
            <a:off x="3340737" y="1234439"/>
            <a:ext cx="2963519" cy="350520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3D37F23-B6AC-C010-6979-348796FD9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365" b="8506"/>
          <a:stretch/>
        </p:blipFill>
        <p:spPr>
          <a:xfrm>
            <a:off x="6955046" y="1234439"/>
            <a:ext cx="1431814" cy="320705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BDA424AD-FEDA-06BF-FB5C-D62AE2612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07" r="39372"/>
          <a:stretch/>
        </p:blipFill>
        <p:spPr>
          <a:xfrm>
            <a:off x="907451" y="1214119"/>
            <a:ext cx="2414301" cy="35052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C615342-DA9C-E6D7-EE05-AA9FB95B1E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20" t="45697" r="38976"/>
          <a:stretch/>
        </p:blipFill>
        <p:spPr>
          <a:xfrm>
            <a:off x="5862308" y="2733039"/>
            <a:ext cx="883896" cy="190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7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C45BF-FD45-73DE-51B1-8C0C8FBEA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Generalized Framework For Understanding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B55594-970E-2144-A7C7-A95F0208C4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0755"/>
          <a:stretch/>
        </p:blipFill>
        <p:spPr>
          <a:xfrm>
            <a:off x="2194559" y="1456548"/>
            <a:ext cx="5672713" cy="2501900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B1C6A8-AA02-B645-B722-2D9116E76BFA}"/>
              </a:ext>
            </a:extLst>
          </p:cNvPr>
          <p:cNvSpPr/>
          <p:nvPr/>
        </p:nvSpPr>
        <p:spPr>
          <a:xfrm>
            <a:off x="5606716" y="4451593"/>
            <a:ext cx="3279809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E.M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Awad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 and H.M. </a:t>
            </a:r>
            <a:r>
              <a:rPr lang="en-US" sz="788" b="1" dirty="0" err="1">
                <a:solidFill>
                  <a:srgbClr val="383838"/>
                </a:solidFill>
                <a:latin typeface="Verdana" panose="020B0604030504040204" pitchFamily="34" charset="0"/>
              </a:rPr>
              <a:t>Ghaziri</a:t>
            </a:r>
            <a:r>
              <a:rPr lang="en-US" sz="788" b="1" dirty="0">
                <a:solidFill>
                  <a:srgbClr val="383838"/>
                </a:solidFill>
                <a:latin typeface="Verdana" panose="020B0604030504040204" pitchFamily="34" charset="0"/>
              </a:rPr>
              <a:t>. </a:t>
            </a:r>
            <a:r>
              <a:rPr lang="en-US" sz="788" b="1" dirty="0">
                <a:solidFill>
                  <a:srgbClr val="00B3CE"/>
                </a:solidFill>
                <a:latin typeface="Verdana" panose="020B0604030504040204" pitchFamily="34" charset="0"/>
                <a:hlinkClick r:id="rId3"/>
              </a:rPr>
              <a:t>Knowledge Management</a:t>
            </a:r>
            <a:endParaRPr lang="en-US" sz="78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0ACDC-5291-144E-AEC1-B9917B06DB1D}"/>
              </a:ext>
            </a:extLst>
          </p:cNvPr>
          <p:cNvSpPr/>
          <p:nvPr/>
        </p:nvSpPr>
        <p:spPr>
          <a:xfrm>
            <a:off x="2268926" y="135438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500" dirty="0"/>
              <a:t>DIKW(D) Framework</a:t>
            </a:r>
          </a:p>
        </p:txBody>
      </p:sp>
    </p:spTree>
    <p:extLst>
      <p:ext uri="{BB962C8B-B14F-4D97-AF65-F5344CB8AC3E}">
        <p14:creationId xmlns:p14="http://schemas.microsoft.com/office/powerpoint/2010/main" val="1551041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954BB26-E519-4D72-B907-6AF16074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8" y="0"/>
            <a:ext cx="9144778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FFF415-EDF1-884F-9AA9-B418E1D6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82321"/>
            <a:ext cx="8286895" cy="689229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Avenir Light" panose="020B0402020203020204"/>
              </a:rPr>
              <a:t>Our</a:t>
            </a:r>
            <a:r>
              <a:rPr lang="en-US" sz="2800" dirty="0">
                <a:solidFill>
                  <a:schemeClr val="bg1"/>
                </a:solidFill>
              </a:rPr>
              <a:t> Clients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26EB33-A178-45ED-81EF-A6136CA09103}"/>
              </a:ext>
            </a:extLst>
          </p:cNvPr>
          <p:cNvSpPr/>
          <p:nvPr/>
        </p:nvSpPr>
        <p:spPr>
          <a:xfrm>
            <a:off x="4466987" y="2629134"/>
            <a:ext cx="1155732" cy="28994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19100" dist="38100" dir="5400000" algn="t" rotWithShape="0">
              <a:prstClr val="black">
                <a:alpha val="9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Director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48065-5CFC-4BF0-BBB7-B16384D5FBEE}"/>
              </a:ext>
            </a:extLst>
          </p:cNvPr>
          <p:cNvSpPr/>
          <p:nvPr/>
        </p:nvSpPr>
        <p:spPr>
          <a:xfrm>
            <a:off x="3371106" y="2074993"/>
            <a:ext cx="1155732" cy="3336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19100" dist="38100" dir="5400000" algn="t" rotWithShape="0">
              <a:prstClr val="black">
                <a:alpha val="9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Manager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5B4B4FF-ADE7-4A8C-8201-F84BB921AFF4}"/>
              </a:ext>
            </a:extLst>
          </p:cNvPr>
          <p:cNvSpPr/>
          <p:nvPr/>
        </p:nvSpPr>
        <p:spPr>
          <a:xfrm>
            <a:off x="6371082" y="2295597"/>
            <a:ext cx="1155732" cy="82956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19100" dist="38100" dir="5400000" algn="t" rotWithShape="0">
              <a:prstClr val="black">
                <a:alpha val="9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Recruiters/ Counselors/ Officers/</a:t>
            </a:r>
          </a:p>
          <a:p>
            <a:pPr algn="ctr"/>
            <a:r>
              <a:rPr lang="en-US" sz="1350" dirty="0">
                <a:solidFill>
                  <a:schemeClr val="tx1"/>
                </a:solidFill>
              </a:rPr>
              <a:t>Analysts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68470A-F509-49E1-B725-08F18A83EC2E}"/>
              </a:ext>
            </a:extLst>
          </p:cNvPr>
          <p:cNvSpPr/>
          <p:nvPr/>
        </p:nvSpPr>
        <p:spPr>
          <a:xfrm>
            <a:off x="2283371" y="2559225"/>
            <a:ext cx="1155732" cy="3407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419100" dist="38100" dir="5400000" algn="t" rotWithShape="0">
              <a:prstClr val="black">
                <a:alpha val="9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VP</a:t>
            </a:r>
          </a:p>
        </p:txBody>
      </p:sp>
    </p:spTree>
    <p:extLst>
      <p:ext uri="{BB962C8B-B14F-4D97-AF65-F5344CB8AC3E}">
        <p14:creationId xmlns:p14="http://schemas.microsoft.com/office/powerpoint/2010/main" val="106503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26498</TotalTime>
  <Words>735</Words>
  <Application>Microsoft Macintosh PowerPoint</Application>
  <PresentationFormat>On-screen Show (16:9)</PresentationFormat>
  <Paragraphs>151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Avenir Book</vt:lpstr>
      <vt:lpstr>Avenir Light</vt:lpstr>
      <vt:lpstr>Calibri</vt:lpstr>
      <vt:lpstr>Corbel</vt:lpstr>
      <vt:lpstr>Franklin Gothic Book</vt:lpstr>
      <vt:lpstr>Franklin Gothic Medium</vt:lpstr>
      <vt:lpstr>Libre Franklin Medium</vt:lpstr>
      <vt:lpstr>System Font Regular</vt:lpstr>
      <vt:lpstr>Trebuchet MS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Clients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Robert DiMaggio</cp:lastModifiedBy>
  <cp:revision>311</cp:revision>
  <dcterms:created xsi:type="dcterms:W3CDTF">2014-11-10T20:05:35Z</dcterms:created>
  <dcterms:modified xsi:type="dcterms:W3CDTF">2022-07-28T14:38:57Z</dcterms:modified>
</cp:coreProperties>
</file>