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3017" r:id="rId7"/>
    <p:sldId id="259" r:id="rId8"/>
    <p:sldId id="3018" r:id="rId9"/>
    <p:sldId id="261" r:id="rId10"/>
    <p:sldId id="262" r:id="rId11"/>
    <p:sldId id="263" r:id="rId12"/>
    <p:sldId id="264" r:id="rId13"/>
    <p:sldId id="3019" r:id="rId14"/>
    <p:sldId id="266" r:id="rId15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7"/>
    <p:restoredTop sz="95714"/>
  </p:normalViewPr>
  <p:slideViewPr>
    <p:cSldViewPr snapToGrid="0">
      <p:cViewPr varScale="1">
        <p:scale>
          <a:sx n="163" d="100"/>
          <a:sy n="163" d="100"/>
        </p:scale>
        <p:origin x="85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90" Type="http://schemas.openxmlformats.org/officeDocument/2006/relationships/theme" Target="theme/theme1.xml"/><Relationship Id="rId10" Type="http://schemas.openxmlformats.org/officeDocument/2006/relationships/slide" Target="slides/slide6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8" name="Shape 8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>
              <a:defRPr sz="1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Also made updates to ADA compliance and security features</a:t>
            </a:r>
          </a:p>
        </p:txBody>
      </p:sp>
    </p:spTree>
    <p:extLst>
      <p:ext uri="{BB962C8B-B14F-4D97-AF65-F5344CB8AC3E}">
        <p14:creationId xmlns:p14="http://schemas.microsoft.com/office/powerpoint/2010/main" val="121464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1" name="Shape 8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Spam Trap- </a:t>
            </a:r>
            <a:r>
              <a:rPr sz="1400"/>
              <a:t>Increasing inbox placement, engagement, and reputation.</a:t>
            </a:r>
          </a:p>
          <a:p>
            <a:pPr marL="2286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On demand print blast- Previously, this process would take 24+ hours to get print pieces out the door.</a:t>
            </a:r>
            <a:endParaRPr sz="1800"/>
          </a:p>
          <a:p>
            <a:pPr marL="228600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0003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8" name="Shape 8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>
              <a:defRPr sz="1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Students interact with our system in many ways: email opens, email link clicks, PURL page visits, QR code scans, etc. </a:t>
            </a:r>
          </a:p>
        </p:txBody>
      </p:sp>
    </p:spTree>
    <p:extLst>
      <p:ext uri="{BB962C8B-B14F-4D97-AF65-F5344CB8AC3E}">
        <p14:creationId xmlns:p14="http://schemas.microsoft.com/office/powerpoint/2010/main" val="46005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03947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tangle 7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2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Pentagon 13"/>
          <p:cNvSpPr/>
          <p:nvPr/>
        </p:nvSpPr>
        <p:spPr>
          <a:xfrm rot="5400000">
            <a:off x="559589" y="-67464"/>
            <a:ext cx="1410792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9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1560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Placeholder 4" descr="Picture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1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22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0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41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Pentagon 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40565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Placeholder 4" descr="Picture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"/>
            <a:ext cx="9144000" cy="5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 3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55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7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5180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22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69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entagon 9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8819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00"/>
            <a:ext cx="9144000" cy="515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 8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83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Pentagon 14"/>
          <p:cNvSpPr/>
          <p:nvPr/>
        </p:nvSpPr>
        <p:spPr>
          <a:xfrm rot="5400000">
            <a:off x="7445570" y="-8245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91245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56330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 22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6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97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entagon 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9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84301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0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10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1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3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4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7" name="TextBox 13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218" name="TextBox 14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21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1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ontent"/>
          <p:cNvSpPr txBox="1">
            <a:spLocks noGrp="1"/>
          </p:cNvSpPr>
          <p:nvPr>
            <p:ph type="body" idx="21" hasCustomPrompt="1"/>
          </p:nvPr>
        </p:nvSpPr>
        <p:spPr>
          <a:xfrm>
            <a:off x="246026" y="1391479"/>
            <a:ext cx="8651948" cy="324765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223" name="Google Shape;556;g92c1b8851f_1_212"/>
          <p:cNvSpPr txBox="1"/>
          <p:nvPr/>
        </p:nvSpPr>
        <p:spPr>
          <a:xfrm>
            <a:off x="9929" y="4855676"/>
            <a:ext cx="330852" cy="167662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4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923937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34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3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38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1" name="TextBox 13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242" name="TextBox 14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243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Google Shape;556;g92c1b8851f_1_212"/>
          <p:cNvSpPr txBox="1"/>
          <p:nvPr/>
        </p:nvSpPr>
        <p:spPr>
          <a:xfrm>
            <a:off x="9929" y="4855676"/>
            <a:ext cx="330852" cy="167662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7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Content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46026" y="1296647"/>
            <a:ext cx="4219294" cy="334248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249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4673305" y="1296647"/>
            <a:ext cx="4219293" cy="334248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</p:spTree>
    <p:extLst>
      <p:ext uri="{BB962C8B-B14F-4D97-AF65-F5344CB8AC3E}">
        <p14:creationId xmlns:p14="http://schemas.microsoft.com/office/powerpoint/2010/main" val="382371749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5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59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6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3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6" name="TextBox 13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267" name="TextBox 14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268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0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Google Shape;556;g92c1b8851f_1_212"/>
          <p:cNvSpPr txBox="1"/>
          <p:nvPr/>
        </p:nvSpPr>
        <p:spPr>
          <a:xfrm>
            <a:off x="9929" y="4855676"/>
            <a:ext cx="330852" cy="167662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2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81672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8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82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8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063" y="233841"/>
            <a:ext cx="8651876" cy="39528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7" name="Content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46026" y="993913"/>
            <a:ext cx="4219294" cy="3645217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288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4673305" y="993912"/>
            <a:ext cx="4219293" cy="364521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289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Pentagon 6"/>
          <p:cNvSpPr/>
          <p:nvPr/>
        </p:nvSpPr>
        <p:spPr>
          <a:xfrm rot="5400000">
            <a:off x="7386226" y="-8122"/>
            <a:ext cx="1529479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85" y="0"/>
                </a:lnTo>
                <a:lnTo>
                  <a:pt x="21600" y="10800"/>
                </a:lnTo>
                <a:lnTo>
                  <a:pt x="15985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30536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54714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1" descr="Picture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42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41575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0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01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0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063" y="233841"/>
            <a:ext cx="8651876" cy="39528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6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Pentagon 4"/>
          <p:cNvSpPr/>
          <p:nvPr/>
        </p:nvSpPr>
        <p:spPr>
          <a:xfrm rot="5400000">
            <a:off x="7386226" y="-8122"/>
            <a:ext cx="1529479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85" y="0"/>
                </a:lnTo>
                <a:lnTo>
                  <a:pt x="21600" y="10800"/>
                </a:lnTo>
                <a:lnTo>
                  <a:pt x="15985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30536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7894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1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18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1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026" y="649459"/>
            <a:ext cx="8651876" cy="3012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algn="ctr">
              <a:defRPr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algn="ctr">
              <a:defRPr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algn="ctr">
              <a:defRPr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algn="ctr">
              <a:defRPr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Click to 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3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246063" y="233841"/>
            <a:ext cx="8651876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defRPr sz="20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324" name="Content"/>
          <p:cNvSpPr txBox="1">
            <a:spLocks noGrp="1"/>
          </p:cNvSpPr>
          <p:nvPr>
            <p:ph type="body" idx="22" hasCustomPrompt="1"/>
          </p:nvPr>
        </p:nvSpPr>
        <p:spPr>
          <a:xfrm>
            <a:off x="246026" y="1177666"/>
            <a:ext cx="8651948" cy="34614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32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491" y="993659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Pentagon 6"/>
          <p:cNvSpPr/>
          <p:nvPr/>
        </p:nvSpPr>
        <p:spPr>
          <a:xfrm rot="5400000">
            <a:off x="7386226" y="-8122"/>
            <a:ext cx="1529479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85" y="0"/>
                </a:lnTo>
                <a:lnTo>
                  <a:pt x="21600" y="10800"/>
                </a:lnTo>
                <a:lnTo>
                  <a:pt x="15985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30536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696051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3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37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3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1" name="Pentagon 2"/>
          <p:cNvSpPr/>
          <p:nvPr/>
        </p:nvSpPr>
        <p:spPr>
          <a:xfrm rot="5400000">
            <a:off x="7534272" y="-156168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70236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890120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0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5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52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5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5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4047344" y="0"/>
            <a:ext cx="5096656" cy="473689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6" name="Google Shape;1079;g92c1b8851f_1_411"/>
          <p:cNvSpPr/>
          <p:nvPr/>
        </p:nvSpPr>
        <p:spPr>
          <a:xfrm>
            <a:off x="2747772" y="-2"/>
            <a:ext cx="3330763" cy="475161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77368" y="734772"/>
            <a:ext cx="5472349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9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277368" y="1633783"/>
            <a:ext cx="5472349" cy="3005347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360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70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" name="Group 1"/>
          <p:cNvGrpSpPr/>
          <p:nvPr/>
        </p:nvGrpSpPr>
        <p:grpSpPr>
          <a:xfrm>
            <a:off x="7378106" y="-1"/>
            <a:ext cx="1545719" cy="1233386"/>
            <a:chOff x="0" y="0"/>
            <a:chExt cx="1545718" cy="1233385"/>
          </a:xfrm>
        </p:grpSpPr>
        <p:sp>
          <p:nvSpPr>
            <p:cNvPr id="361" name="Pentagon 10"/>
            <p:cNvSpPr/>
            <p:nvPr/>
          </p:nvSpPr>
          <p:spPr>
            <a:xfrm rot="5400000">
              <a:off x="156166" y="-156167"/>
              <a:ext cx="1233385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62" name="Picture 13" descr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70237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3793744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545;g92c1b8851f_1_208"/>
          <p:cNvSpPr>
            <a:spLocks noGrp="1"/>
          </p:cNvSpPr>
          <p:nvPr>
            <p:ph type="pic" sz="half" idx="21"/>
          </p:nvPr>
        </p:nvSpPr>
        <p:spPr>
          <a:xfrm>
            <a:off x="6027087" y="0"/>
            <a:ext cx="3116912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7368" y="734772"/>
            <a:ext cx="5472352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Google Shape;376;g92c1b8851f_1_40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277368" y="1633785"/>
            <a:ext cx="5472352" cy="300534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373" name="TextBox 16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5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752" y="4861769"/>
            <a:ext cx="1165388" cy="18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70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Pentagon 10"/>
          <p:cNvSpPr/>
          <p:nvPr/>
        </p:nvSpPr>
        <p:spPr>
          <a:xfrm rot="5400000">
            <a:off x="7534272" y="-156168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8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319" y="70236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719965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545;g92c1b8851f_1_208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116911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95472" y="734772"/>
            <a:ext cx="5472352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Google Shape;376;g92c1b8851f_1_40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3395472" y="1633785"/>
            <a:ext cx="5472352" cy="300534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388" name="TextBox 17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0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43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752" y="4861769"/>
            <a:ext cx="1165388" cy="18646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Pentagon 10"/>
          <p:cNvSpPr/>
          <p:nvPr/>
        </p:nvSpPr>
        <p:spPr>
          <a:xfrm rot="5400000">
            <a:off x="7534272" y="-156168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3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319" y="70236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26935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0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03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0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6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07" name="Rectangle 29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0" name="TextBox 17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12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Pentagon 1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5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48632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2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7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25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26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8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29" name="Rectangle 29"/>
          <p:cNvSpPr/>
          <p:nvPr/>
        </p:nvSpPr>
        <p:spPr>
          <a:xfrm>
            <a:off x="-79772" y="1241696"/>
            <a:ext cx="9303544" cy="30005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26684" y="1564782"/>
            <a:ext cx="2279993" cy="227939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3573" y="2167818"/>
            <a:ext cx="2752181" cy="327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543573" y="2462020"/>
            <a:ext cx="2752181" cy="689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4" name="Title"/>
          <p:cNvSpPr>
            <a:spLocks noGrp="1"/>
          </p:cNvSpPr>
          <p:nvPr>
            <p:ph type="body" sz="quarter" idx="23" hasCustomPrompt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35" name="TextBox 17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36" name="TextBox 23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37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Pentagon 1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0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13358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4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50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5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3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54" name="Rectangle 22"/>
          <p:cNvSpPr/>
          <p:nvPr/>
        </p:nvSpPr>
        <p:spPr>
          <a:xfrm>
            <a:off x="-79772" y="1872134"/>
            <a:ext cx="9303544" cy="2660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162623" y="941964"/>
            <a:ext cx="1892931" cy="189243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5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07004" y="941964"/>
            <a:ext cx="1892931" cy="189243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56551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56551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5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800932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46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800932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2" name="Title"/>
          <p:cNvSpPr>
            <a:spLocks noGrp="1"/>
          </p:cNvSpPr>
          <p:nvPr>
            <p:ph type="body" sz="quarter" idx="26" hasCustomPrompt="1"/>
          </p:nvPr>
        </p:nvSpPr>
        <p:spPr>
          <a:xfrm>
            <a:off x="246063" y="233841"/>
            <a:ext cx="8651876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63" name="TextBox 20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64" name="TextBox 42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65" name="Picture 29" descr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icture 31" descr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Pentagon 32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8" name="Picture 33" descr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72753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7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0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78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7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1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82" name="Rectangle 3"/>
          <p:cNvSpPr/>
          <p:nvPr/>
        </p:nvSpPr>
        <p:spPr>
          <a:xfrm>
            <a:off x="-79772" y="1872134"/>
            <a:ext cx="9303544" cy="2660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94047" y="1185294"/>
            <a:ext cx="1659354" cy="165892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8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742325" y="1185294"/>
            <a:ext cx="1659353" cy="165892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8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674835" y="1185294"/>
            <a:ext cx="1659353" cy="165892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8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5081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75081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8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319462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48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19462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90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261548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49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261548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3" name="Title"/>
          <p:cNvSpPr>
            <a:spLocks noGrp="1"/>
          </p:cNvSpPr>
          <p:nvPr>
            <p:ph type="body" sz="quarter" idx="29" hasCustomPrompt="1"/>
          </p:nvPr>
        </p:nvSpPr>
        <p:spPr>
          <a:xfrm>
            <a:off x="1687632" y="249281"/>
            <a:ext cx="5615919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94" name="TextBox 32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95" name="TextBox 38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96" name="Picture 22" descr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24" descr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Pentagon 23"/>
          <p:cNvSpPr/>
          <p:nvPr/>
        </p:nvSpPr>
        <p:spPr>
          <a:xfrm rot="5400000">
            <a:off x="7526573" y="-148469"/>
            <a:ext cx="1248784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328" y="0"/>
                </a:lnTo>
                <a:lnTo>
                  <a:pt x="21600" y="10800"/>
                </a:lnTo>
                <a:lnTo>
                  <a:pt x="1432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9" name="Picture 26" descr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0"/>
            <a:ext cx="1598531" cy="810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677103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31" descr="Picture Placeholder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1" y="0"/>
            <a:ext cx="915443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 3"/>
          <p:cNvSpPr/>
          <p:nvPr/>
        </p:nvSpPr>
        <p:spPr>
          <a:xfrm>
            <a:off x="-5216" y="0"/>
            <a:ext cx="9154432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33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34322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7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0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1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509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1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2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513" name="Rectangle 3"/>
          <p:cNvSpPr/>
          <p:nvPr/>
        </p:nvSpPr>
        <p:spPr>
          <a:xfrm>
            <a:off x="-79772" y="1872134"/>
            <a:ext cx="9303544" cy="2660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5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47564" y="1190381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1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44139" y="1185294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1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940713" y="1185294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79396" y="2845962"/>
            <a:ext cx="1995485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8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79396" y="3140164"/>
            <a:ext cx="1995485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200"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1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2475970" y="2845962"/>
            <a:ext cx="1995485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20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475970" y="3140164"/>
            <a:ext cx="1995485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200"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2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672545" y="2845962"/>
            <a:ext cx="1995484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2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672545" y="3140164"/>
            <a:ext cx="1995484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200"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2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7137289" y="1185294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24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6869120" y="2845962"/>
            <a:ext cx="1995484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25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869120" y="3140164"/>
            <a:ext cx="1995484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200" i="1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7" name="Title"/>
          <p:cNvSpPr>
            <a:spLocks noGrp="1"/>
          </p:cNvSpPr>
          <p:nvPr>
            <p:ph type="body" sz="quarter" idx="32" hasCustomPrompt="1"/>
          </p:nvPr>
        </p:nvSpPr>
        <p:spPr>
          <a:xfrm>
            <a:off x="1912245" y="234171"/>
            <a:ext cx="5118418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528" name="TextBox 26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529" name="TextBox 41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530" name="Picture 27" descr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Pentagon 32"/>
          <p:cNvSpPr/>
          <p:nvPr/>
        </p:nvSpPr>
        <p:spPr>
          <a:xfrm rot="5400000">
            <a:off x="7558316" y="-180211"/>
            <a:ext cx="1185298" cy="15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328" y="0"/>
                </a:lnTo>
                <a:lnTo>
                  <a:pt x="21600" y="10800"/>
                </a:lnTo>
                <a:lnTo>
                  <a:pt x="1432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33" name="Picture 33" descr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0"/>
            <a:ext cx="1598531" cy="810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141611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4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628678" y="203444"/>
            <a:ext cx="1391843" cy="139148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42" name="Pentagon 4"/>
          <p:cNvSpPr/>
          <p:nvPr/>
        </p:nvSpPr>
        <p:spPr>
          <a:xfrm>
            <a:off x="-1" y="3841069"/>
            <a:ext cx="1719739" cy="93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734" y="0"/>
                </a:lnTo>
                <a:lnTo>
                  <a:pt x="21600" y="10800"/>
                </a:lnTo>
                <a:lnTo>
                  <a:pt x="1773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" y="3927618"/>
            <a:ext cx="1461296" cy="669436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70756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52" name="Pentagon 3"/>
          <p:cNvSpPr/>
          <p:nvPr/>
        </p:nvSpPr>
        <p:spPr>
          <a:xfrm>
            <a:off x="-1" y="3841069"/>
            <a:ext cx="1719739" cy="93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734" y="0"/>
                </a:lnTo>
                <a:lnTo>
                  <a:pt x="21600" y="10800"/>
                </a:lnTo>
                <a:lnTo>
                  <a:pt x="1773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" y="3927618"/>
            <a:ext cx="1461296" cy="669436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8713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7650"/>
            <a:ext cx="1155279" cy="2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2059146" y="0"/>
            <a:ext cx="7084855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3" name="TextBox 5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5" name="Pentagon 8"/>
          <p:cNvSpPr/>
          <p:nvPr/>
        </p:nvSpPr>
        <p:spPr>
          <a:xfrm>
            <a:off x="-1" y="322805"/>
            <a:ext cx="1719739" cy="931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734" y="0"/>
                </a:lnTo>
                <a:lnTo>
                  <a:pt x="21600" y="10800"/>
                </a:lnTo>
                <a:lnTo>
                  <a:pt x="1773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" y="409355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593819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4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7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8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576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7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9" name="Rectangle 3"/>
          <p:cNvSpPr/>
          <p:nvPr/>
        </p:nvSpPr>
        <p:spPr>
          <a:xfrm>
            <a:off x="-5216" y="0"/>
            <a:ext cx="291300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580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61" y="4857650"/>
            <a:ext cx="1155279" cy="2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2907792" y="0"/>
            <a:ext cx="6236209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82" name="TextBox 7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83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61" y="4845272"/>
            <a:ext cx="1155279" cy="2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5" name="Pentagon 11"/>
          <p:cNvSpPr/>
          <p:nvPr/>
        </p:nvSpPr>
        <p:spPr>
          <a:xfrm>
            <a:off x="-24370" y="274639"/>
            <a:ext cx="1990914" cy="1019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76" y="0"/>
                </a:lnTo>
                <a:lnTo>
                  <a:pt x="21600" y="10800"/>
                </a:lnTo>
                <a:lnTo>
                  <a:pt x="1787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6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2" y="370696"/>
            <a:ext cx="1598532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256938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4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9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596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9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9" name="Rectangle 1"/>
          <p:cNvSpPr/>
          <p:nvPr/>
        </p:nvSpPr>
        <p:spPr>
          <a:xfrm>
            <a:off x="0" y="-1"/>
            <a:ext cx="9144000" cy="47374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0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375079" y="607772"/>
            <a:ext cx="5042527" cy="1780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1" name="Google Shape;545;g92c1b8851f_1_208"/>
          <p:cNvSpPr>
            <a:spLocks noGrp="1"/>
          </p:cNvSpPr>
          <p:nvPr>
            <p:ph type="pic" sz="half" idx="22"/>
          </p:nvPr>
        </p:nvSpPr>
        <p:spPr>
          <a:xfrm>
            <a:off x="375081" y="2501376"/>
            <a:ext cx="5042526" cy="19010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78423" y="607772"/>
            <a:ext cx="3189250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Google Shape;376;g92c1b8851f_1_40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678423" y="1506786"/>
            <a:ext cx="3189250" cy="289560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6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5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745" y="1115095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Pentagon 9"/>
          <p:cNvSpPr/>
          <p:nvPr/>
        </p:nvSpPr>
        <p:spPr>
          <a:xfrm rot="5400000">
            <a:off x="531246" y="-165087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2" y="61317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962852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5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1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17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1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0" name="Rectangle 1"/>
          <p:cNvSpPr/>
          <p:nvPr/>
        </p:nvSpPr>
        <p:spPr>
          <a:xfrm>
            <a:off x="0" y="4665133"/>
            <a:ext cx="9144000" cy="478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1" name="Google Shape;545;g92c1b8851f_1_208"/>
          <p:cNvSpPr>
            <a:spLocks noGrp="1"/>
          </p:cNvSpPr>
          <p:nvPr>
            <p:ph type="pic" sz="half" idx="21"/>
          </p:nvPr>
        </p:nvSpPr>
        <p:spPr>
          <a:xfrm>
            <a:off x="0" y="-2"/>
            <a:ext cx="4547481" cy="2542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22" name="Google Shape;545;g92c1b8851f_1_208"/>
          <p:cNvSpPr>
            <a:spLocks noGrp="1"/>
          </p:cNvSpPr>
          <p:nvPr>
            <p:ph type="pic" sz="half" idx="22"/>
          </p:nvPr>
        </p:nvSpPr>
        <p:spPr>
          <a:xfrm>
            <a:off x="0" y="2601470"/>
            <a:ext cx="4547481" cy="2542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23" name="Google Shape;545;g92c1b8851f_1_208"/>
          <p:cNvSpPr>
            <a:spLocks noGrp="1"/>
          </p:cNvSpPr>
          <p:nvPr>
            <p:ph type="pic" sz="half" idx="23"/>
          </p:nvPr>
        </p:nvSpPr>
        <p:spPr>
          <a:xfrm>
            <a:off x="4596519" y="-2"/>
            <a:ext cx="4547481" cy="2542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24" name="Google Shape;545;g92c1b8851f_1_208"/>
          <p:cNvSpPr>
            <a:spLocks noGrp="1"/>
          </p:cNvSpPr>
          <p:nvPr>
            <p:ph type="pic" sz="half" idx="24"/>
          </p:nvPr>
        </p:nvSpPr>
        <p:spPr>
          <a:xfrm>
            <a:off x="4596519" y="2601470"/>
            <a:ext cx="4547481" cy="2542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1146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3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3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35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36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8" name="Rectangle 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39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0" name="Google Shape;545;g92c1b8851f_1_208"/>
          <p:cNvSpPr>
            <a:spLocks noGrp="1"/>
          </p:cNvSpPr>
          <p:nvPr>
            <p:ph type="pic" sz="quarter" idx="22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Google Shape;545;g92c1b8851f_1_208"/>
          <p:cNvSpPr>
            <a:spLocks noGrp="1"/>
          </p:cNvSpPr>
          <p:nvPr>
            <p:ph type="pic" sz="quarter" idx="23"/>
          </p:nvPr>
        </p:nvSpPr>
        <p:spPr>
          <a:xfrm>
            <a:off x="4663440" y="404622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2" name="Google Shape;545;g92c1b8851f_1_208"/>
          <p:cNvSpPr>
            <a:spLocks noGrp="1"/>
          </p:cNvSpPr>
          <p:nvPr>
            <p:ph type="pic" sz="quarter" idx="24"/>
          </p:nvPr>
        </p:nvSpPr>
        <p:spPr>
          <a:xfrm>
            <a:off x="4663440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3" name="Rectangle 13"/>
          <p:cNvSpPr/>
          <p:nvPr/>
        </p:nvSpPr>
        <p:spPr>
          <a:xfrm>
            <a:off x="275938" y="1593668"/>
            <a:ext cx="4197098" cy="29897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4932" y="1800379"/>
            <a:ext cx="3717463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5" name="Google Shape;376;g92c1b8851f_1_40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24932" y="2472811"/>
            <a:ext cx="3717464" cy="1955173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indent="7938">
              <a:spcBef>
                <a:spcPts val="600"/>
              </a:spcBef>
              <a:defRPr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646" name="TextBox 18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48" name="Picture 26" descr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59" y="2287532"/>
            <a:ext cx="569017" cy="139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Picture 28" descr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Pentagon 14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1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70473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9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61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6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4" name="Rectangle 18"/>
          <p:cNvSpPr/>
          <p:nvPr/>
        </p:nvSpPr>
        <p:spPr>
          <a:xfrm>
            <a:off x="0" y="-1"/>
            <a:ext cx="9144000" cy="47374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Pentagon 16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6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54" y="2097179"/>
            <a:ext cx="569016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68" name="Google Shape;545;g92c1b8851f_1_208"/>
          <p:cNvSpPr>
            <a:spLocks noGrp="1"/>
          </p:cNvSpPr>
          <p:nvPr>
            <p:ph type="pic" sz="quarter" idx="22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69" name="Google Shape;545;g92c1b8851f_1_208"/>
          <p:cNvSpPr>
            <a:spLocks noGrp="1"/>
          </p:cNvSpPr>
          <p:nvPr>
            <p:ph type="pic" sz="quarter" idx="23"/>
          </p:nvPr>
        </p:nvSpPr>
        <p:spPr>
          <a:xfrm>
            <a:off x="4663440" y="404622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0" name="Google Shape;545;g92c1b8851f_1_208"/>
          <p:cNvSpPr>
            <a:spLocks noGrp="1"/>
          </p:cNvSpPr>
          <p:nvPr>
            <p:ph type="pic" sz="quarter" idx="24"/>
          </p:nvPr>
        </p:nvSpPr>
        <p:spPr>
          <a:xfrm>
            <a:off x="4663440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725" y="1610027"/>
            <a:ext cx="4088395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2" name="Google Shape;376;g92c1b8851f_1_40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00725" y="2369297"/>
            <a:ext cx="4088395" cy="2214135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indent="7938">
              <a:spcBef>
                <a:spcPts val="600"/>
              </a:spcBef>
              <a:defRPr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6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74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36" y="16380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430505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Picture 31" descr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83" y="1986121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Google Shape;1166;g92c1b8851f_1_543"/>
          <p:cNvSpPr/>
          <p:nvPr/>
        </p:nvSpPr>
        <p:spPr>
          <a:xfrm>
            <a:off x="4632959" y="0"/>
            <a:ext cx="4556414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3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7177692" y="460462"/>
            <a:ext cx="2011681" cy="20116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4" name="Google Shape;545;g92c1b8851f_1_208"/>
          <p:cNvSpPr>
            <a:spLocks noGrp="1"/>
          </p:cNvSpPr>
          <p:nvPr>
            <p:ph type="pic" sz="quarter" idx="22"/>
          </p:nvPr>
        </p:nvSpPr>
        <p:spPr>
          <a:xfrm>
            <a:off x="7177692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5" name="Google Shape;545;g92c1b8851f_1_208"/>
          <p:cNvSpPr>
            <a:spLocks noGrp="1"/>
          </p:cNvSpPr>
          <p:nvPr>
            <p:ph type="pic" sz="quarter" idx="23"/>
          </p:nvPr>
        </p:nvSpPr>
        <p:spPr>
          <a:xfrm>
            <a:off x="5068289" y="460462"/>
            <a:ext cx="2011681" cy="20116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6" name="Google Shape;545;g92c1b8851f_1_208"/>
          <p:cNvSpPr>
            <a:spLocks noGrp="1"/>
          </p:cNvSpPr>
          <p:nvPr>
            <p:ph type="pic" sz="quarter" idx="24"/>
          </p:nvPr>
        </p:nvSpPr>
        <p:spPr>
          <a:xfrm>
            <a:off x="5068289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725" y="1525107"/>
            <a:ext cx="3761492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4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4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4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4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4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Google Shape;376;g92c1b8851f_1_40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00726" y="2226271"/>
            <a:ext cx="3835845" cy="236270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1600"/>
              <a:buFont typeface="Arial"/>
              <a:buChar char="•"/>
              <a:defRPr sz="16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689" name="TextBox 2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1" name="Picture 32" descr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Pentagon 23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3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36" y="16380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11838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11" descr="Picture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42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46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29286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1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70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5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703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0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6" name="Rectangle 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707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TextBox 7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7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0" name="Pentagon 5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1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872650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9" name="Pentagon 2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36" y="16380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237435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Picture Placeholder 8" descr="Picture Placeholder 8"/>
          <p:cNvPicPr>
            <a:picLocks noChangeAspect="1"/>
          </p:cNvPicPr>
          <p:nvPr/>
        </p:nvPicPr>
        <p:blipFill>
          <a:blip r:embed="rId2"/>
          <a:srcRect l="36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Rectangle 15"/>
          <p:cNvSpPr/>
          <p:nvPr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886716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30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968744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Google Shape;540;g92c1b8851f_1_200" descr="Google Shape;540;g92c1b8851f_1_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594" y="4694556"/>
            <a:ext cx="1366813" cy="216291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32856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0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74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742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4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5" name="Rectangle 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7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6495" y="2049738"/>
            <a:ext cx="7154306" cy="6519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47" name="Google Shape;591;g92c1b8851f_1_246" descr="Google Shape;591;g92c1b8851f_1_246"/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6393305" y="2571750"/>
            <a:ext cx="3246596" cy="2070294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16495" y="2876199"/>
            <a:ext cx="7154303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749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02" y="2686802"/>
            <a:ext cx="833098" cy="20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3" name="Group 1"/>
          <p:cNvGrpSpPr/>
          <p:nvPr/>
        </p:nvGrpSpPr>
        <p:grpSpPr>
          <a:xfrm>
            <a:off x="516495" y="-1"/>
            <a:ext cx="1598531" cy="1410794"/>
            <a:chOff x="0" y="0"/>
            <a:chExt cx="1598530" cy="1410792"/>
          </a:xfrm>
        </p:grpSpPr>
        <p:sp>
          <p:nvSpPr>
            <p:cNvPr id="751" name="Pentagon 7"/>
            <p:cNvSpPr/>
            <p:nvPr/>
          </p:nvSpPr>
          <p:spPr>
            <a:xfrm rot="5400000">
              <a:off x="93869" y="-67464"/>
              <a:ext cx="1410793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52" name="Picture 8" descr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06235"/>
              <a:ext cx="1598531" cy="810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42588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2" name="TextBox 4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76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6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764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6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7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768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302" y="4855676"/>
            <a:ext cx="180107" cy="167662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1" name="TextBox 13"/>
          <p:cNvSpPr txBox="1"/>
          <p:nvPr/>
        </p:nvSpPr>
        <p:spPr>
          <a:xfrm>
            <a:off x="266464" y="4861218"/>
            <a:ext cx="1714501" cy="165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772" name="TextBox 14"/>
          <p:cNvSpPr txBox="1"/>
          <p:nvPr/>
        </p:nvSpPr>
        <p:spPr>
          <a:xfrm>
            <a:off x="45719" y="-388430"/>
            <a:ext cx="5437294" cy="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773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5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Google Shape;556;g92c1b8851f_1_212"/>
          <p:cNvSpPr txBox="1"/>
          <p:nvPr/>
        </p:nvSpPr>
        <p:spPr>
          <a:xfrm>
            <a:off x="9929" y="4855676"/>
            <a:ext cx="330852" cy="167662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7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073762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443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Rectangle 13"/>
          <p:cNvSpPr/>
          <p:nvPr/>
        </p:nvSpPr>
        <p:spPr>
          <a:xfrm>
            <a:off x="-5216" y="0"/>
            <a:ext cx="9154432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59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5784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7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58651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Placeholder 9" descr="Picture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14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Rectangle 16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85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ntagon 10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4651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66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6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9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1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7452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00"/>
            <a:ext cx="9144000" cy="515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Rectangle 16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13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3270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1" descr="Picture Placeholder 31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-10431" y="0"/>
            <a:ext cx="915443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3"/>
          <p:cNvSpPr/>
          <p:nvPr/>
        </p:nvSpPr>
        <p:spPr>
          <a:xfrm>
            <a:off x="-5216" y="0"/>
            <a:ext cx="9154432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  <p:sldLayoutId id="2147483917" r:id="rId4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hane.Mallen@liaisonedu.com" TargetMode="Externa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ksu.emplaunch.com/89860625/my_ksup_video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66" y="1013408"/>
            <a:ext cx="6467868" cy="29630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76753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/>
          <a:lstStyle/>
          <a:p>
            <a: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6139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1215;g92c1b8851f_1_568"/>
          <p:cNvSpPr txBox="1"/>
          <p:nvPr/>
        </p:nvSpPr>
        <p:spPr>
          <a:xfrm>
            <a:off x="516494" y="3182860"/>
            <a:ext cx="232049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1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dirty="0"/>
              <a:t>Shane </a:t>
            </a:r>
            <a:r>
              <a:rPr dirty="0" err="1"/>
              <a:t>Mallen</a:t>
            </a:r>
            <a:endParaRPr dirty="0"/>
          </a:p>
          <a:p>
            <a:pPr lvl="1">
              <a:defRPr sz="1200">
                <a:solidFill>
                  <a:srgbClr val="FFFFFF"/>
                </a:solidFill>
              </a:defRPr>
            </a:pPr>
            <a:r>
              <a:rPr dirty="0"/>
              <a:t>Liaison</a:t>
            </a:r>
          </a:p>
          <a:p>
            <a:pPr lvl="1">
              <a:defRPr sz="1200">
                <a:solidFill>
                  <a:srgbClr val="FFFFFF"/>
                </a:solidFill>
              </a:defRPr>
            </a:pPr>
            <a:r>
              <a:rPr u="sng" dirty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2"/>
              </a:rPr>
              <a:t>shane.Mallen@liaisonedu.com</a:t>
            </a:r>
          </a:p>
        </p:txBody>
      </p:sp>
      <p:sp>
        <p:nvSpPr>
          <p:cNvPr id="867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516494" y="2049738"/>
            <a:ext cx="7154307" cy="651918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037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92708" y="1728948"/>
            <a:ext cx="6958584" cy="950976"/>
          </a:xfrm>
          <a:prstGeom prst="rect">
            <a:avLst/>
          </a:prstGeom>
        </p:spPr>
        <p:txBody>
          <a:bodyPr/>
          <a:lstStyle/>
          <a:p>
            <a:r>
              <a:t>EMP Rewind 2022</a:t>
            </a:r>
          </a:p>
        </p:txBody>
      </p:sp>
      <p:sp>
        <p:nvSpPr>
          <p:cNvPr id="789" name="Text Placeholder 2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Shane Mallen 7/28/2022 </a:t>
            </a:r>
          </a:p>
        </p:txBody>
      </p:sp>
    </p:spTree>
    <p:extLst>
      <p:ext uri="{BB962C8B-B14F-4D97-AF65-F5344CB8AC3E}">
        <p14:creationId xmlns:p14="http://schemas.microsoft.com/office/powerpoint/2010/main" val="16579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792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048125" y="0"/>
            <a:ext cx="5095875" cy="4737100"/>
          </a:xfrm>
          <a:prstGeom prst="rect">
            <a:avLst/>
          </a:prstGeom>
        </p:spPr>
      </p:pic>
      <p:sp>
        <p:nvSpPr>
          <p:cNvPr id="793" name="Google Shape;1079;g92c1b8851f_1_411"/>
          <p:cNvSpPr/>
          <p:nvPr/>
        </p:nvSpPr>
        <p:spPr>
          <a:xfrm>
            <a:off x="3265299" y="-1"/>
            <a:ext cx="3330764" cy="475161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4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277368" y="734772"/>
            <a:ext cx="5472349" cy="3952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Agenda</a:t>
            </a:r>
          </a:p>
        </p:txBody>
      </p:sp>
      <p:sp>
        <p:nvSpPr>
          <p:cNvPr id="795" name="Text Placeholder 6"/>
          <p:cNvSpPr txBox="1">
            <a:spLocks noGrp="1"/>
          </p:cNvSpPr>
          <p:nvPr>
            <p:ph type="body" idx="22"/>
          </p:nvPr>
        </p:nvSpPr>
        <p:spPr>
          <a:xfrm>
            <a:off x="277368" y="1633783"/>
            <a:ext cx="4573308" cy="30053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267368" indent="-267368">
              <a:lnSpc>
                <a:spcPts val="4400"/>
              </a:lnSpc>
              <a:buSzPct val="100000"/>
              <a:buFontTx/>
              <a:buAutoNum type="arabicPeriod"/>
              <a:defRPr b="1"/>
            </a:pPr>
            <a:r>
              <a:t>Legalities &amp; Security</a:t>
            </a:r>
          </a:p>
          <a:p>
            <a:pPr marL="267368" indent="-267368">
              <a:lnSpc>
                <a:spcPts val="4400"/>
              </a:lnSpc>
              <a:buSzPct val="100000"/>
              <a:buFontTx/>
              <a:buAutoNum type="arabicPeriod"/>
              <a:defRPr b="1"/>
            </a:pPr>
            <a:r>
              <a:t>Engaging Communications </a:t>
            </a:r>
          </a:p>
          <a:p>
            <a:pPr marL="267368" indent="-267368">
              <a:lnSpc>
                <a:spcPts val="4400"/>
              </a:lnSpc>
              <a:buSzPct val="100000"/>
              <a:buFontTx/>
              <a:buAutoNum type="arabicPeriod"/>
              <a:defRPr b="1"/>
            </a:pPr>
            <a:r>
              <a:t>Exports and Integrations</a:t>
            </a:r>
          </a:p>
        </p:txBody>
      </p:sp>
      <p:grpSp>
        <p:nvGrpSpPr>
          <p:cNvPr id="798" name="Group 9"/>
          <p:cNvGrpSpPr/>
          <p:nvPr/>
        </p:nvGrpSpPr>
        <p:grpSpPr>
          <a:xfrm>
            <a:off x="7378106" y="-1"/>
            <a:ext cx="1545719" cy="1233386"/>
            <a:chOff x="0" y="0"/>
            <a:chExt cx="1545718" cy="1233385"/>
          </a:xfrm>
        </p:grpSpPr>
        <p:sp>
          <p:nvSpPr>
            <p:cNvPr id="796" name="Pentagon 10"/>
            <p:cNvSpPr/>
            <p:nvPr/>
          </p:nvSpPr>
          <p:spPr>
            <a:xfrm rot="5400000">
              <a:off x="156166" y="-156167"/>
              <a:ext cx="1233385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97" name="Picture 11" descr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70237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1" name="Group 3"/>
          <p:cNvGrpSpPr/>
          <p:nvPr/>
        </p:nvGrpSpPr>
        <p:grpSpPr>
          <a:xfrm>
            <a:off x="7342895" y="-5805"/>
            <a:ext cx="1598531" cy="1233386"/>
            <a:chOff x="0" y="0"/>
            <a:chExt cx="1598530" cy="1233385"/>
          </a:xfrm>
        </p:grpSpPr>
        <p:sp>
          <p:nvSpPr>
            <p:cNvPr id="799" name="Pentagon 13"/>
            <p:cNvSpPr/>
            <p:nvPr/>
          </p:nvSpPr>
          <p:spPr>
            <a:xfrm rot="5400000">
              <a:off x="182573" y="-156167"/>
              <a:ext cx="1233386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00" name="Picture 15" descr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615"/>
              <a:ext cx="1598531" cy="810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04173841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" grpId="0" animBg="1" advAuto="0"/>
      <p:bldP spid="80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804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Legalities &amp; Security</a:t>
            </a:r>
          </a:p>
        </p:txBody>
      </p:sp>
      <p:sp>
        <p:nvSpPr>
          <p:cNvPr id="805" name="Text Placeholder 2"/>
          <p:cNvSpPr txBox="1">
            <a:spLocks noGrp="1"/>
          </p:cNvSpPr>
          <p:nvPr>
            <p:ph type="body" idx="21"/>
          </p:nvPr>
        </p:nvSpPr>
        <p:spPr>
          <a:xfrm>
            <a:off x="17427" y="1296647"/>
            <a:ext cx="4325974" cy="33424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7938">
              <a:buSzTx/>
              <a:buNone/>
              <a:defRPr b="1"/>
            </a:pPr>
            <a:r>
              <a:t>Student Impersonation</a:t>
            </a:r>
          </a:p>
          <a:p>
            <a:pPr marL="460375" lvl="1" indent="-230188">
              <a:spcBef>
                <a:spcPts val="600"/>
              </a:spcBef>
              <a:buSzPts val="1800"/>
              <a:buFont typeface="Arial"/>
              <a:buChar char="−"/>
              <a:defRPr sz="18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Users (internal and external) can preview existing test records’ PURLs without having to remember a number of passwords.</a:t>
            </a:r>
            <a:endParaRPr sz="2400"/>
          </a:p>
          <a:p>
            <a:pPr marL="460375" lvl="1" indent="-230188">
              <a:spcBef>
                <a:spcPts val="600"/>
              </a:spcBef>
              <a:buSzPts val="1800"/>
              <a:buFont typeface="Arial"/>
              <a:buChar char="−"/>
              <a:defRPr sz="18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Users can assist their student in any action within their PURL.</a:t>
            </a:r>
          </a:p>
          <a:p>
            <a:pPr marL="0" indent="0">
              <a:buSzTx/>
              <a:buNone/>
              <a:defRPr b="1"/>
            </a:pPr>
            <a:r>
              <a:t>Track PURL Logins in Groups</a:t>
            </a:r>
          </a:p>
        </p:txBody>
      </p:sp>
      <p:pic>
        <p:nvPicPr>
          <p:cNvPr id="806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99" y="1365424"/>
            <a:ext cx="4686992" cy="247333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335528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1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Engaging Communications </a:t>
            </a:r>
          </a:p>
        </p:txBody>
      </p:sp>
      <p:sp>
        <p:nvSpPr>
          <p:cNvPr id="812" name="Text Placeholder 2"/>
          <p:cNvSpPr txBox="1">
            <a:spLocks noGrp="1"/>
          </p:cNvSpPr>
          <p:nvPr>
            <p:ph type="body" idx="21"/>
          </p:nvPr>
        </p:nvSpPr>
        <p:spPr>
          <a:xfrm>
            <a:off x="23897" y="1138122"/>
            <a:ext cx="4325974" cy="3342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7858" defTabSz="905255">
              <a:spcBef>
                <a:spcPts val="500"/>
              </a:spcBef>
              <a:buSzTx/>
              <a:buNone/>
              <a:defRPr sz="1979" b="1"/>
            </a:pPr>
            <a:r>
              <a:t>Intelligent Print </a:t>
            </a:r>
          </a:p>
          <a:p>
            <a:pPr marL="455771" lvl="1" indent="-227886" defTabSz="905255">
              <a:spcBef>
                <a:spcPts val="500"/>
              </a:spcBef>
              <a:buSzPts val="1700"/>
              <a:buFont typeface="Arial"/>
              <a:buChar char="−"/>
              <a:defRPr sz="1782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Dynamic trackable QR codes</a:t>
            </a:r>
          </a:p>
          <a:p>
            <a:pPr marL="455771" lvl="1" indent="-227886" defTabSz="905255">
              <a:spcBef>
                <a:spcPts val="500"/>
              </a:spcBef>
              <a:buSzPts val="1700"/>
              <a:buFont typeface="Arial"/>
              <a:buChar char="−"/>
              <a:defRPr sz="1782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Drive and track mobile device engagement and conversions from any personalized mail.</a:t>
            </a:r>
          </a:p>
          <a:p>
            <a:pPr marL="0" indent="0" defTabSz="905255">
              <a:spcBef>
                <a:spcPts val="500"/>
              </a:spcBef>
              <a:buSzTx/>
              <a:buNone/>
              <a:defRPr sz="1979" b="1"/>
            </a:pPr>
            <a:r>
              <a:t>Personalized PDFs for International Students</a:t>
            </a:r>
          </a:p>
          <a:p>
            <a:pPr marL="455771" lvl="1" indent="-227886" defTabSz="905255">
              <a:spcBef>
                <a:spcPts val="500"/>
              </a:spcBef>
              <a:buSzPts val="1700"/>
              <a:buFont typeface="Arial"/>
              <a:buChar char="−"/>
              <a:defRPr sz="1782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Send International students Viewbooks through e-mail</a:t>
            </a:r>
            <a:endParaRPr b="1"/>
          </a:p>
          <a:p>
            <a:pPr marL="0" indent="0" defTabSz="905255">
              <a:spcBef>
                <a:spcPts val="500"/>
              </a:spcBef>
              <a:buSzTx/>
              <a:buNone/>
              <a:defRPr sz="1979" b="1"/>
            </a:pPr>
            <a:r>
              <a:t>On-demand Print Blast</a:t>
            </a:r>
          </a:p>
        </p:txBody>
      </p:sp>
      <p:pic>
        <p:nvPicPr>
          <p:cNvPr id="81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085" y="2768730"/>
            <a:ext cx="5032915" cy="168061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1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78" y="1397502"/>
            <a:ext cx="2648311" cy="176137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0332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" name="Group"/>
          <p:cNvGrpSpPr/>
          <p:nvPr/>
        </p:nvGrpSpPr>
        <p:grpSpPr>
          <a:xfrm>
            <a:off x="1842417" y="1285813"/>
            <a:ext cx="6214485" cy="3314018"/>
            <a:chOff x="0" y="0"/>
            <a:chExt cx="6214483" cy="3314017"/>
          </a:xfrm>
        </p:grpSpPr>
        <p:pic>
          <p:nvPicPr>
            <p:cNvPr id="816" name="art 1.jpeg" descr="art 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214484" cy="3200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7" name="ipad 2-2.jpeg" descr="ipad 2-2.jpe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 t="3117" r="1701" b="5809"/>
            <a:stretch>
              <a:fillRect/>
            </a:stretch>
          </p:blipFill>
          <p:spPr>
            <a:xfrm>
              <a:off x="2816567" y="1193932"/>
              <a:ext cx="1801814" cy="2120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6" extrusionOk="0">
                  <a:moveTo>
                    <a:pt x="10686" y="0"/>
                  </a:moveTo>
                  <a:cubicBezTo>
                    <a:pt x="6132" y="4"/>
                    <a:pt x="1513" y="40"/>
                    <a:pt x="1218" y="108"/>
                  </a:cubicBezTo>
                  <a:cubicBezTo>
                    <a:pt x="314" y="318"/>
                    <a:pt x="376" y="-316"/>
                    <a:pt x="376" y="9553"/>
                  </a:cubicBezTo>
                  <a:cubicBezTo>
                    <a:pt x="376" y="17350"/>
                    <a:pt x="350" y="18445"/>
                    <a:pt x="186" y="18498"/>
                  </a:cubicBezTo>
                  <a:cubicBezTo>
                    <a:pt x="43" y="18543"/>
                    <a:pt x="0" y="18738"/>
                    <a:pt x="0" y="19321"/>
                  </a:cubicBezTo>
                  <a:cubicBezTo>
                    <a:pt x="0" y="19991"/>
                    <a:pt x="43" y="20114"/>
                    <a:pt x="314" y="20358"/>
                  </a:cubicBezTo>
                  <a:cubicBezTo>
                    <a:pt x="484" y="20512"/>
                    <a:pt x="592" y="20673"/>
                    <a:pt x="561" y="20716"/>
                  </a:cubicBezTo>
                  <a:cubicBezTo>
                    <a:pt x="496" y="20803"/>
                    <a:pt x="840" y="21078"/>
                    <a:pt x="1123" y="21165"/>
                  </a:cubicBezTo>
                  <a:cubicBezTo>
                    <a:pt x="1226" y="21196"/>
                    <a:pt x="5584" y="21228"/>
                    <a:pt x="10805" y="21233"/>
                  </a:cubicBezTo>
                  <a:cubicBezTo>
                    <a:pt x="21343" y="21242"/>
                    <a:pt x="20685" y="21284"/>
                    <a:pt x="21053" y="20549"/>
                  </a:cubicBezTo>
                  <a:cubicBezTo>
                    <a:pt x="21150" y="20356"/>
                    <a:pt x="21312" y="20199"/>
                    <a:pt x="21414" y="20199"/>
                  </a:cubicBezTo>
                  <a:cubicBezTo>
                    <a:pt x="21563" y="20199"/>
                    <a:pt x="21600" y="20033"/>
                    <a:pt x="21600" y="19376"/>
                  </a:cubicBezTo>
                  <a:cubicBezTo>
                    <a:pt x="21600" y="18643"/>
                    <a:pt x="21571" y="18551"/>
                    <a:pt x="21348" y="18502"/>
                  </a:cubicBezTo>
                  <a:cubicBezTo>
                    <a:pt x="21101" y="18448"/>
                    <a:pt x="21095" y="18356"/>
                    <a:pt x="21091" y="9613"/>
                  </a:cubicBezTo>
                  <a:cubicBezTo>
                    <a:pt x="21087" y="2152"/>
                    <a:pt x="21066" y="745"/>
                    <a:pt x="20915" y="525"/>
                  </a:cubicBezTo>
                  <a:cubicBezTo>
                    <a:pt x="20817" y="382"/>
                    <a:pt x="20730" y="313"/>
                    <a:pt x="20725" y="370"/>
                  </a:cubicBezTo>
                  <a:cubicBezTo>
                    <a:pt x="20721" y="427"/>
                    <a:pt x="20637" y="382"/>
                    <a:pt x="20539" y="275"/>
                  </a:cubicBezTo>
                  <a:cubicBezTo>
                    <a:pt x="20426" y="151"/>
                    <a:pt x="20268" y="100"/>
                    <a:pt x="20106" y="135"/>
                  </a:cubicBezTo>
                  <a:cubicBezTo>
                    <a:pt x="19965" y="166"/>
                    <a:pt x="19825" y="148"/>
                    <a:pt x="19787" y="96"/>
                  </a:cubicBezTo>
                  <a:cubicBezTo>
                    <a:pt x="19736" y="28"/>
                    <a:pt x="15239" y="-3"/>
                    <a:pt x="1068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23" name="Group"/>
          <p:cNvGrpSpPr/>
          <p:nvPr/>
        </p:nvGrpSpPr>
        <p:grpSpPr>
          <a:xfrm>
            <a:off x="7111661" y="807515"/>
            <a:ext cx="1831025" cy="2389201"/>
            <a:chOff x="0" y="0"/>
            <a:chExt cx="1831024" cy="2389200"/>
          </a:xfrm>
        </p:grpSpPr>
        <p:pic>
          <p:nvPicPr>
            <p:cNvPr id="819" name="109192-KSUP-ParentEngage-Brochure-IN-FOLIO.pdf" descr="109192-KSUP-ParentEngage-Brochure-IN-FOLIO.pdf"/>
            <p:cNvPicPr>
              <a:picLocks noChangeAspect="1"/>
            </p:cNvPicPr>
            <p:nvPr/>
          </p:nvPicPr>
          <p:blipFill>
            <a:blip r:embed="rId5"/>
            <a:srcRect l="50056"/>
            <a:stretch>
              <a:fillRect/>
            </a:stretch>
          </p:blipFill>
          <p:spPr>
            <a:xfrm>
              <a:off x="656007" y="574931"/>
              <a:ext cx="1175018" cy="72614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820" name="K state 7.psd" descr="K state 7.ps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796" y="0"/>
              <a:ext cx="569017" cy="1090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1" name="MSOE Test.png" descr="MSOE 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88" y="395138"/>
              <a:ext cx="626251" cy="1085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3" name="Connection Line"/>
            <p:cNvSpPr/>
            <p:nvPr/>
          </p:nvSpPr>
          <p:spPr>
            <a:xfrm>
              <a:off x="0" y="1520030"/>
              <a:ext cx="1097831" cy="869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5" extrusionOk="0">
                  <a:moveTo>
                    <a:pt x="0" y="20284"/>
                  </a:moveTo>
                  <a:cubicBezTo>
                    <a:pt x="13215" y="21600"/>
                    <a:pt x="20415" y="14839"/>
                    <a:pt x="21600" y="0"/>
                  </a:cubicBezTo>
                </a:path>
              </a:pathLst>
            </a:custGeom>
            <a:noFill/>
            <a:ln w="50800" cap="flat">
              <a:solidFill>
                <a:schemeClr val="accent4">
                  <a:lumOff val="-9176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pic>
        <p:nvPicPr>
          <p:cNvPr id="824" name="ipad 2-2.jpeg" descr="ipad 2-2.jpeg">
            <a:hlinkClick r:id="rId3"/>
          </p:cNvPr>
          <p:cNvPicPr>
            <a:picLocks noChangeAspect="1"/>
          </p:cNvPicPr>
          <p:nvPr/>
        </p:nvPicPr>
        <p:blipFill>
          <a:blip r:embed="rId4"/>
          <a:srcRect t="3117" r="1709" b="5808"/>
          <a:stretch>
            <a:fillRect/>
          </a:stretch>
        </p:blipFill>
        <p:spPr>
          <a:xfrm>
            <a:off x="5088892" y="1822378"/>
            <a:ext cx="1904207" cy="2240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8" extrusionOk="0">
                <a:moveTo>
                  <a:pt x="10687" y="0"/>
                </a:moveTo>
                <a:cubicBezTo>
                  <a:pt x="6133" y="4"/>
                  <a:pt x="1515" y="41"/>
                  <a:pt x="1220" y="109"/>
                </a:cubicBezTo>
                <a:cubicBezTo>
                  <a:pt x="316" y="319"/>
                  <a:pt x="378" y="-315"/>
                  <a:pt x="378" y="9555"/>
                </a:cubicBezTo>
                <a:cubicBezTo>
                  <a:pt x="378" y="17353"/>
                  <a:pt x="349" y="18447"/>
                  <a:pt x="185" y="18500"/>
                </a:cubicBezTo>
                <a:cubicBezTo>
                  <a:pt x="42" y="18545"/>
                  <a:pt x="0" y="18741"/>
                  <a:pt x="0" y="19324"/>
                </a:cubicBezTo>
                <a:cubicBezTo>
                  <a:pt x="0" y="19994"/>
                  <a:pt x="44" y="20118"/>
                  <a:pt x="315" y="20362"/>
                </a:cubicBezTo>
                <a:cubicBezTo>
                  <a:pt x="485" y="20516"/>
                  <a:pt x="594" y="20673"/>
                  <a:pt x="563" y="20716"/>
                </a:cubicBezTo>
                <a:cubicBezTo>
                  <a:pt x="498" y="20803"/>
                  <a:pt x="838" y="21080"/>
                  <a:pt x="1121" y="21167"/>
                </a:cubicBezTo>
                <a:cubicBezTo>
                  <a:pt x="1224" y="21198"/>
                  <a:pt x="5588" y="21230"/>
                  <a:pt x="10809" y="21235"/>
                </a:cubicBezTo>
                <a:cubicBezTo>
                  <a:pt x="21348" y="21244"/>
                  <a:pt x="20687" y="21285"/>
                  <a:pt x="21055" y="20550"/>
                </a:cubicBezTo>
                <a:cubicBezTo>
                  <a:pt x="21152" y="20357"/>
                  <a:pt x="21313" y="20200"/>
                  <a:pt x="21415" y="20200"/>
                </a:cubicBezTo>
                <a:cubicBezTo>
                  <a:pt x="21564" y="20200"/>
                  <a:pt x="21600" y="20033"/>
                  <a:pt x="21600" y="19376"/>
                </a:cubicBezTo>
                <a:cubicBezTo>
                  <a:pt x="21600" y="18643"/>
                  <a:pt x="21575" y="18553"/>
                  <a:pt x="21352" y="18504"/>
                </a:cubicBezTo>
                <a:cubicBezTo>
                  <a:pt x="21105" y="18450"/>
                  <a:pt x="21100" y="18359"/>
                  <a:pt x="21096" y="9615"/>
                </a:cubicBezTo>
                <a:cubicBezTo>
                  <a:pt x="21092" y="2154"/>
                  <a:pt x="21067" y="743"/>
                  <a:pt x="20916" y="523"/>
                </a:cubicBezTo>
                <a:cubicBezTo>
                  <a:pt x="20818" y="380"/>
                  <a:pt x="20732" y="312"/>
                  <a:pt x="20727" y="369"/>
                </a:cubicBezTo>
                <a:cubicBezTo>
                  <a:pt x="20723" y="426"/>
                  <a:pt x="20640" y="383"/>
                  <a:pt x="20542" y="275"/>
                </a:cubicBezTo>
                <a:cubicBezTo>
                  <a:pt x="20429" y="151"/>
                  <a:pt x="20272" y="101"/>
                  <a:pt x="20110" y="136"/>
                </a:cubicBezTo>
                <a:cubicBezTo>
                  <a:pt x="19969" y="167"/>
                  <a:pt x="19824" y="146"/>
                  <a:pt x="19786" y="94"/>
                </a:cubicBezTo>
                <a:cubicBezTo>
                  <a:pt x="19735" y="26"/>
                  <a:pt x="15241" y="-3"/>
                  <a:pt x="10687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25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2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68891" y="221039"/>
            <a:ext cx="6099006" cy="580412"/>
          </a:xfrm>
          <a:prstGeom prst="rect">
            <a:avLst/>
          </a:prstGeom>
        </p:spPr>
        <p:txBody>
          <a:bodyPr/>
          <a:lstStyle/>
          <a:p>
            <a:r>
              <a:t>Engaging Communications </a:t>
            </a:r>
          </a:p>
        </p:txBody>
      </p:sp>
      <p:sp>
        <p:nvSpPr>
          <p:cNvPr id="827" name="intelligent  QR codes…"/>
          <p:cNvSpPr txBox="1"/>
          <p:nvPr/>
        </p:nvSpPr>
        <p:spPr>
          <a:xfrm>
            <a:off x="187253" y="1379721"/>
            <a:ext cx="1545719" cy="2664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sz="1700" b="1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intelligent </a:t>
            </a:r>
            <a:br/>
            <a:r>
              <a:rPr b="0"/>
              <a:t>QR codes</a:t>
            </a:r>
          </a:p>
          <a:p>
            <a:pPr marL="120315" indent="-120315">
              <a:spcBef>
                <a:spcPts val="8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Connect var print </a:t>
            </a:r>
            <a:br/>
            <a:r>
              <a:t>to digital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Hyper-personalized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Tracked Interactions 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Interaction can trigger other campaigns</a:t>
            </a:r>
          </a:p>
          <a:p>
            <a:pPr marL="120315" indent="-120315">
              <a:spcBef>
                <a:spcPts val="8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Validates print</a:t>
            </a:r>
          </a:p>
        </p:txBody>
      </p:sp>
      <p:pic>
        <p:nvPicPr>
          <p:cNvPr id="828" name="K state var vid brochure.psd" descr="K state var vid brochure.ps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80000">
            <a:off x="1737194" y="429310"/>
            <a:ext cx="3452136" cy="483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QR Code on Student Record.psd" descr="QR Code on Student Record.ps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6149" y="629142"/>
            <a:ext cx="5143501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2" name="Group"/>
          <p:cNvGrpSpPr/>
          <p:nvPr/>
        </p:nvGrpSpPr>
        <p:grpSpPr>
          <a:xfrm>
            <a:off x="2065308" y="2717856"/>
            <a:ext cx="2939240" cy="2248391"/>
            <a:chOff x="0" y="0"/>
            <a:chExt cx="2939238" cy="2248389"/>
          </a:xfrm>
        </p:grpSpPr>
        <p:sp>
          <p:nvSpPr>
            <p:cNvPr id="830" name="Circle"/>
            <p:cNvSpPr/>
            <p:nvPr/>
          </p:nvSpPr>
          <p:spPr>
            <a:xfrm>
              <a:off x="0" y="1547508"/>
              <a:ext cx="700882" cy="700882"/>
            </a:xfrm>
            <a:prstGeom prst="ellipse">
              <a:avLst/>
            </a:prstGeom>
            <a:noFill/>
            <a:ln w="50800" cap="flat">
              <a:solidFill>
                <a:schemeClr val="accent4">
                  <a:lumOff val="-9176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34" name="Connection Line"/>
            <p:cNvSpPr/>
            <p:nvPr/>
          </p:nvSpPr>
          <p:spPr>
            <a:xfrm>
              <a:off x="495043" y="0"/>
              <a:ext cx="2444196" cy="155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61" y="7867"/>
                    <a:pt x="11361" y="667"/>
                    <a:pt x="21600" y="0"/>
                  </a:cubicBezTo>
                </a:path>
              </a:pathLst>
            </a:custGeom>
            <a:noFill/>
            <a:ln w="50800" cap="flat">
              <a:solidFill>
                <a:schemeClr val="accent4">
                  <a:lumOff val="-9176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46671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0" dur="1000" fill="hold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" grpId="0" animBg="1" advAuto="0"/>
      <p:bldP spid="823" grpId="0" animBg="1" advAuto="0"/>
      <p:bldP spid="824" grpId="0" animBg="1" advAuto="0"/>
      <p:bldP spid="828" grpId="0" animBg="1" advAuto="0"/>
      <p:bldP spid="829" grpId="0" animBg="1" advAuto="0"/>
      <p:bldP spid="83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83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Engaging Communications </a:t>
            </a:r>
          </a:p>
        </p:txBody>
      </p:sp>
      <p:sp>
        <p:nvSpPr>
          <p:cNvPr id="838" name="Text Placeholder 2"/>
          <p:cNvSpPr txBox="1">
            <a:spLocks noGrp="1"/>
          </p:cNvSpPr>
          <p:nvPr>
            <p:ph type="body" idx="21"/>
          </p:nvPr>
        </p:nvSpPr>
        <p:spPr>
          <a:xfrm>
            <a:off x="246026" y="1296647"/>
            <a:ext cx="4213831" cy="33424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7938">
              <a:buSzTx/>
              <a:buNone/>
              <a:defRPr b="1"/>
            </a:pPr>
            <a:r>
              <a:t>“Spam Trap” Monitoring </a:t>
            </a:r>
          </a:p>
          <a:p>
            <a:pPr marL="460375" lvl="1" indent="-230188">
              <a:spcBef>
                <a:spcPts val="600"/>
              </a:spcBef>
              <a:buSzPts val="1800"/>
              <a:buFont typeface="Arial"/>
              <a:buChar char="−"/>
              <a:defRPr sz="18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Search lists are automatically monitored for known “spam traps” or dormant emails,</a:t>
            </a:r>
          </a:p>
          <a:p>
            <a:pPr marL="0" indent="0">
              <a:buSzTx/>
              <a:buNone/>
              <a:defRPr b="1"/>
            </a:pPr>
            <a:r>
              <a:t>SMS Conversations </a:t>
            </a:r>
          </a:p>
          <a:p>
            <a:pPr marL="460375" lvl="1" indent="-230188">
              <a:spcBef>
                <a:spcPts val="600"/>
              </a:spcBef>
              <a:buSzPts val="1800"/>
              <a:buFont typeface="Arial"/>
              <a:buChar char="−"/>
              <a:defRPr sz="18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Using a centralized inbox in their EMP account, clients can read and reply to all SMS messages with their students inside EMP.</a:t>
            </a:r>
          </a:p>
        </p:txBody>
      </p:sp>
      <p:pic>
        <p:nvPicPr>
          <p:cNvPr id="839" name="Screen Shot 2022-07-25 at 1.22.29 PM.png" descr="Screen Shot 2022-07-25 at 1.22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41" y="1609849"/>
            <a:ext cx="3918967" cy="192380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362533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844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Exports and Integrations </a:t>
            </a:r>
          </a:p>
        </p:txBody>
      </p:sp>
      <p:sp>
        <p:nvSpPr>
          <p:cNvPr id="845" name="Text Placeholder 7"/>
          <p:cNvSpPr txBox="1">
            <a:spLocks noGrp="1"/>
          </p:cNvSpPr>
          <p:nvPr>
            <p:ph type="body" idx="21"/>
          </p:nvPr>
        </p:nvSpPr>
        <p:spPr>
          <a:xfrm>
            <a:off x="29885" y="1296588"/>
            <a:ext cx="4256965" cy="32476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7858" defTabSz="905255">
              <a:spcBef>
                <a:spcPts val="500"/>
              </a:spcBef>
              <a:buSzTx/>
              <a:buNone/>
              <a:defRPr sz="1979" b="1"/>
            </a:pPr>
            <a:r>
              <a:t>Auto-export every campaign interaction</a:t>
            </a:r>
          </a:p>
          <a:p>
            <a:pPr marL="455771" lvl="1" indent="-227886" defTabSz="905255">
              <a:spcBef>
                <a:spcPts val="500"/>
              </a:spcBef>
              <a:buSzPts val="1700"/>
              <a:buFont typeface="Arial"/>
              <a:buChar char="−"/>
              <a:defRPr sz="1782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This feature exports selected students’ interaction history with the system.</a:t>
            </a:r>
            <a:endParaRPr b="1"/>
          </a:p>
          <a:p>
            <a:pPr marL="0" indent="7858" defTabSz="905255">
              <a:spcBef>
                <a:spcPts val="500"/>
              </a:spcBef>
              <a:buSzTx/>
              <a:buNone/>
              <a:defRPr sz="1979" b="1"/>
            </a:pPr>
            <a:r>
              <a:t>Auto-populate field options in Imports</a:t>
            </a:r>
          </a:p>
          <a:p>
            <a:pPr marL="455771" lvl="1" indent="-227886" defTabSz="905255">
              <a:spcBef>
                <a:spcPts val="500"/>
              </a:spcBef>
              <a:buSzPts val="1700"/>
              <a:buFont typeface="Arial"/>
              <a:buChar char="−"/>
              <a:defRPr sz="1782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EMP can now auto-populates options for fields when importing files</a:t>
            </a:r>
          </a:p>
        </p:txBody>
      </p:sp>
      <p:pic>
        <p:nvPicPr>
          <p:cNvPr id="84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49" y="2126844"/>
            <a:ext cx="4783394" cy="192757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5163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10016" y="4855676"/>
            <a:ext cx="130679" cy="167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85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Exports and Integrations </a:t>
            </a:r>
          </a:p>
        </p:txBody>
      </p:sp>
      <p:sp>
        <p:nvSpPr>
          <p:cNvPr id="852" name="Text Placeholder 2"/>
          <p:cNvSpPr txBox="1">
            <a:spLocks noGrp="1"/>
          </p:cNvSpPr>
          <p:nvPr>
            <p:ph type="body" idx="21"/>
          </p:nvPr>
        </p:nvSpPr>
        <p:spPr>
          <a:xfrm>
            <a:off x="246026" y="1296647"/>
            <a:ext cx="4213831" cy="33424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465137" indent="-457200">
              <a:buSzPts val="2400"/>
              <a:buFontTx/>
              <a:buAutoNum type="arabicPeriod"/>
              <a:defRPr sz="2400" b="1"/>
            </a:pPr>
            <a:r>
              <a:t>TargetX Recruit </a:t>
            </a:r>
            <a:br/>
            <a:endParaRPr/>
          </a:p>
          <a:p>
            <a:pPr marL="465137" indent="-457200">
              <a:buSzPts val="2400"/>
              <a:buFontTx/>
              <a:buAutoNum type="arabicPeriod"/>
              <a:defRPr sz="2400" b="1"/>
            </a:pPr>
            <a:r>
              <a:t>TargetX Insights </a:t>
            </a:r>
            <a:br/>
            <a:endParaRPr/>
          </a:p>
          <a:p>
            <a:pPr marL="465137" indent="-457200">
              <a:buSzPts val="2400"/>
              <a:buFontTx/>
              <a:buAutoNum type="arabicPeriod"/>
              <a:defRPr sz="2400" b="1"/>
            </a:pPr>
            <a:r>
              <a:t>Othot</a:t>
            </a:r>
          </a:p>
        </p:txBody>
      </p:sp>
      <p:pic>
        <p:nvPicPr>
          <p:cNvPr id="8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06" y="2618185"/>
            <a:ext cx="1714501" cy="710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816" y="1452529"/>
            <a:ext cx="2058770" cy="665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EMP Logo_190121 (1).pdf" descr="EMP Logo_190121 (1).pdf"/>
          <p:cNvPicPr>
            <a:picLocks noChangeAspect="1"/>
          </p:cNvPicPr>
          <p:nvPr/>
        </p:nvPicPr>
        <p:blipFill>
          <a:blip r:embed="rId4"/>
          <a:srcRect l="39372"/>
          <a:stretch>
            <a:fillRect/>
          </a:stretch>
        </p:blipFill>
        <p:spPr>
          <a:xfrm>
            <a:off x="7288978" y="2579213"/>
            <a:ext cx="1673251" cy="77734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56" name="Insights"/>
          <p:cNvSpPr txBox="1"/>
          <p:nvPr/>
        </p:nvSpPr>
        <p:spPr>
          <a:xfrm>
            <a:off x="5466799" y="3568332"/>
            <a:ext cx="1165455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400">
                <a:solidFill>
                  <a:srgbClr val="3FAA70"/>
                </a:solidFill>
              </a:defRPr>
            </a:lvl1pPr>
          </a:lstStyle>
          <a:p>
            <a:r>
              <a:t>Insights</a:t>
            </a:r>
          </a:p>
        </p:txBody>
      </p:sp>
      <p:sp>
        <p:nvSpPr>
          <p:cNvPr id="860" name="Connection Line"/>
          <p:cNvSpPr/>
          <p:nvPr/>
        </p:nvSpPr>
        <p:spPr>
          <a:xfrm>
            <a:off x="7257139" y="1831455"/>
            <a:ext cx="906766" cy="56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9" h="19583" extrusionOk="0">
                <a:moveTo>
                  <a:pt x="0" y="557"/>
                </a:moveTo>
                <a:cubicBezTo>
                  <a:pt x="14704" y="-2017"/>
                  <a:pt x="21600" y="4325"/>
                  <a:pt x="20689" y="19583"/>
                </a:cubicBezTo>
              </a:path>
            </a:pathLst>
          </a:custGeom>
          <a:ln w="50800">
            <a:solidFill>
              <a:schemeClr val="accent4"/>
            </a:solidFill>
            <a:headEnd type="triangle"/>
            <a:tailEnd type="triangle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861" name="Connection Line"/>
          <p:cNvSpPr/>
          <p:nvPr/>
        </p:nvSpPr>
        <p:spPr>
          <a:xfrm>
            <a:off x="6666877" y="3504111"/>
            <a:ext cx="1417939" cy="537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17281" extrusionOk="0">
                <a:moveTo>
                  <a:pt x="0" y="12966"/>
                </a:moveTo>
                <a:cubicBezTo>
                  <a:pt x="14595" y="21600"/>
                  <a:pt x="21600" y="17278"/>
                  <a:pt x="21014" y="0"/>
                </a:cubicBezTo>
              </a:path>
            </a:pathLst>
          </a:custGeom>
          <a:ln w="50800">
            <a:solidFill>
              <a:schemeClr val="accent4"/>
            </a:solidFill>
            <a:headEnd type="triangle"/>
            <a:tailEnd type="triangle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862" name="Connection Line"/>
          <p:cNvSpPr/>
          <p:nvPr/>
        </p:nvSpPr>
        <p:spPr>
          <a:xfrm>
            <a:off x="6016173" y="2582118"/>
            <a:ext cx="1158567" cy="351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15" extrusionOk="0">
                <a:moveTo>
                  <a:pt x="0" y="16515"/>
                </a:moveTo>
                <a:cubicBezTo>
                  <a:pt x="6224" y="-2465"/>
                  <a:pt x="13424" y="-5085"/>
                  <a:pt x="21600" y="8656"/>
                </a:cubicBezTo>
              </a:path>
            </a:pathLst>
          </a:custGeom>
          <a:ln w="50800">
            <a:solidFill>
              <a:schemeClr val="accent4"/>
            </a:solidFill>
            <a:headEnd type="triangle"/>
            <a:tailEnd type="triangle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41851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" grpId="0" animBg="1" advAuto="0"/>
      <p:bldP spid="854" grpId="0" animBg="1" advAuto="0"/>
      <p:bldP spid="856" grpId="0" animBg="1" advAuto="0"/>
      <p:bldP spid="860" grpId="0" animBg="1" advAuto="0"/>
      <p:bldP spid="861" grpId="0" animBg="1" advAuto="0"/>
      <p:bldP spid="862" grpId="0" animBg="1" advAuto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382F2C"/>
      </a:dk1>
      <a:lt1>
        <a:srgbClr val="FFFFFF"/>
      </a:lt1>
      <a:dk2>
        <a:srgbClr val="A7A7A7"/>
      </a:dk2>
      <a:lt2>
        <a:srgbClr val="535353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82F2C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82F2C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  <DateofEvent xmlns="5df08337-4256-4fbe-b77b-668d04ed44c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1D2833-045E-4638-AFA6-E40F1D16AC4C}">
  <ds:schemaRefs>
    <ds:schemaRef ds:uri="5df08337-4256-4fbe-b77b-668d04ed44c2"/>
    <ds:schemaRef ds:uri="http://purl.org/dc/elements/1.1/"/>
    <ds:schemaRef ds:uri="29475915-0a35-4e7b-b6e3-62984fc21310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BC4B8B7-0CCA-4FED-A6D0-7BC5427E0EAB}"/>
</file>

<file path=customXml/itemProps3.xml><?xml version="1.0" encoding="utf-8"?>
<ds:datastoreItem xmlns:ds="http://schemas.openxmlformats.org/officeDocument/2006/customXml" ds:itemID="{D4620999-0EBD-434F-AB49-3F69BDBC52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</TotalTime>
  <Words>298</Words>
  <Application>Microsoft Macintosh PowerPoint</Application>
  <PresentationFormat>On-screen Show (16:9)</PresentationFormat>
  <Paragraphs>56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  <vt:variant>
        <vt:lpstr>Custom Shows</vt:lpstr>
      </vt:variant>
      <vt:variant>
        <vt:i4>2</vt:i4>
      </vt:variant>
    </vt:vector>
  </HeadingPairs>
  <TitlesOfParts>
    <vt:vector size="19" baseType="lpstr">
      <vt:lpstr>Arial</vt:lpstr>
      <vt:lpstr>Calibri</vt:lpstr>
      <vt:lpstr>Franklin Gothic Book</vt:lpstr>
      <vt:lpstr>Franklin Gothic Medium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2022-08-05T18:06:46Z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