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7" r:id="rId4"/>
  </p:sldMasterIdLst>
  <p:notesMasterIdLst>
    <p:notesMasterId r:id="rId27"/>
  </p:notesMasterIdLst>
  <p:handoutMasterIdLst>
    <p:handoutMasterId r:id="rId28"/>
  </p:handoutMasterIdLst>
  <p:sldIdLst>
    <p:sldId id="2622" r:id="rId5"/>
    <p:sldId id="2649" r:id="rId6"/>
    <p:sldId id="2653" r:id="rId7"/>
    <p:sldId id="2628" r:id="rId8"/>
    <p:sldId id="3017" r:id="rId9"/>
    <p:sldId id="2650" r:id="rId10"/>
    <p:sldId id="2656" r:id="rId11"/>
    <p:sldId id="2652" r:id="rId12"/>
    <p:sldId id="2651" r:id="rId13"/>
    <p:sldId id="263" r:id="rId14"/>
    <p:sldId id="3018" r:id="rId15"/>
    <p:sldId id="2666" r:id="rId16"/>
    <p:sldId id="3019" r:id="rId17"/>
    <p:sldId id="3020" r:id="rId18"/>
    <p:sldId id="3021" r:id="rId19"/>
    <p:sldId id="3022" r:id="rId20"/>
    <p:sldId id="2638" r:id="rId21"/>
    <p:sldId id="3023" r:id="rId22"/>
    <p:sldId id="256" r:id="rId23"/>
    <p:sldId id="2636" r:id="rId24"/>
    <p:sldId id="2583" r:id="rId25"/>
    <p:sldId id="2585" r:id="rId26"/>
  </p:sldIdLst>
  <p:sldSz cx="9144000" cy="5143500" type="screen16x9"/>
  <p:notesSz cx="6858000" cy="9144000"/>
  <p:custShowLst>
    <p:custShow name="Intro" id="0">
      <p:sldLst/>
    </p:custShow>
    <p:custShow name="Main Presentation" id="1">
      <p:sldLst>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6"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27"/>
    <p:restoredTop sz="95714"/>
  </p:normalViewPr>
  <p:slideViewPr>
    <p:cSldViewPr snapToGrid="0">
      <p:cViewPr varScale="1">
        <p:scale>
          <a:sx n="163" d="100"/>
          <a:sy n="163" d="100"/>
        </p:scale>
        <p:origin x="1016"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89"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87"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90"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8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232A7-4079-6149-AE62-0F4B84EB3A1D}" type="doc">
      <dgm:prSet loTypeId="urn:microsoft.com/office/officeart/2005/8/layout/arrow2" loCatId="" qsTypeId="urn:microsoft.com/office/officeart/2005/8/quickstyle/simple3" qsCatId="simple" csTypeId="urn:microsoft.com/office/officeart/2005/8/colors/accent1_2" csCatId="accent1" phldr="1"/>
      <dgm:spPr/>
      <dgm:t>
        <a:bodyPr/>
        <a:lstStyle/>
        <a:p>
          <a:endParaRPr lang="en-US"/>
        </a:p>
      </dgm:t>
    </dgm:pt>
    <dgm:pt modelId="{91823A88-5ED6-C24E-81A3-72131A289FE0}">
      <dgm:prSet phldrT="[Text]" custT="1"/>
      <dgm:spPr/>
      <dgm:t>
        <a:bodyPr/>
        <a:lstStyle/>
        <a:p>
          <a:r>
            <a:rPr lang="en-US" sz="1200" dirty="0"/>
            <a:t>Partnered with Spectrum Creative Solutions</a:t>
          </a:r>
        </a:p>
      </dgm:t>
    </dgm:pt>
    <dgm:pt modelId="{1BE407E4-9C19-954C-800A-D6F04156D28F}" type="parTrans" cxnId="{2BD719E6-EBC7-AB41-8EB9-AD8E721752D8}">
      <dgm:prSet/>
      <dgm:spPr/>
      <dgm:t>
        <a:bodyPr/>
        <a:lstStyle/>
        <a:p>
          <a:endParaRPr lang="en-US"/>
        </a:p>
      </dgm:t>
    </dgm:pt>
    <dgm:pt modelId="{6A147732-CD8C-9145-AFAE-6E75370D1F59}" type="sibTrans" cxnId="{2BD719E6-EBC7-AB41-8EB9-AD8E721752D8}">
      <dgm:prSet/>
      <dgm:spPr/>
      <dgm:t>
        <a:bodyPr/>
        <a:lstStyle/>
        <a:p>
          <a:endParaRPr lang="en-US"/>
        </a:p>
      </dgm:t>
    </dgm:pt>
    <dgm:pt modelId="{C1835F2A-5C3D-C94F-8341-0F06D49C8372}">
      <dgm:prSet phldrT="[Text]" custT="1"/>
      <dgm:spPr/>
      <dgm:t>
        <a:bodyPr/>
        <a:lstStyle/>
        <a:p>
          <a:r>
            <a:rPr lang="en-US" sz="1200" dirty="0"/>
            <a:t>Othot Prescriptions Begin</a:t>
          </a:r>
        </a:p>
      </dgm:t>
    </dgm:pt>
    <dgm:pt modelId="{8CF2CA95-1C33-6740-8DE1-1BBC70747107}" type="parTrans" cxnId="{1BA02A0C-9478-014F-9EDD-26D3CCC84349}">
      <dgm:prSet/>
      <dgm:spPr/>
      <dgm:t>
        <a:bodyPr/>
        <a:lstStyle/>
        <a:p>
          <a:endParaRPr lang="en-US"/>
        </a:p>
      </dgm:t>
    </dgm:pt>
    <dgm:pt modelId="{CCCBF96D-0F6B-6E4F-8734-837CDB7F8DE7}" type="sibTrans" cxnId="{1BA02A0C-9478-014F-9EDD-26D3CCC84349}">
      <dgm:prSet/>
      <dgm:spPr/>
      <dgm:t>
        <a:bodyPr/>
        <a:lstStyle/>
        <a:p>
          <a:endParaRPr lang="en-US"/>
        </a:p>
      </dgm:t>
    </dgm:pt>
    <dgm:pt modelId="{8DFD3C7C-AE0B-FA46-863C-8F0BA3C18C68}">
      <dgm:prSet phldrT="[Text]" custT="1"/>
      <dgm:spPr/>
      <dgm:t>
        <a:bodyPr/>
        <a:lstStyle/>
        <a:p>
          <a:r>
            <a:rPr lang="en-US" sz="1200" dirty="0"/>
            <a:t>Partnered with Othot</a:t>
          </a:r>
        </a:p>
      </dgm:t>
    </dgm:pt>
    <dgm:pt modelId="{066636AE-DD66-3144-824E-A828BF9F69F1}" type="parTrans" cxnId="{11D2A780-4637-6E4B-8CA8-ECE3E7A7D0B6}">
      <dgm:prSet/>
      <dgm:spPr/>
      <dgm:t>
        <a:bodyPr/>
        <a:lstStyle/>
        <a:p>
          <a:endParaRPr lang="en-US"/>
        </a:p>
      </dgm:t>
    </dgm:pt>
    <dgm:pt modelId="{9A7EF11D-1856-B749-8B38-64EACA3ABA6D}" type="sibTrans" cxnId="{11D2A780-4637-6E4B-8CA8-ECE3E7A7D0B6}">
      <dgm:prSet/>
      <dgm:spPr/>
      <dgm:t>
        <a:bodyPr/>
        <a:lstStyle/>
        <a:p>
          <a:endParaRPr lang="en-US"/>
        </a:p>
      </dgm:t>
    </dgm:pt>
    <dgm:pt modelId="{F08F289B-41BE-EA42-881B-79AB758076E4}">
      <dgm:prSet phldrT="[Text]"/>
      <dgm:spPr/>
      <dgm:t>
        <a:bodyPr/>
        <a:lstStyle/>
        <a:p>
          <a:r>
            <a:rPr lang="en-US" dirty="0"/>
            <a:t>Began creating a culture reliant on segmentation</a:t>
          </a:r>
        </a:p>
      </dgm:t>
    </dgm:pt>
    <dgm:pt modelId="{63CF7386-3F35-D04C-A809-324233F60CDD}" type="parTrans" cxnId="{0E7024F4-0384-BC4E-BDA5-B6671925DBF4}">
      <dgm:prSet/>
      <dgm:spPr/>
      <dgm:t>
        <a:bodyPr/>
        <a:lstStyle/>
        <a:p>
          <a:endParaRPr lang="en-US"/>
        </a:p>
      </dgm:t>
    </dgm:pt>
    <dgm:pt modelId="{63CCF715-A30B-0648-A058-10093BD3361D}" type="sibTrans" cxnId="{0E7024F4-0384-BC4E-BDA5-B6671925DBF4}">
      <dgm:prSet/>
      <dgm:spPr/>
      <dgm:t>
        <a:bodyPr/>
        <a:lstStyle/>
        <a:p>
          <a:endParaRPr lang="en-US"/>
        </a:p>
      </dgm:t>
    </dgm:pt>
    <dgm:pt modelId="{9F942CE4-925E-BB40-951D-6D5A7BF97545}">
      <dgm:prSet phldrT="[Text]"/>
      <dgm:spPr/>
      <dgm:t>
        <a:bodyPr/>
        <a:lstStyle/>
        <a:p>
          <a:r>
            <a:rPr lang="en-US" dirty="0"/>
            <a:t>Reliance on leveraging segmentation; Data optimization</a:t>
          </a:r>
        </a:p>
      </dgm:t>
    </dgm:pt>
    <dgm:pt modelId="{274F55D2-6F9C-7645-9C81-74BD42277F91}" type="parTrans" cxnId="{F639903E-3359-E846-8045-EFB0A42A6848}">
      <dgm:prSet/>
      <dgm:spPr/>
      <dgm:t>
        <a:bodyPr/>
        <a:lstStyle/>
        <a:p>
          <a:endParaRPr lang="en-US"/>
        </a:p>
      </dgm:t>
    </dgm:pt>
    <dgm:pt modelId="{7D3866B5-494F-F84C-826D-1CCCF288BDD9}" type="sibTrans" cxnId="{F639903E-3359-E846-8045-EFB0A42A6848}">
      <dgm:prSet/>
      <dgm:spPr/>
      <dgm:t>
        <a:bodyPr/>
        <a:lstStyle/>
        <a:p>
          <a:endParaRPr lang="en-US"/>
        </a:p>
      </dgm:t>
    </dgm:pt>
    <dgm:pt modelId="{10EDFB46-84D5-3446-8448-5C3D0C5B43B5}" type="pres">
      <dgm:prSet presAssocID="{FCF232A7-4079-6149-AE62-0F4B84EB3A1D}" presName="arrowDiagram" presStyleCnt="0">
        <dgm:presLayoutVars>
          <dgm:chMax val="5"/>
          <dgm:dir/>
          <dgm:resizeHandles val="exact"/>
        </dgm:presLayoutVars>
      </dgm:prSet>
      <dgm:spPr/>
    </dgm:pt>
    <dgm:pt modelId="{5838AA29-F561-E14A-9C4B-5CC93AF193B5}" type="pres">
      <dgm:prSet presAssocID="{FCF232A7-4079-6149-AE62-0F4B84EB3A1D}" presName="arrow" presStyleLbl="bgShp" presStyleIdx="0" presStyleCnt="1" custLinFactNeighborX="2186"/>
      <dgm:spPr/>
    </dgm:pt>
    <dgm:pt modelId="{A2FEB08D-04CA-7C4F-9344-1700A6DFF005}" type="pres">
      <dgm:prSet presAssocID="{FCF232A7-4079-6149-AE62-0F4B84EB3A1D}" presName="arrowDiagram5" presStyleCnt="0"/>
      <dgm:spPr/>
    </dgm:pt>
    <dgm:pt modelId="{7D789F2E-71AA-714A-BD03-148A47FD3E5D}" type="pres">
      <dgm:prSet presAssocID="{91823A88-5ED6-C24E-81A3-72131A289FE0}" presName="bullet5a" presStyleLbl="node1" presStyleIdx="0" presStyleCnt="5"/>
      <dgm:spPr/>
    </dgm:pt>
    <dgm:pt modelId="{1468D3F1-CFEA-7842-9A07-547B6EE0C499}" type="pres">
      <dgm:prSet presAssocID="{91823A88-5ED6-C24E-81A3-72131A289FE0}" presName="textBox5a" presStyleLbl="revTx" presStyleIdx="0" presStyleCnt="5" custLinFactNeighborX="16316" custLinFactNeighborY="-324">
        <dgm:presLayoutVars>
          <dgm:bulletEnabled val="1"/>
        </dgm:presLayoutVars>
      </dgm:prSet>
      <dgm:spPr/>
    </dgm:pt>
    <dgm:pt modelId="{10831A02-8D42-D449-84A9-AB70ECF9EC88}" type="pres">
      <dgm:prSet presAssocID="{F08F289B-41BE-EA42-881B-79AB758076E4}" presName="bullet5b" presStyleLbl="node1" presStyleIdx="1" presStyleCnt="5"/>
      <dgm:spPr/>
    </dgm:pt>
    <dgm:pt modelId="{D390DDE2-A993-584C-A64B-762141F265E5}" type="pres">
      <dgm:prSet presAssocID="{F08F289B-41BE-EA42-881B-79AB758076E4}" presName="textBox5b" presStyleLbl="revTx" presStyleIdx="1" presStyleCnt="5" custScaleY="53312" custLinFactNeighborX="5153" custLinFactNeighborY="-17936">
        <dgm:presLayoutVars>
          <dgm:bulletEnabled val="1"/>
        </dgm:presLayoutVars>
      </dgm:prSet>
      <dgm:spPr/>
    </dgm:pt>
    <dgm:pt modelId="{4866331A-2B20-A04E-817D-EE85EFE3AF52}" type="pres">
      <dgm:prSet presAssocID="{9F942CE4-925E-BB40-951D-6D5A7BF97545}" presName="bullet5c" presStyleLbl="node1" presStyleIdx="2" presStyleCnt="5"/>
      <dgm:spPr/>
    </dgm:pt>
    <dgm:pt modelId="{EAC2E518-FDAA-1F41-BC69-4D5F4615F313}" type="pres">
      <dgm:prSet presAssocID="{9F942CE4-925E-BB40-951D-6D5A7BF97545}" presName="textBox5c" presStyleLbl="revTx" presStyleIdx="2" presStyleCnt="5" custScaleY="72967" custLinFactNeighborX="12929" custLinFactNeighborY="-5060">
        <dgm:presLayoutVars>
          <dgm:bulletEnabled val="1"/>
        </dgm:presLayoutVars>
      </dgm:prSet>
      <dgm:spPr/>
    </dgm:pt>
    <dgm:pt modelId="{2384F099-8645-F84A-A105-F395A3C743F6}" type="pres">
      <dgm:prSet presAssocID="{8DFD3C7C-AE0B-FA46-863C-8F0BA3C18C68}" presName="bullet5d" presStyleLbl="node1" presStyleIdx="3" presStyleCnt="5"/>
      <dgm:spPr/>
    </dgm:pt>
    <dgm:pt modelId="{7717AE38-5355-2D4B-AD31-958E0529E6AB}" type="pres">
      <dgm:prSet presAssocID="{8DFD3C7C-AE0B-FA46-863C-8F0BA3C18C68}" presName="textBox5d" presStyleLbl="revTx" presStyleIdx="3" presStyleCnt="5" custScaleY="51055" custLinFactNeighborX="230" custLinFactNeighborY="-17492">
        <dgm:presLayoutVars>
          <dgm:bulletEnabled val="1"/>
        </dgm:presLayoutVars>
      </dgm:prSet>
      <dgm:spPr/>
    </dgm:pt>
    <dgm:pt modelId="{51AB05BC-52B8-3D4F-8149-B1CECE638524}" type="pres">
      <dgm:prSet presAssocID="{C1835F2A-5C3D-C94F-8341-0F06D49C8372}" presName="bullet5e" presStyleLbl="node1" presStyleIdx="4" presStyleCnt="5"/>
      <dgm:spPr/>
    </dgm:pt>
    <dgm:pt modelId="{DB09F9C8-6F57-AB4B-8499-5F10154E0E54}" type="pres">
      <dgm:prSet presAssocID="{C1835F2A-5C3D-C94F-8341-0F06D49C8372}" presName="textBox5e" presStyleLbl="revTx" presStyleIdx="4" presStyleCnt="5" custScaleY="67036" custLinFactNeighborX="4978" custLinFactNeighborY="-11489">
        <dgm:presLayoutVars>
          <dgm:bulletEnabled val="1"/>
        </dgm:presLayoutVars>
      </dgm:prSet>
      <dgm:spPr/>
    </dgm:pt>
  </dgm:ptLst>
  <dgm:cxnLst>
    <dgm:cxn modelId="{1BA02A0C-9478-014F-9EDD-26D3CCC84349}" srcId="{FCF232A7-4079-6149-AE62-0F4B84EB3A1D}" destId="{C1835F2A-5C3D-C94F-8341-0F06D49C8372}" srcOrd="4" destOrd="0" parTransId="{8CF2CA95-1C33-6740-8DE1-1BBC70747107}" sibTransId="{CCCBF96D-0F6B-6E4F-8734-837CDB7F8DE7}"/>
    <dgm:cxn modelId="{F639903E-3359-E846-8045-EFB0A42A6848}" srcId="{FCF232A7-4079-6149-AE62-0F4B84EB3A1D}" destId="{9F942CE4-925E-BB40-951D-6D5A7BF97545}" srcOrd="2" destOrd="0" parTransId="{274F55D2-6F9C-7645-9C81-74BD42277F91}" sibTransId="{7D3866B5-494F-F84C-826D-1CCCF288BDD9}"/>
    <dgm:cxn modelId="{11D2A780-4637-6E4B-8CA8-ECE3E7A7D0B6}" srcId="{FCF232A7-4079-6149-AE62-0F4B84EB3A1D}" destId="{8DFD3C7C-AE0B-FA46-863C-8F0BA3C18C68}" srcOrd="3" destOrd="0" parTransId="{066636AE-DD66-3144-824E-A828BF9F69F1}" sibTransId="{9A7EF11D-1856-B749-8B38-64EACA3ABA6D}"/>
    <dgm:cxn modelId="{A1323DAA-C71D-904F-84E9-E56B9FAE4B4A}" type="presOf" srcId="{F08F289B-41BE-EA42-881B-79AB758076E4}" destId="{D390DDE2-A993-584C-A64B-762141F265E5}" srcOrd="0" destOrd="0" presId="urn:microsoft.com/office/officeart/2005/8/layout/arrow2"/>
    <dgm:cxn modelId="{13DD0DAB-AA5D-A946-952A-A4692F887C47}" type="presOf" srcId="{C1835F2A-5C3D-C94F-8341-0F06D49C8372}" destId="{DB09F9C8-6F57-AB4B-8499-5F10154E0E54}" srcOrd="0" destOrd="0" presId="urn:microsoft.com/office/officeart/2005/8/layout/arrow2"/>
    <dgm:cxn modelId="{E426F7D2-2DD8-6744-9BBF-46D420048711}" type="presOf" srcId="{FCF232A7-4079-6149-AE62-0F4B84EB3A1D}" destId="{10EDFB46-84D5-3446-8448-5C3D0C5B43B5}" srcOrd="0" destOrd="0" presId="urn:microsoft.com/office/officeart/2005/8/layout/arrow2"/>
    <dgm:cxn modelId="{651AFBDB-7F30-874A-8FFD-8A2E3038F30C}" type="presOf" srcId="{91823A88-5ED6-C24E-81A3-72131A289FE0}" destId="{1468D3F1-CFEA-7842-9A07-547B6EE0C499}" srcOrd="0" destOrd="0" presId="urn:microsoft.com/office/officeart/2005/8/layout/arrow2"/>
    <dgm:cxn modelId="{4A97A3DC-6157-FB4F-B895-149C8E4702D4}" type="presOf" srcId="{8DFD3C7C-AE0B-FA46-863C-8F0BA3C18C68}" destId="{7717AE38-5355-2D4B-AD31-958E0529E6AB}" srcOrd="0" destOrd="0" presId="urn:microsoft.com/office/officeart/2005/8/layout/arrow2"/>
    <dgm:cxn modelId="{2BD719E6-EBC7-AB41-8EB9-AD8E721752D8}" srcId="{FCF232A7-4079-6149-AE62-0F4B84EB3A1D}" destId="{91823A88-5ED6-C24E-81A3-72131A289FE0}" srcOrd="0" destOrd="0" parTransId="{1BE407E4-9C19-954C-800A-D6F04156D28F}" sibTransId="{6A147732-CD8C-9145-AFAE-6E75370D1F59}"/>
    <dgm:cxn modelId="{0E7024F4-0384-BC4E-BDA5-B6671925DBF4}" srcId="{FCF232A7-4079-6149-AE62-0F4B84EB3A1D}" destId="{F08F289B-41BE-EA42-881B-79AB758076E4}" srcOrd="1" destOrd="0" parTransId="{63CF7386-3F35-D04C-A809-324233F60CDD}" sibTransId="{63CCF715-A30B-0648-A058-10093BD3361D}"/>
    <dgm:cxn modelId="{CA42ACFF-1194-2446-AE6A-16E820DB7416}" type="presOf" srcId="{9F942CE4-925E-BB40-951D-6D5A7BF97545}" destId="{EAC2E518-FDAA-1F41-BC69-4D5F4615F313}" srcOrd="0" destOrd="0" presId="urn:microsoft.com/office/officeart/2005/8/layout/arrow2"/>
    <dgm:cxn modelId="{2837B6FD-C8F4-C745-8031-7131072D4C14}" type="presParOf" srcId="{10EDFB46-84D5-3446-8448-5C3D0C5B43B5}" destId="{5838AA29-F561-E14A-9C4B-5CC93AF193B5}" srcOrd="0" destOrd="0" presId="urn:microsoft.com/office/officeart/2005/8/layout/arrow2"/>
    <dgm:cxn modelId="{62ADF271-9D00-3443-9A69-2E767783236D}" type="presParOf" srcId="{10EDFB46-84D5-3446-8448-5C3D0C5B43B5}" destId="{A2FEB08D-04CA-7C4F-9344-1700A6DFF005}" srcOrd="1" destOrd="0" presId="urn:microsoft.com/office/officeart/2005/8/layout/arrow2"/>
    <dgm:cxn modelId="{6125F598-0186-9145-A9F7-94F38F5AD7DB}" type="presParOf" srcId="{A2FEB08D-04CA-7C4F-9344-1700A6DFF005}" destId="{7D789F2E-71AA-714A-BD03-148A47FD3E5D}" srcOrd="0" destOrd="0" presId="urn:microsoft.com/office/officeart/2005/8/layout/arrow2"/>
    <dgm:cxn modelId="{52344EAD-6B63-A141-A943-77EB042EE856}" type="presParOf" srcId="{A2FEB08D-04CA-7C4F-9344-1700A6DFF005}" destId="{1468D3F1-CFEA-7842-9A07-547B6EE0C499}" srcOrd="1" destOrd="0" presId="urn:microsoft.com/office/officeart/2005/8/layout/arrow2"/>
    <dgm:cxn modelId="{A34816F5-FFFD-F342-B1DF-504A720D16CE}" type="presParOf" srcId="{A2FEB08D-04CA-7C4F-9344-1700A6DFF005}" destId="{10831A02-8D42-D449-84A9-AB70ECF9EC88}" srcOrd="2" destOrd="0" presId="urn:microsoft.com/office/officeart/2005/8/layout/arrow2"/>
    <dgm:cxn modelId="{C5F06A3C-423E-D843-92DE-B8D1FC64DEC9}" type="presParOf" srcId="{A2FEB08D-04CA-7C4F-9344-1700A6DFF005}" destId="{D390DDE2-A993-584C-A64B-762141F265E5}" srcOrd="3" destOrd="0" presId="urn:microsoft.com/office/officeart/2005/8/layout/arrow2"/>
    <dgm:cxn modelId="{B8125F5E-37F0-B745-8F09-40A626C37A24}" type="presParOf" srcId="{A2FEB08D-04CA-7C4F-9344-1700A6DFF005}" destId="{4866331A-2B20-A04E-817D-EE85EFE3AF52}" srcOrd="4" destOrd="0" presId="urn:microsoft.com/office/officeart/2005/8/layout/arrow2"/>
    <dgm:cxn modelId="{4124B161-C102-5346-AEA4-D585C5473744}" type="presParOf" srcId="{A2FEB08D-04CA-7C4F-9344-1700A6DFF005}" destId="{EAC2E518-FDAA-1F41-BC69-4D5F4615F313}" srcOrd="5" destOrd="0" presId="urn:microsoft.com/office/officeart/2005/8/layout/arrow2"/>
    <dgm:cxn modelId="{8E456F4D-165E-AE4E-9372-6E607345BBD2}" type="presParOf" srcId="{A2FEB08D-04CA-7C4F-9344-1700A6DFF005}" destId="{2384F099-8645-F84A-A105-F395A3C743F6}" srcOrd="6" destOrd="0" presId="urn:microsoft.com/office/officeart/2005/8/layout/arrow2"/>
    <dgm:cxn modelId="{4CA0154D-4043-9F4A-AE1F-2F698A002FCC}" type="presParOf" srcId="{A2FEB08D-04CA-7C4F-9344-1700A6DFF005}" destId="{7717AE38-5355-2D4B-AD31-958E0529E6AB}" srcOrd="7" destOrd="0" presId="urn:microsoft.com/office/officeart/2005/8/layout/arrow2"/>
    <dgm:cxn modelId="{92640CF6-BCD7-064F-9B8C-1B210BB1AE5A}" type="presParOf" srcId="{A2FEB08D-04CA-7C4F-9344-1700A6DFF005}" destId="{51AB05BC-52B8-3D4F-8149-B1CECE638524}" srcOrd="8" destOrd="0" presId="urn:microsoft.com/office/officeart/2005/8/layout/arrow2"/>
    <dgm:cxn modelId="{A1E58080-BF71-8E46-8110-88741760E000}" type="presParOf" srcId="{A2FEB08D-04CA-7C4F-9344-1700A6DFF005}" destId="{DB09F9C8-6F57-AB4B-8499-5F10154E0E5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8AA29-F561-E14A-9C4B-5CC93AF193B5}">
      <dsp:nvSpPr>
        <dsp:cNvPr id="0" name=""/>
        <dsp:cNvSpPr/>
      </dsp:nvSpPr>
      <dsp:spPr>
        <a:xfrm>
          <a:off x="304701" y="0"/>
          <a:ext cx="6502400" cy="4064000"/>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7D789F2E-71AA-714A-BD03-148A47FD3E5D}">
      <dsp:nvSpPr>
        <dsp:cNvPr id="0" name=""/>
        <dsp:cNvSpPr/>
      </dsp:nvSpPr>
      <dsp:spPr>
        <a:xfrm>
          <a:off x="803045" y="3021990"/>
          <a:ext cx="149555" cy="149555"/>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68D3F1-CFEA-7842-9A07-547B6EE0C499}">
      <dsp:nvSpPr>
        <dsp:cNvPr id="0" name=""/>
        <dsp:cNvSpPr/>
      </dsp:nvSpPr>
      <dsp:spPr>
        <a:xfrm>
          <a:off x="1016805" y="3093634"/>
          <a:ext cx="851814" cy="96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246"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Partnered with Spectrum Creative Solutions</a:t>
          </a:r>
        </a:p>
      </dsp:txBody>
      <dsp:txXfrm>
        <a:off x="1016805" y="3093634"/>
        <a:ext cx="851814" cy="967232"/>
      </dsp:txXfrm>
    </dsp:sp>
    <dsp:sp modelId="{10831A02-8D42-D449-84A9-AB70ECF9EC88}">
      <dsp:nvSpPr>
        <dsp:cNvPr id="0" name=""/>
        <dsp:cNvSpPr/>
      </dsp:nvSpPr>
      <dsp:spPr>
        <a:xfrm>
          <a:off x="1612594" y="2244140"/>
          <a:ext cx="234086" cy="234086"/>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390DDE2-A993-584C-A64B-762141F265E5}">
      <dsp:nvSpPr>
        <dsp:cNvPr id="0" name=""/>
        <dsp:cNvSpPr/>
      </dsp:nvSpPr>
      <dsp:spPr>
        <a:xfrm>
          <a:off x="1785259" y="2453272"/>
          <a:ext cx="1079398" cy="90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38"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Began creating a culture reliant on segmentation</a:t>
          </a:r>
        </a:p>
      </dsp:txBody>
      <dsp:txXfrm>
        <a:off x="1785259" y="2453272"/>
        <a:ext cx="1079398" cy="907805"/>
      </dsp:txXfrm>
    </dsp:sp>
    <dsp:sp modelId="{4866331A-2B20-A04E-817D-EE85EFE3AF52}">
      <dsp:nvSpPr>
        <dsp:cNvPr id="0" name=""/>
        <dsp:cNvSpPr/>
      </dsp:nvSpPr>
      <dsp:spPr>
        <a:xfrm>
          <a:off x="2652978" y="1623974"/>
          <a:ext cx="312115" cy="312115"/>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AC2E518-FDAA-1F41-BC69-4D5F4615F313}">
      <dsp:nvSpPr>
        <dsp:cNvPr id="0" name=""/>
        <dsp:cNvSpPr/>
      </dsp:nvSpPr>
      <dsp:spPr>
        <a:xfrm>
          <a:off x="2971290" y="1973175"/>
          <a:ext cx="1254963" cy="166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83"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Reliance on leveraging segmentation; Data optimization</a:t>
          </a:r>
        </a:p>
      </dsp:txBody>
      <dsp:txXfrm>
        <a:off x="2971290" y="1973175"/>
        <a:ext cx="1254963" cy="1666542"/>
      </dsp:txXfrm>
    </dsp:sp>
    <dsp:sp modelId="{2384F099-8645-F84A-A105-F395A3C743F6}">
      <dsp:nvSpPr>
        <dsp:cNvPr id="0" name=""/>
        <dsp:cNvSpPr/>
      </dsp:nvSpPr>
      <dsp:spPr>
        <a:xfrm>
          <a:off x="3862425" y="1139545"/>
          <a:ext cx="403148" cy="403148"/>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717AE38-5355-2D4B-AD31-958E0529E6AB}">
      <dsp:nvSpPr>
        <dsp:cNvPr id="0" name=""/>
        <dsp:cNvSpPr/>
      </dsp:nvSpPr>
      <dsp:spPr>
        <a:xfrm>
          <a:off x="4066990" y="1531190"/>
          <a:ext cx="1300480" cy="1390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62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Partnered with Othot</a:t>
          </a:r>
        </a:p>
      </dsp:txBody>
      <dsp:txXfrm>
        <a:off x="4066990" y="1531190"/>
        <a:ext cx="1300480" cy="1390166"/>
      </dsp:txXfrm>
    </dsp:sp>
    <dsp:sp modelId="{51AB05BC-52B8-3D4F-8149-B1CECE638524}">
      <dsp:nvSpPr>
        <dsp:cNvPr id="0" name=""/>
        <dsp:cNvSpPr/>
      </dsp:nvSpPr>
      <dsp:spPr>
        <a:xfrm>
          <a:off x="5107634" y="816051"/>
          <a:ext cx="513689" cy="513689"/>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B09F9C8-6F57-AB4B-8499-5F10154E0E54}">
      <dsp:nvSpPr>
        <dsp:cNvPr id="0" name=""/>
        <dsp:cNvSpPr/>
      </dsp:nvSpPr>
      <dsp:spPr>
        <a:xfrm>
          <a:off x="5429217" y="1222241"/>
          <a:ext cx="1300480" cy="2005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193"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Othot Prescriptions Begin</a:t>
          </a:r>
        </a:p>
      </dsp:txBody>
      <dsp:txXfrm>
        <a:off x="5429217" y="1222241"/>
        <a:ext cx="1300480" cy="200511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461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main Analyze page when logging in. On this page you’ll see a few things:</a:t>
            </a:r>
          </a:p>
          <a:p>
            <a:endParaRPr lang="en-US" dirty="0"/>
          </a:p>
          <a:p>
            <a:pPr marL="228600" indent="-228600">
              <a:buAutoNum type="arabicPeriod"/>
            </a:pPr>
            <a:r>
              <a:rPr lang="en-US" dirty="0"/>
              <a:t>Chart at top center</a:t>
            </a:r>
          </a:p>
          <a:p>
            <a:pPr marL="228600" indent="-228600">
              <a:buAutoNum type="arabicPeriod"/>
            </a:pPr>
            <a:r>
              <a:rPr lang="en-US" dirty="0"/>
              <a:t>Prediction Overview in the top right</a:t>
            </a:r>
          </a:p>
          <a:p>
            <a:pPr marL="228600" indent="-228600">
              <a:buAutoNum type="arabicPeriod"/>
            </a:pPr>
            <a:r>
              <a:rPr lang="en-US" dirty="0"/>
              <a:t>Grid at bottom</a:t>
            </a:r>
          </a:p>
          <a:p>
            <a:pPr marL="228600" indent="-228600">
              <a:buAutoNum type="arabicPeriod"/>
            </a:pPr>
            <a:endParaRPr lang="en-US" dirty="0"/>
          </a:p>
          <a:p>
            <a:pPr marL="685800" lvl="1" indent="-228600">
              <a:buAutoNum type="arabicPeriod"/>
            </a:pPr>
            <a:r>
              <a:rPr lang="en-US" dirty="0"/>
              <a:t>ALL information presented is tied to student population you are filtered on – in this case: 2022 Applicants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197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CASE – Drive Visits during Applicant Phase</a:t>
            </a:r>
          </a:p>
          <a:p>
            <a:endParaRPr lang="en-US" dirty="0"/>
          </a:p>
          <a:p>
            <a:r>
              <a:rPr lang="en-US" dirty="0"/>
              <a:t>What you see here is the “Waterfall” chart which depicts actionable items that not only have the most importance to student enrollment in the respective population, but also the relative weighted impact of each variable.</a:t>
            </a:r>
          </a:p>
          <a:p>
            <a:endParaRPr lang="en-US" dirty="0"/>
          </a:p>
          <a:p>
            <a:r>
              <a:rPr lang="en-US" dirty="0"/>
              <a:t>In this case, the information is filtered on any student who has/had an application of file at one time for Fall 2022. In the ”Waterfall,” the variable in focus is, “Personal Visit: Applicant” which is defined as students who have or have not partaken in a campus visit during or before the Applicant phase. Here, we see that of the 2,758 total records in this population (seen as top figure in Prediction Overview box), 2,687 student HAVE NOT visited to which it is negatively impacting their likelihood score by (-4.1%) on average.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3763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by filtering on the HAVE NOT visited group, we can simulate “What-If” they DID visit?</a:t>
            </a:r>
          </a:p>
          <a:p>
            <a:endParaRPr lang="en-US" dirty="0"/>
          </a:p>
          <a:p>
            <a:r>
              <a:rPr lang="en-US" dirty="0"/>
              <a:t>The filters shown here consist of the following: Freshman, Non-Athletes, who’s top actionable Recommendation is “Personal Visit: Applicant,” who HAS NOT visited, and that lives within a 150-mile radius to FPU (as the crow flies).</a:t>
            </a:r>
          </a:p>
          <a:p>
            <a:endParaRPr lang="en-US" dirty="0"/>
          </a:p>
          <a:p>
            <a:r>
              <a:rPr lang="en-US" dirty="0"/>
              <a:t>As you can see, this has brought the total record count down from 2500+ to 2,179 students, of which, only 121 are predicted to enroll, and ONLY two student increase in enrollment from historical years. From the waterfall, you can also see the related negative impact of not having visited campus. </a:t>
            </a:r>
          </a:p>
          <a:p>
            <a:endParaRPr lang="en-US" dirty="0"/>
          </a:p>
          <a:p>
            <a:r>
              <a:rPr lang="en-US" dirty="0"/>
              <a:t>Once you have subpopulation of students you are content with, we would simulate the actionable variable by clicking on a “What-If,” in the box at the bottom right.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7413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two additional filters, “Delta” greater than 3% (which is the average in that column), and “Decile” less than 7 (where Othot defines Decile on a 1-10 scale, 1 being most likely to enroll and 10 is least likely),one could whittle down the population from 2100+ to just over 300 and go from enrolling 17 students to 27. There can be even more filtering from here. </a:t>
            </a:r>
          </a:p>
          <a:p>
            <a:endParaRPr lang="en-US" dirty="0"/>
          </a:p>
          <a:p>
            <a:r>
              <a:rPr lang="en-US" dirty="0"/>
              <a:t>This example only scratches the surface at how granular data can be analyzed about a student population or even individual. Data can be produced daily and can therefore be presented in real-time during each login.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9248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to provide examples of how she has used EMP in the past</a:t>
            </a:r>
          </a:p>
          <a:p>
            <a:r>
              <a:rPr lang="en-US" dirty="0"/>
              <a:t>	Junior quick visit day/Quick app</a:t>
            </a:r>
          </a:p>
          <a:p>
            <a:endParaRPr lang="en-US" dirty="0"/>
          </a:p>
          <a:p>
            <a:r>
              <a:rPr lang="en-US" dirty="0"/>
              <a:t>Rhodes College providing travel vouchers</a:t>
            </a:r>
          </a:p>
          <a:p>
            <a:endParaRPr lang="en-US" dirty="0"/>
          </a:p>
          <a:p>
            <a:r>
              <a:rPr lang="en-US" dirty="0"/>
              <a:t>Othot answers the ‘High Impact Question’ of what it will take to get this student to enroll…</a:t>
            </a:r>
          </a:p>
          <a:p>
            <a:r>
              <a:rPr lang="en-US" dirty="0"/>
              <a:t>	Give the recruiter the info that they need to recruit the student.  - COA, Visit, Financial aid, Parent involvement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462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Omnichannel and informed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120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defTabSz="1219261">
              <a:defRPr sz="2000">
                <a:latin typeface="Calibri"/>
                <a:ea typeface="Calibri"/>
                <a:cs typeface="Calibri"/>
                <a:sym typeface="Calibri"/>
              </a:defRPr>
            </a:pPr>
            <a:r>
              <a:t>seamlessly delivering a single message across a wide variety of engagement with a targeted, personalized message for every single prospect and their families.</a:t>
            </a:r>
          </a:p>
          <a:p>
            <a:pPr defTabSz="1219261">
              <a:defRPr sz="2000">
                <a:latin typeface="Calibri"/>
                <a:ea typeface="Calibri"/>
                <a:cs typeface="Calibri"/>
                <a:sym typeface="Calibri"/>
              </a:defRPr>
            </a:pPr>
            <a:endParaRPr/>
          </a:p>
          <a:p>
            <a:pPr defTabSz="1219261">
              <a:defRPr sz="2000">
                <a:latin typeface="Calibri"/>
                <a:ea typeface="Calibri"/>
                <a:cs typeface="Calibri"/>
                <a:sym typeface="Calibri"/>
              </a:defRPr>
            </a:pPr>
            <a:r>
              <a:t>True Data integration allows for a seamless personalized experience through the entire enrollment funnel.</a:t>
            </a:r>
          </a:p>
          <a:p>
            <a:pPr defTabSz="1219261">
              <a:defRPr sz="2000">
                <a:latin typeface="Calibri"/>
                <a:ea typeface="Calibri"/>
                <a:cs typeface="Calibri"/>
                <a:sym typeface="Calibri"/>
              </a:defRPr>
            </a:pPr>
            <a:endParaRPr/>
          </a:p>
          <a:p>
            <a:pPr defTabSz="1219261">
              <a:defRPr sz="2000">
                <a:latin typeface="Calibri"/>
                <a:ea typeface="Calibri"/>
                <a:cs typeface="Calibri"/>
                <a:sym typeface="Calibri"/>
              </a:defRPr>
            </a:pPr>
            <a:r>
              <a:t>Tracking every interaction, allows Prescriptive modeling to automatically evolve messaging to ensures your outreach is always consistent, relevant and effective. </a:t>
            </a:r>
          </a:p>
          <a:p>
            <a:pPr defTabSz="1219261">
              <a:defRPr sz="2000">
                <a:latin typeface="Calibri"/>
                <a:ea typeface="Calibri"/>
                <a:cs typeface="Calibri"/>
                <a:sym typeface="Calibri"/>
              </a:defRPr>
            </a:pPr>
            <a:endParaRPr/>
          </a:p>
          <a:p>
            <a:pPr defTabSz="1219261">
              <a:defRPr sz="2000">
                <a:latin typeface="Calibri"/>
                <a:ea typeface="Calibri"/>
                <a:cs typeface="Calibri"/>
                <a:sym typeface="Calibri"/>
              </a:defRPr>
            </a:pPr>
            <a:r>
              <a:t>Engages your staff to empower them to know who to engage with and more importantly, what exactly to say.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3177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187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42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41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644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9861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49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85750">
              <a:buFont typeface="Arial" panose="020B0604020202020204" pitchFamily="34" charset="0"/>
              <a:buChar char="•"/>
            </a:pPr>
            <a:r>
              <a:rPr lang="en-US" dirty="0"/>
              <a:t>Before we talk about our solution specifically, let’s give you some context.  </a:t>
            </a:r>
          </a:p>
          <a:p>
            <a:pPr marL="514350" indent="-285750">
              <a:buFont typeface="Arial" panose="020B0604020202020204" pitchFamily="34" charset="0"/>
              <a:buChar char="•"/>
            </a:pPr>
            <a:r>
              <a:rPr lang="en-US" sz="1300" dirty="0"/>
              <a:t>As consumers, we have all experienced the power of AI.  </a:t>
            </a:r>
          </a:p>
          <a:p>
            <a:pPr marL="514350" indent="-285750">
              <a:buFont typeface="Arial" panose="020B0604020202020204" pitchFamily="34" charset="0"/>
              <a:buChar char="•"/>
            </a:pPr>
            <a:r>
              <a:rPr lang="en-US" dirty="0"/>
              <a:t>When Amazon tells you the next book to buy, or Netflix tells you what show you should binge on next — that is the power of AI and ML.  </a:t>
            </a:r>
          </a:p>
          <a:p>
            <a:pPr marL="514350" indent="-285750">
              <a:buFont typeface="Arial" panose="020B0604020202020204" pitchFamily="34" charset="0"/>
              <a:buChar char="•"/>
            </a:pPr>
            <a:r>
              <a:rPr lang="en-US" dirty="0"/>
              <a:t>These systems look at your past behavior, and that of people like you, and then begin connecting the dots to help you take the next step. </a:t>
            </a:r>
          </a:p>
          <a:p>
            <a:pPr marL="514350" indent="-285750">
              <a:buFont typeface="Arial" panose="020B0604020202020204" pitchFamily="34" charset="0"/>
              <a:buChar char="•"/>
            </a:pPr>
            <a:r>
              <a:rPr lang="en-US" dirty="0"/>
              <a:t>We do a little more than that.</a:t>
            </a:r>
          </a:p>
          <a:p>
            <a:pPr marL="514350" indent="-285750">
              <a:buFont typeface="Arial" panose="020B0604020202020204" pitchFamily="34" charset="0"/>
              <a:buChar char="•"/>
            </a:pPr>
            <a:r>
              <a:rPr lang="en-US" dirty="0"/>
              <a:t>Most of what you’ve experienced stops at the predictive stage – which is already on the upper right side of the quadrant. </a:t>
            </a:r>
          </a:p>
          <a:p>
            <a:pPr marL="514350" indent="-285750">
              <a:buFont typeface="Arial" panose="020B0604020202020204" pitchFamily="34" charset="0"/>
              <a:buChar char="•"/>
            </a:pPr>
            <a:r>
              <a:rPr lang="en-US" dirty="0"/>
              <a:t> We take this to the next level and not only tell you what will happen…. We help you guide it to getting there.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ea typeface="Calibri"/>
                <a:cs typeface="Calibri"/>
                <a:sym typeface="Calibri"/>
              </a:rPr>
              <a:pPr algn="r">
                <a:buSzPts val="1200"/>
              </a:pPr>
              <a:t>10</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51026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Franklin Gothic Book" panose="020B05030201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smtClean="0">
                <a:solidFill>
                  <a:schemeClr val="dk1"/>
                </a:solidFill>
                <a:ea typeface="Calibri"/>
                <a:cs typeface="Calibri"/>
                <a:sym typeface="Calibri"/>
              </a:rPr>
              <a:t>11</a:t>
            </a:fld>
            <a:endParaRPr lang="en-US" sz="120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14501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2504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Placeholder 31" descr="A group of people walking down the street&#10;&#10;Description automatically generated">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10430" y="0"/>
            <a:ext cx="9154430" cy="5143500"/>
          </a:xfrm>
          <a:prstGeom prst="rect">
            <a:avLst/>
          </a:prstGeom>
          <a:solidFill>
            <a:srgbClr val="002F87">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540;g92c1b8851f_1_200">
            <a:extLst>
              <a:ext uri="{FF2B5EF4-FFF2-40B4-BE49-F238E27FC236}">
                <a16:creationId xmlns:a16="http://schemas.microsoft.com/office/drawing/2014/main" id="{FD22F8D9-1C10-2C4B-BBE9-5FDD84DEB053}"/>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888594" y="4694147"/>
            <a:ext cx="1366812" cy="217111"/>
          </a:xfrm>
          <a:prstGeom prst="rect">
            <a:avLst/>
          </a:prstGeom>
          <a:noFill/>
          <a:ln>
            <a:noFill/>
          </a:ln>
        </p:spPr>
      </p:pic>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768C1E09-28ED-E24C-957A-6A1C86D359BA}"/>
              </a:ext>
            </a:extLst>
          </p:cNvPr>
          <p:cNvPicPr>
            <a:picLocks noChangeAspect="1"/>
          </p:cNvPicPr>
          <p:nvPr userDrawn="1"/>
        </p:nvPicPr>
        <p:blipFill rotWithShape="1">
          <a:blip r:embed="rId4"/>
          <a:srcRect r="1089"/>
          <a:stretch/>
        </p:blipFill>
        <p:spPr>
          <a:xfrm>
            <a:off x="4062761" y="2732581"/>
            <a:ext cx="1008048" cy="247143"/>
          </a:xfrm>
          <a:prstGeom prst="rect">
            <a:avLst/>
          </a:prstGeom>
        </p:spPr>
      </p:pic>
    </p:spTree>
    <p:extLst>
      <p:ext uri="{BB962C8B-B14F-4D97-AF65-F5344CB8AC3E}">
        <p14:creationId xmlns:p14="http://schemas.microsoft.com/office/powerpoint/2010/main" val="273051864"/>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 Pic">
    <p:spTree>
      <p:nvGrpSpPr>
        <p:cNvPr id="1" name=""/>
        <p:cNvGrpSpPr/>
        <p:nvPr/>
      </p:nvGrpSpPr>
      <p:grpSpPr>
        <a:xfrm>
          <a:off x="0" y="0"/>
          <a:ext cx="0" cy="0"/>
          <a:chOff x="0" y="0"/>
          <a:chExt cx="0" cy="0"/>
        </a:xfrm>
      </p:grpSpPr>
      <p:sp>
        <p:nvSpPr>
          <p:cNvPr id="7" name="Google Shape;545;g92c1b8851f_1_208">
            <a:extLst>
              <a:ext uri="{FF2B5EF4-FFF2-40B4-BE49-F238E27FC236}">
                <a16:creationId xmlns:a16="http://schemas.microsoft.com/office/drawing/2014/main" id="{5B840E77-0E84-A041-91B4-1D28522E316F}"/>
              </a:ext>
            </a:extLst>
          </p:cNvPr>
          <p:cNvSpPr>
            <a:spLocks noGrp="1"/>
          </p:cNvSpPr>
          <p:nvPr>
            <p:ph type="pic" idx="2" hasCustomPrompt="1"/>
          </p:nvPr>
        </p:nvSpPr>
        <p:spPr>
          <a:xfrm>
            <a:off x="4047344" y="0"/>
            <a:ext cx="5096655" cy="473689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3" name="Google Shape;1079;g92c1b8851f_1_411">
            <a:extLst>
              <a:ext uri="{FF2B5EF4-FFF2-40B4-BE49-F238E27FC236}">
                <a16:creationId xmlns:a16="http://schemas.microsoft.com/office/drawing/2014/main" id="{DD30178D-EC33-AA4E-9ECA-B8DBEB121AB8}"/>
              </a:ext>
            </a:extLst>
          </p:cNvPr>
          <p:cNvSpPr/>
          <p:nvPr userDrawn="1"/>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dirty="0">
              <a:solidFill>
                <a:schemeClr val="lt1"/>
              </a:solidFill>
              <a:latin typeface="Calibri"/>
              <a:ea typeface="Calibri"/>
              <a:cs typeface="Calibri"/>
              <a:sym typeface="Calibri"/>
            </a:endParaRPr>
          </a:p>
        </p:txBody>
      </p:sp>
      <p:sp>
        <p:nvSpPr>
          <p:cNvPr id="22" name="Google Shape;556;g92c1b8851f_1_212">
            <a:extLst>
              <a:ext uri="{FF2B5EF4-FFF2-40B4-BE49-F238E27FC236}">
                <a16:creationId xmlns:a16="http://schemas.microsoft.com/office/drawing/2014/main" id="{65B4C960-80F9-FB40-ABB3-695AB1135EB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3" name="Title">
            <a:extLst>
              <a:ext uri="{FF2B5EF4-FFF2-40B4-BE49-F238E27FC236}">
                <a16:creationId xmlns:a16="http://schemas.microsoft.com/office/drawing/2014/main" id="{448A77C6-DB4A-4F41-B0C9-5CEAB411B66A}"/>
              </a:ext>
            </a:extLst>
          </p:cNvPr>
          <p:cNvSpPr>
            <a:spLocks noGrp="1"/>
          </p:cNvSpPr>
          <p:nvPr>
            <p:ph type="body" sz="quarter" idx="11" hasCustomPrompt="1"/>
          </p:nvPr>
        </p:nvSpPr>
        <p:spPr>
          <a:xfrm>
            <a:off x="277368" y="734772"/>
            <a:ext cx="5472349" cy="395287"/>
          </a:xfrm>
          <a:prstGeom prst="rect">
            <a:avLst/>
          </a:prstGeom>
        </p:spPr>
        <p:txBody>
          <a:bodyPr/>
          <a:lstStyle>
            <a:lvl1pPr algn="l">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4" name="Content">
            <a:extLst>
              <a:ext uri="{FF2B5EF4-FFF2-40B4-BE49-F238E27FC236}">
                <a16:creationId xmlns:a16="http://schemas.microsoft.com/office/drawing/2014/main" id="{3AA68CBC-0FA0-8F4D-A924-23DE8DC40636}"/>
              </a:ext>
            </a:extLst>
          </p:cNvPr>
          <p:cNvSpPr txBox="1">
            <a:spLocks noGrp="1"/>
          </p:cNvSpPr>
          <p:nvPr>
            <p:ph type="body" idx="13" hasCustomPrompt="1"/>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2" name="Picture 11" descr="Icon&#10;&#10;Description automatically generated">
            <a:extLst>
              <a:ext uri="{FF2B5EF4-FFF2-40B4-BE49-F238E27FC236}">
                <a16:creationId xmlns:a16="http://schemas.microsoft.com/office/drawing/2014/main" id="{A88990F8-BC12-864E-90F1-0D5C72F4E1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grpSp>
        <p:nvGrpSpPr>
          <p:cNvPr id="2" name="Group 1">
            <a:extLst>
              <a:ext uri="{FF2B5EF4-FFF2-40B4-BE49-F238E27FC236}">
                <a16:creationId xmlns:a16="http://schemas.microsoft.com/office/drawing/2014/main" id="{A1EF5C5F-B443-BFE8-0254-35DB8B983136}"/>
              </a:ext>
            </a:extLst>
          </p:cNvPr>
          <p:cNvGrpSpPr/>
          <p:nvPr userDrawn="1"/>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8C914FBB-1A9D-06EE-579F-0838EEB26C8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085F365-2231-CDFB-C640-765B22898B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spTree>
    <p:extLst>
      <p:ext uri="{BB962C8B-B14F-4D97-AF65-F5344CB8AC3E}">
        <p14:creationId xmlns:p14="http://schemas.microsoft.com/office/powerpoint/2010/main" val="304667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nstitution Info">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dirty="0"/>
              <a:t>University Image</a:t>
            </a:r>
            <a:endParaRPr dirty="0"/>
          </a:p>
        </p:txBody>
      </p:sp>
      <p:sp>
        <p:nvSpPr>
          <p:cNvPr id="4" name="Picture Placeholder 2">
            <a:extLst>
              <a:ext uri="{FF2B5EF4-FFF2-40B4-BE49-F238E27FC236}">
                <a16:creationId xmlns:a16="http://schemas.microsoft.com/office/drawing/2014/main" id="{C225885E-1242-7941-AC4C-5C77EC4C4AA7}"/>
              </a:ext>
            </a:extLst>
          </p:cNvPr>
          <p:cNvSpPr>
            <a:spLocks noGrp="1" noChangeAspect="1"/>
          </p:cNvSpPr>
          <p:nvPr>
            <p:ph type="pic" sz="quarter" idx="11" hasCustomPrompt="1"/>
          </p:nvPr>
        </p:nvSpPr>
        <p:spPr>
          <a:xfrm>
            <a:off x="5628679" y="203444"/>
            <a:ext cx="1391842" cy="1391479"/>
          </a:xfrm>
          <a:prstGeom prst="ellipse">
            <a:avLst/>
          </a:prstGeom>
          <a:pattFill prst="pct20">
            <a:fgClr>
              <a:schemeClr val="accent2"/>
            </a:fgClr>
            <a:bgClr>
              <a:schemeClr val="bg1"/>
            </a:bgClr>
          </a:pattFill>
          <a:ln w="12700">
            <a:solidFill>
              <a:schemeClr val="bg1"/>
            </a:solidFill>
          </a:ln>
        </p:spPr>
        <p:txBody>
          <a:bodyPr/>
          <a:lstStyle>
            <a:lvl1pPr marL="0" indent="0" algn="ctr">
              <a:buNone/>
              <a:defRPr sz="1000">
                <a:latin typeface="Franklin Gothic Book" panose="020B0503020102020204" pitchFamily="34" charset="0"/>
              </a:defRPr>
            </a:lvl1pPr>
          </a:lstStyle>
          <a:p>
            <a:r>
              <a:rPr lang="en-US" dirty="0"/>
              <a:t>Click to add presenter photo</a:t>
            </a:r>
          </a:p>
        </p:txBody>
      </p:sp>
      <p:sp>
        <p:nvSpPr>
          <p:cNvPr id="5" name="Pentagon 4">
            <a:extLst>
              <a:ext uri="{FF2B5EF4-FFF2-40B4-BE49-F238E27FC236}">
                <a16:creationId xmlns:a16="http://schemas.microsoft.com/office/drawing/2014/main" id="{C8BF8C1C-43DE-76E2-5AC3-EAB35D3CCDE1}"/>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961AC0AE-E357-70F5-38CE-133BB505DE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3512248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296287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3930268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21" name="Content">
            <a:extLst>
              <a:ext uri="{FF2B5EF4-FFF2-40B4-BE49-F238E27FC236}">
                <a16:creationId xmlns:a16="http://schemas.microsoft.com/office/drawing/2014/main" id="{B18469FF-DCDF-29A4-8BB4-05D2B97C9634}"/>
              </a:ext>
            </a:extLst>
          </p:cNvPr>
          <p:cNvSpPr txBox="1">
            <a:spLocks noGrp="1"/>
          </p:cNvSpPr>
          <p:nvPr>
            <p:ph type="body" idx="13" hasCustomPrompt="1"/>
          </p:nvPr>
        </p:nvSpPr>
        <p:spPr>
          <a:xfrm>
            <a:off x="246027" y="1296648"/>
            <a:ext cx="4219292" cy="334248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2" name="Content">
            <a:extLst>
              <a:ext uri="{FF2B5EF4-FFF2-40B4-BE49-F238E27FC236}">
                <a16:creationId xmlns:a16="http://schemas.microsoft.com/office/drawing/2014/main" id="{E099DB84-2A61-9E7A-BD6F-F49A34DD65A2}"/>
              </a:ext>
            </a:extLst>
          </p:cNvPr>
          <p:cNvSpPr txBox="1">
            <a:spLocks noGrp="1"/>
          </p:cNvSpPr>
          <p:nvPr>
            <p:ph type="body" idx="14" hasCustomPrompt="1"/>
          </p:nvPr>
        </p:nvSpPr>
        <p:spPr>
          <a:xfrm>
            <a:off x="4673306" y="1296648"/>
            <a:ext cx="4219292" cy="334248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Tree>
    <p:extLst>
      <p:ext uri="{BB962C8B-B14F-4D97-AF65-F5344CB8AC3E}">
        <p14:creationId xmlns:p14="http://schemas.microsoft.com/office/powerpoint/2010/main" val="418796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8"/>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5"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b="0" i="0" dirty="0">
                <a:latin typeface="+mn-lt"/>
              </a:defRPr>
            </a:lvl1pPr>
          </a:lstStyle>
          <a:p>
            <a:pPr marL="0" lvl="0" indent="0" algn="ctr">
              <a:buNone/>
            </a:pPr>
            <a:r>
              <a:rPr lang="en-US" dirty="0"/>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5" y="2167819"/>
            <a:ext cx="2752180" cy="327025"/>
          </a:xfrm>
          <a:prstGeom prst="rect">
            <a:avLst/>
          </a:prstGeom>
        </p:spPr>
        <p:txBody>
          <a:bodyPr/>
          <a:lstStyle>
            <a:lvl1pPr algn="l">
              <a:defRPr sz="1800" b="0" i="0">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5" y="2462020"/>
            <a:ext cx="2752180" cy="689190"/>
          </a:xfrm>
          <a:prstGeom prst="rect">
            <a:avLst/>
          </a:prstGeom>
        </p:spPr>
        <p:txBody>
          <a:bodyPr/>
          <a:lstStyle>
            <a:lvl1pPr algn="l">
              <a:defRPr sz="1600" b="0" i="0">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69" y="4864487"/>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pPr marL="0" marR="0" lvl="0" indent="0" algn="ctr" rtl="0">
                <a:spcBef>
                  <a:spcPts val="0"/>
                </a:spcBef>
                <a:spcAft>
                  <a:spcPts val="0"/>
                </a:spcAft>
                <a:buNone/>
              </a:p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46064" y="233842"/>
            <a:ext cx="8651875" cy="395287"/>
          </a:xfrm>
          <a:prstGeom prst="rect">
            <a:avLst/>
          </a:prstGeom>
        </p:spPr>
        <p:txBody>
          <a:bodyPr/>
          <a:lstStyle>
            <a:lvl1pPr algn="ctr">
              <a:defRPr sz="2500" b="0" i="0">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1" y="-388429"/>
            <a:ext cx="5528733" cy="261610"/>
          </a:xfrm>
          <a:prstGeom prst="rect">
            <a:avLst/>
          </a:prstGeom>
          <a:noFill/>
        </p:spPr>
        <p:txBody>
          <a:bodyPr wrap="square" rtlCol="0">
            <a:spAutoFit/>
          </a:bodyPr>
          <a:lstStyle/>
          <a:p>
            <a:pPr marL="228594" indent="-228594">
              <a:buFont typeface="+mj-lt"/>
              <a:buAutoNum type="arabicPeriod"/>
            </a:pPr>
            <a:r>
              <a:rPr lang="en-US" sz="1100" b="0" i="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b="0" i="0">
                <a:latin typeface="+mn-lt"/>
              </a:defRPr>
            </a:lvl1pPr>
          </a:lstStyle>
          <a:p>
            <a:pPr lvl="0"/>
            <a:r>
              <a:rPr lang="en-US" dirty="0"/>
              <a:t>Click picture icon to add logo</a:t>
            </a:r>
          </a:p>
        </p:txBody>
      </p:sp>
    </p:spTree>
    <p:extLst>
      <p:ext uri="{BB962C8B-B14F-4D97-AF65-F5344CB8AC3E}">
        <p14:creationId xmlns:p14="http://schemas.microsoft.com/office/powerpoint/2010/main" val="3638145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Breaker 7">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BFDBF43-D0A3-E143-803F-5AF8F0F1CB3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6619410-2BC1-7E4B-BC84-D02068A26AA9}"/>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55E08737-81EB-7343-902D-09B7A83BAA30}"/>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CCBF14DB-3C76-D34B-B94E-1051F2FA074D}"/>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CD38E291-8A2E-D74A-B81D-3D8A90161E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E35BF168-2799-1454-8375-8FF5AF22ECF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42523E6A-8A00-1E12-0D8C-05A60BE84C7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647794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4_Title + Content">
    <p:spTree>
      <p:nvGrpSpPr>
        <p:cNvPr id="1" name=""/>
        <p:cNvGrpSpPr/>
        <p:nvPr/>
      </p:nvGrpSpPr>
      <p:grpSpPr>
        <a:xfrm>
          <a:off x="0" y="0"/>
          <a:ext cx="0" cy="0"/>
          <a:chOff x="0" y="0"/>
          <a:chExt cx="0" cy="0"/>
        </a:xfrm>
      </p:grpSpPr>
      <p:sp>
        <p:nvSpPr>
          <p:cNvPr id="35" name="Rectangle 23"/>
          <p:cNvSpPr/>
          <p:nvPr/>
        </p:nvSpPr>
        <p:spPr>
          <a:xfrm>
            <a:off x="-5216" y="4748212"/>
            <a:ext cx="9154432" cy="395290"/>
          </a:xfrm>
          <a:prstGeom prst="rect">
            <a:avLst/>
          </a:prstGeom>
          <a:gradFill>
            <a:gsLst>
              <a:gs pos="11000">
                <a:srgbClr val="213E7C"/>
              </a:gs>
              <a:gs pos="88000">
                <a:srgbClr val="7EA6AD"/>
              </a:gs>
            </a:gsLst>
            <a:lin ang="3000000"/>
          </a:gradFill>
          <a:ln w="12700">
            <a:miter lim="400000"/>
          </a:ln>
        </p:spPr>
        <p:txBody>
          <a:bodyPr lIns="45718" tIns="45718" rIns="45718" bIns="45718" anchor="ctr"/>
          <a:lstStyle/>
          <a:p>
            <a:pPr>
              <a:defRPr sz="1400" b="0">
                <a:latin typeface="Franklin Gothic Book"/>
                <a:ea typeface="Franklin Gothic Book"/>
                <a:cs typeface="Franklin Gothic Book"/>
                <a:sym typeface="Franklin Gothic Book"/>
              </a:defRPr>
            </a:pPr>
            <a:endParaRPr/>
          </a:p>
        </p:txBody>
      </p:sp>
      <p:sp>
        <p:nvSpPr>
          <p:cNvPr id="36" name="TextBox 4"/>
          <p:cNvSpPr txBox="1"/>
          <p:nvPr/>
        </p:nvSpPr>
        <p:spPr>
          <a:xfrm>
            <a:off x="266464" y="4861219"/>
            <a:ext cx="1714501" cy="1658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a:spcBef>
                <a:spcPts val="600"/>
              </a:spcBef>
              <a:defRPr sz="500" b="0">
                <a:latin typeface="Franklin Gothic Book"/>
                <a:ea typeface="Franklin Gothic Book"/>
                <a:cs typeface="Franklin Gothic Book"/>
                <a:sym typeface="Franklin Gothic Book"/>
              </a:defRPr>
            </a:lvl1pPr>
          </a:lstStyle>
          <a:p>
            <a:r>
              <a:t>©2021 Proprietary and Confidential</a:t>
            </a:r>
          </a:p>
        </p:txBody>
      </p:sp>
      <p:pic>
        <p:nvPicPr>
          <p:cNvPr id="37" name="Picture 5" descr="Picture 5"/>
          <p:cNvPicPr>
            <a:picLocks noChangeAspect="1"/>
          </p:cNvPicPr>
          <p:nvPr/>
        </p:nvPicPr>
        <p:blipFill>
          <a:blip r:embed="rId2"/>
          <a:stretch>
            <a:fillRect/>
          </a:stretch>
        </p:blipFill>
        <p:spPr>
          <a:xfrm>
            <a:off x="7942664" y="4861218"/>
            <a:ext cx="1069720" cy="169279"/>
          </a:xfrm>
          <a:prstGeom prst="rect">
            <a:avLst/>
          </a:prstGeom>
          <a:ln w="12700">
            <a:miter lim="400000"/>
          </a:ln>
        </p:spPr>
      </p:pic>
      <p:grpSp>
        <p:nvGrpSpPr>
          <p:cNvPr id="42" name="Group 6"/>
          <p:cNvGrpSpPr/>
          <p:nvPr/>
        </p:nvGrpSpPr>
        <p:grpSpPr>
          <a:xfrm>
            <a:off x="4389119" y="787163"/>
            <a:ext cx="365763" cy="59943"/>
            <a:chOff x="0" y="-1"/>
            <a:chExt cx="365762" cy="59941"/>
          </a:xfrm>
        </p:grpSpPr>
        <p:sp>
          <p:nvSpPr>
            <p:cNvPr id="38" name="Oval 7"/>
            <p:cNvSpPr/>
            <p:nvPr/>
          </p:nvSpPr>
          <p:spPr>
            <a:xfrm>
              <a:off x="305823" y="-2"/>
              <a:ext cx="59939" cy="59943"/>
            </a:xfrm>
            <a:prstGeom prst="ellipse">
              <a:avLst/>
            </a:prstGeom>
            <a:solidFill>
              <a:schemeClr val="accent3"/>
            </a:solidFill>
            <a:ln w="12700" cap="flat">
              <a:noFill/>
              <a:miter lim="400000"/>
            </a:ln>
            <a:effectLst/>
          </p:spPr>
          <p:txBody>
            <a:bodyPr wrap="square" lIns="45718" tIns="45718" rIns="45718" bIns="45718" numCol="1" anchor="ctr">
              <a:noAutofit/>
            </a:bodyPr>
            <a:lstStyle/>
            <a:p>
              <a:pPr>
                <a:defRPr sz="1400" b="0">
                  <a:latin typeface="Franklin Gothic Book"/>
                  <a:ea typeface="Franklin Gothic Book"/>
                  <a:cs typeface="Franklin Gothic Book"/>
                  <a:sym typeface="Franklin Gothic Book"/>
                </a:defRPr>
              </a:pPr>
              <a:endParaRPr/>
            </a:p>
          </p:txBody>
        </p:sp>
        <p:sp>
          <p:nvSpPr>
            <p:cNvPr id="39" name="Oval 8"/>
            <p:cNvSpPr/>
            <p:nvPr/>
          </p:nvSpPr>
          <p:spPr>
            <a:xfrm>
              <a:off x="203930" y="-2"/>
              <a:ext cx="59939" cy="59943"/>
            </a:xfrm>
            <a:prstGeom prst="ellipse">
              <a:avLst/>
            </a:prstGeom>
            <a:solidFill>
              <a:schemeClr val="accent3"/>
            </a:solidFill>
            <a:ln w="12700" cap="flat">
              <a:noFill/>
              <a:miter lim="400000"/>
            </a:ln>
            <a:effectLst/>
          </p:spPr>
          <p:txBody>
            <a:bodyPr wrap="square" lIns="45718" tIns="45718" rIns="45718" bIns="45718" numCol="1" anchor="ctr">
              <a:noAutofit/>
            </a:bodyPr>
            <a:lstStyle/>
            <a:p>
              <a:pPr>
                <a:defRPr sz="1400" b="0">
                  <a:latin typeface="Franklin Gothic Book"/>
                  <a:ea typeface="Franklin Gothic Book"/>
                  <a:cs typeface="Franklin Gothic Book"/>
                  <a:sym typeface="Franklin Gothic Book"/>
                </a:defRPr>
              </a:pPr>
              <a:endParaRPr/>
            </a:p>
          </p:txBody>
        </p:sp>
        <p:sp>
          <p:nvSpPr>
            <p:cNvPr id="40" name="Oval 9"/>
            <p:cNvSpPr/>
            <p:nvPr/>
          </p:nvSpPr>
          <p:spPr>
            <a:xfrm>
              <a:off x="101892" y="-2"/>
              <a:ext cx="59939" cy="59943"/>
            </a:xfrm>
            <a:prstGeom prst="ellipse">
              <a:avLst/>
            </a:prstGeom>
            <a:solidFill>
              <a:schemeClr val="accent3"/>
            </a:solidFill>
            <a:ln w="12700" cap="flat">
              <a:noFill/>
              <a:miter lim="400000"/>
            </a:ln>
            <a:effectLst/>
          </p:spPr>
          <p:txBody>
            <a:bodyPr wrap="square" lIns="45718" tIns="45718" rIns="45718" bIns="45718" numCol="1" anchor="ctr">
              <a:noAutofit/>
            </a:bodyPr>
            <a:lstStyle/>
            <a:p>
              <a:pPr>
                <a:defRPr sz="1400" b="0">
                  <a:latin typeface="Franklin Gothic Book"/>
                  <a:ea typeface="Franklin Gothic Book"/>
                  <a:cs typeface="Franklin Gothic Book"/>
                  <a:sym typeface="Franklin Gothic Book"/>
                </a:defRPr>
              </a:pPr>
              <a:endParaRPr/>
            </a:p>
          </p:txBody>
        </p:sp>
        <p:sp>
          <p:nvSpPr>
            <p:cNvPr id="41" name="Oval 10"/>
            <p:cNvSpPr/>
            <p:nvPr/>
          </p:nvSpPr>
          <p:spPr>
            <a:xfrm>
              <a:off x="-1" y="-2"/>
              <a:ext cx="59939" cy="59943"/>
            </a:xfrm>
            <a:prstGeom prst="ellipse">
              <a:avLst/>
            </a:prstGeom>
            <a:solidFill>
              <a:schemeClr val="accent3"/>
            </a:solidFill>
            <a:ln w="12700" cap="flat">
              <a:noFill/>
              <a:miter lim="400000"/>
            </a:ln>
            <a:effectLst/>
          </p:spPr>
          <p:txBody>
            <a:bodyPr wrap="square" lIns="45718" tIns="45718" rIns="45718" bIns="45718" numCol="1" anchor="ctr">
              <a:noAutofit/>
            </a:bodyPr>
            <a:lstStyle/>
            <a:p>
              <a:pPr>
                <a:defRPr sz="1400" b="0">
                  <a:latin typeface="Franklin Gothic Book"/>
                  <a:ea typeface="Franklin Gothic Book"/>
                  <a:cs typeface="Franklin Gothic Book"/>
                  <a:sym typeface="Franklin Gothic Book"/>
                </a:defRPr>
              </a:pPr>
              <a:endParaRPr/>
            </a:p>
          </p:txBody>
        </p:sp>
      </p:grpSp>
      <p:sp>
        <p:nvSpPr>
          <p:cNvPr id="43" name="Body Level One…"/>
          <p:cNvSpPr txBox="1">
            <a:spLocks noGrp="1"/>
          </p:cNvSpPr>
          <p:nvPr>
            <p:ph type="body" idx="1" hasCustomPrompt="1"/>
          </p:nvPr>
        </p:nvSpPr>
        <p:spPr>
          <a:xfrm>
            <a:off x="246025" y="993912"/>
            <a:ext cx="8651949" cy="3645219"/>
          </a:xfrm>
          <a:prstGeom prst="rect">
            <a:avLst/>
          </a:prstGeom>
        </p:spPr>
        <p:txBody>
          <a:bodyPr lIns="45699" tIns="45699" rIns="45699" bIns="45699"/>
          <a:lstStyle>
            <a:lvl2pPr marL="485951" indent="-255763"/>
            <a:lvl3pPr marL="748108" indent="-287733"/>
            <a:lvl4pPr marL="1019400" indent="-328838"/>
            <a:lvl5pPr marL="1381125" indent="-460375"/>
          </a:lstStyle>
          <a:p>
            <a:r>
              <a:t>Level one</a:t>
            </a:r>
          </a:p>
          <a:p>
            <a:pPr lvl="1"/>
            <a:endParaRPr/>
          </a:p>
          <a:p>
            <a:pPr lvl="2"/>
            <a:endParaRPr/>
          </a:p>
          <a:p>
            <a:pPr lvl="3"/>
            <a:endParaRPr/>
          </a:p>
          <a:p>
            <a:pPr lvl="4"/>
            <a:endParaRPr/>
          </a:p>
        </p:txBody>
      </p:sp>
      <p:sp>
        <p:nvSpPr>
          <p:cNvPr id="44" name="Title"/>
          <p:cNvSpPr>
            <a:spLocks noGrp="1"/>
          </p:cNvSpPr>
          <p:nvPr>
            <p:ph type="body" sz="quarter" idx="21" hasCustomPrompt="1"/>
          </p:nvPr>
        </p:nvSpPr>
        <p:spPr>
          <a:xfrm>
            <a:off x="246063" y="233841"/>
            <a:ext cx="8651876" cy="537984"/>
          </a:xfrm>
          <a:prstGeom prst="rect">
            <a:avLst/>
          </a:prstGeom>
        </p:spPr>
        <p:txBody>
          <a:bodyPr lIns="45718" tIns="45718" rIns="45718" bIns="45718"/>
          <a:lstStyle>
            <a:lvl1pPr marL="0" indent="0" algn="ctr">
              <a:spcBef>
                <a:spcPts val="0"/>
              </a:spcBef>
              <a:buSzTx/>
              <a:buFontTx/>
              <a:buNone/>
              <a:defRPr sz="2500" b="1">
                <a:solidFill>
                  <a:schemeClr val="accent1"/>
                </a:solidFill>
                <a:latin typeface="+mj-lt"/>
                <a:ea typeface="+mj-ea"/>
                <a:cs typeface="+mj-cs"/>
                <a:sym typeface="Helvetica"/>
              </a:defRPr>
            </a:lvl1pPr>
          </a:lstStyle>
          <a:p>
            <a:r>
              <a:t>Click to add text</a:t>
            </a:r>
          </a:p>
        </p:txBody>
      </p:sp>
      <p:sp>
        <p:nvSpPr>
          <p:cNvPr id="45" name="Slide Number"/>
          <p:cNvSpPr txBox="1">
            <a:spLocks noGrp="1"/>
          </p:cNvSpPr>
          <p:nvPr>
            <p:ph type="sldNum" sz="quarter" idx="2"/>
          </p:nvPr>
        </p:nvSpPr>
        <p:spPr>
          <a:xfrm>
            <a:off x="175355" y="4873552"/>
            <a:ext cx="151863" cy="14297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545257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Breaker 2">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3E965B7-0EA9-6242-89B6-D7150181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61145" cy="5143500"/>
          </a:xfrm>
          <a:prstGeom prst="rect">
            <a:avLst/>
          </a:prstGeom>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EB548D5D-8BE0-7143-9EAA-7387939E43ED}"/>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Title">
            <a:extLst>
              <a:ext uri="{FF2B5EF4-FFF2-40B4-BE49-F238E27FC236}">
                <a16:creationId xmlns:a16="http://schemas.microsoft.com/office/drawing/2014/main" id="{600E8727-BA5F-4245-98C4-AD403AD07B2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71BD5F34-A937-3946-8B11-AC3B5984EB31}"/>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B2C67CB-A64D-F546-A3C3-D487BE902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1" name="Pentagon 10">
            <a:extLst>
              <a:ext uri="{FF2B5EF4-FFF2-40B4-BE49-F238E27FC236}">
                <a16:creationId xmlns:a16="http://schemas.microsoft.com/office/drawing/2014/main" id="{B43BEF91-7003-EBB2-0E88-8B1A9C1C249D}"/>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54FDEF2-1E35-D0F4-B379-88AD9958E9C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279924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361"/>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0A2A6E8-7DE5-EE47-9217-088B98DCB699}"/>
              </a:ext>
            </a:extLst>
          </p:cNvPr>
          <p:cNvSpPr/>
          <p:nvPr userDrawn="1"/>
        </p:nvSpPr>
        <p:spPr>
          <a:xfrm>
            <a:off x="0" y="0"/>
            <a:ext cx="9154429"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14" name="Google Shape;540;g92c1b8851f_1_200">
            <a:extLst>
              <a:ext uri="{FF2B5EF4-FFF2-40B4-BE49-F238E27FC236}">
                <a16:creationId xmlns:a16="http://schemas.microsoft.com/office/drawing/2014/main" id="{1C72E96F-339B-7E44-8466-718EA031371A}"/>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3888594" y="4694557"/>
            <a:ext cx="1366812" cy="216290"/>
          </a:xfrm>
          <a:prstGeom prst="rect">
            <a:avLst/>
          </a:prstGeom>
          <a:noFill/>
          <a:ln>
            <a:noFill/>
          </a:ln>
        </p:spPr>
      </p:pic>
    </p:spTree>
    <p:extLst>
      <p:ext uri="{BB962C8B-B14F-4D97-AF65-F5344CB8AC3E}">
        <p14:creationId xmlns:p14="http://schemas.microsoft.com/office/powerpoint/2010/main" val="296996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9" name="Picture 8" descr="Icon&#10;&#10;Description automatically generated">
            <a:extLst>
              <a:ext uri="{FF2B5EF4-FFF2-40B4-BE49-F238E27FC236}">
                <a16:creationId xmlns:a16="http://schemas.microsoft.com/office/drawing/2014/main" id="{CB50DDA4-5E10-624B-91B0-A331785D5A73}"/>
              </a:ext>
            </a:extLst>
          </p:cNvPr>
          <p:cNvPicPr>
            <a:picLocks noChangeAspect="1"/>
          </p:cNvPicPr>
          <p:nvPr userDrawn="1"/>
        </p:nvPicPr>
        <p:blipFill rotWithShape="1">
          <a:blip r:embed="rId2"/>
          <a:srcRect r="1089"/>
          <a:stretch/>
        </p:blipFill>
        <p:spPr>
          <a:xfrm>
            <a:off x="4222530" y="720613"/>
            <a:ext cx="688510" cy="168802"/>
          </a:xfrm>
          <a:prstGeom prst="rect">
            <a:avLst/>
          </a:prstGeom>
        </p:spPr>
      </p:pic>
    </p:spTree>
    <p:extLst>
      <p:ext uri="{BB962C8B-B14F-4D97-AF65-F5344CB8AC3E}">
        <p14:creationId xmlns:p14="http://schemas.microsoft.com/office/powerpoint/2010/main" val="219182240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Gradi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F4B6A5-B0A6-4C4B-A476-7809C7A4D37E}"/>
              </a:ext>
            </a:extLst>
          </p:cNvPr>
          <p:cNvSpPr/>
          <p:nvPr userDrawn="1"/>
        </p:nvSpPr>
        <p:spPr>
          <a:xfrm>
            <a:off x="-5215" y="0"/>
            <a:ext cx="915443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0" name="Rectangle 9">
            <a:extLst>
              <a:ext uri="{FF2B5EF4-FFF2-40B4-BE49-F238E27FC236}">
                <a16:creationId xmlns:a16="http://schemas.microsoft.com/office/drawing/2014/main" id="{CCE63194-D39E-5E4E-96C4-2C9D40DC4521}"/>
              </a:ext>
            </a:extLst>
          </p:cNvPr>
          <p:cNvSpPr/>
          <p:nvPr userDrawn="1"/>
        </p:nvSpPr>
        <p:spPr>
          <a:xfrm>
            <a:off x="-79771" y="890546"/>
            <a:ext cx="9303542" cy="387064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Tree>
    <p:extLst>
      <p:ext uri="{BB962C8B-B14F-4D97-AF65-F5344CB8AC3E}">
        <p14:creationId xmlns:p14="http://schemas.microsoft.com/office/powerpoint/2010/main" val="193294723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BD2ACC6-15D9-A44E-B141-410001599C9A}"/>
              </a:ext>
            </a:extLst>
          </p:cNvPr>
          <p:cNvSpPr>
            <a:spLocks noGrp="1"/>
          </p:cNvSpPr>
          <p:nvPr>
            <p:ph type="pic" sz="quarter" idx="11"/>
          </p:nvPr>
        </p:nvSpPr>
        <p:spPr>
          <a:xfrm>
            <a:off x="0" y="0"/>
            <a:ext cx="9144000" cy="5143500"/>
          </a:xfrm>
          <a:prstGeom prst="rect">
            <a:avLst/>
          </a:prstGeom>
          <a:pattFill prst="pct5">
            <a:fgClr>
              <a:schemeClr val="accent2"/>
            </a:fgClr>
            <a:bgClr>
              <a:schemeClr val="bg1"/>
            </a:bgClr>
          </a:pattFill>
        </p:spPr>
        <p:txBody>
          <a:bodyPr/>
          <a:lstStyle>
            <a:lvl1pPr>
              <a:defRPr lang="en-US" sz="1200">
                <a:latin typeface="+mn-lt"/>
              </a:defRPr>
            </a:lvl1pPr>
          </a:lstStyle>
          <a:p>
            <a:pPr lvl="0" algn="ctr"/>
            <a:endParaRPr lang="en-US"/>
          </a:p>
        </p:txBody>
      </p:sp>
    </p:spTree>
    <p:extLst>
      <p:ext uri="{BB962C8B-B14F-4D97-AF65-F5344CB8AC3E}">
        <p14:creationId xmlns:p14="http://schemas.microsoft.com/office/powerpoint/2010/main" val="289609331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29084C-C60A-EDFB-5284-4FEF1EEDDC74}"/>
              </a:ext>
            </a:extLst>
          </p:cNvPr>
          <p:cNvPicPr>
            <a:picLocks noChangeAspect="1"/>
          </p:cNvPicPr>
          <p:nvPr userDrawn="1"/>
        </p:nvPicPr>
        <p:blipFill>
          <a:blip r:embed="rId2"/>
          <a:srcRect/>
          <a:stretch/>
        </p:blipFill>
        <p:spPr>
          <a:xfrm>
            <a:off x="103563" y="4873648"/>
            <a:ext cx="868041" cy="169278"/>
          </a:xfrm>
          <a:prstGeom prst="rect">
            <a:avLst/>
          </a:prstGeom>
        </p:spPr>
      </p:pic>
      <p:sp>
        <p:nvSpPr>
          <p:cNvPr id="3" name="TextBox 2">
            <a:extLst>
              <a:ext uri="{FF2B5EF4-FFF2-40B4-BE49-F238E27FC236}">
                <a16:creationId xmlns:a16="http://schemas.microsoft.com/office/drawing/2014/main" id="{93864BF7-5714-704E-1F2F-50A3F54727C9}"/>
              </a:ext>
            </a:extLst>
          </p:cNvPr>
          <p:cNvSpPr txBox="1"/>
          <p:nvPr userDrawn="1"/>
        </p:nvSpPr>
        <p:spPr>
          <a:xfrm>
            <a:off x="913169" y="4873649"/>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Tree>
    <p:extLst>
      <p:ext uri="{BB962C8B-B14F-4D97-AF65-F5344CB8AC3E}">
        <p14:creationId xmlns:p14="http://schemas.microsoft.com/office/powerpoint/2010/main" val="391224379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screen">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pic>
        <p:nvPicPr>
          <p:cNvPr id="11" name="Picture 10" descr="A picture containing drawing&#10;&#10;Description automatically generated">
            <a:extLst>
              <a:ext uri="{FF2B5EF4-FFF2-40B4-BE49-F238E27FC236}">
                <a16:creationId xmlns:a16="http://schemas.microsoft.com/office/drawing/2014/main" id="{A920B307-BA29-1940-B29D-6AE14F8831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6862" y="4845272"/>
            <a:ext cx="1155278" cy="201168"/>
          </a:xfrm>
          <a:prstGeom prst="rect">
            <a:avLst/>
          </a:prstGeom>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8" name="Picture 17" descr="Icon&#10;&#10;Description automatically generated">
            <a:extLst>
              <a:ext uri="{FF2B5EF4-FFF2-40B4-BE49-F238E27FC236}">
                <a16:creationId xmlns:a16="http://schemas.microsoft.com/office/drawing/2014/main" id="{F5C13EA7-9256-654C-8FFD-BE1EF112D5EC}"/>
              </a:ext>
            </a:extLst>
          </p:cNvPr>
          <p:cNvPicPr>
            <a:picLocks noChangeAspect="1"/>
          </p:cNvPicPr>
          <p:nvPr userDrawn="1"/>
        </p:nvPicPr>
        <p:blipFill rotWithShape="1">
          <a:blip r:embed="rId4"/>
          <a:srcRect r="1089"/>
          <a:stretch/>
        </p:blipFill>
        <p:spPr>
          <a:xfrm>
            <a:off x="583096" y="2608736"/>
            <a:ext cx="1008048" cy="247143"/>
          </a:xfrm>
          <a:prstGeom prst="rect">
            <a:avLst/>
          </a:prstGeom>
        </p:spPr>
      </p:pic>
    </p:spTree>
    <p:extLst>
      <p:ext uri="{BB962C8B-B14F-4D97-AF65-F5344CB8AC3E}">
        <p14:creationId xmlns:p14="http://schemas.microsoft.com/office/powerpoint/2010/main" val="94290857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25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B718A364-C1DB-FA45-A0EE-DFA9333254CD}"/>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29" name="Title">
            <a:extLst>
              <a:ext uri="{FF2B5EF4-FFF2-40B4-BE49-F238E27FC236}">
                <a16:creationId xmlns:a16="http://schemas.microsoft.com/office/drawing/2014/main" id="{9DA7488B-BC2B-464C-A951-00F88A205EC0}"/>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7178B61-7935-4F41-A81A-371D34CB69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E6908EF7-912C-E2D9-8B3A-EE7C23663E0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9768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3" name="Rectangle 22">
            <a:extLst>
              <a:ext uri="{FF2B5EF4-FFF2-40B4-BE49-F238E27FC236}">
                <a16:creationId xmlns:a16="http://schemas.microsoft.com/office/drawing/2014/main" id="{68A19135-E052-A741-B36D-BE5E5219E3EB}"/>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Picture Placeholder 2">
            <a:extLst>
              <a:ext uri="{FF2B5EF4-FFF2-40B4-BE49-F238E27FC236}">
                <a16:creationId xmlns:a16="http://schemas.microsoft.com/office/drawing/2014/main" id="{972DE5DC-DD0F-D641-9670-9F15C446C3C0}"/>
              </a:ext>
            </a:extLst>
          </p:cNvPr>
          <p:cNvSpPr>
            <a:spLocks noGrp="1" noChangeAspect="1"/>
          </p:cNvSpPr>
          <p:nvPr>
            <p:ph type="pic" sz="quarter" idx="10" hasCustomPrompt="1"/>
          </p:nvPr>
        </p:nvSpPr>
        <p:spPr>
          <a:xfrm>
            <a:off x="2162623"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5" name="Picture Placeholder 2">
            <a:extLst>
              <a:ext uri="{FF2B5EF4-FFF2-40B4-BE49-F238E27FC236}">
                <a16:creationId xmlns:a16="http://schemas.microsoft.com/office/drawing/2014/main" id="{319D8AE3-E3A1-4240-9987-7DEF25337E23}"/>
              </a:ext>
            </a:extLst>
          </p:cNvPr>
          <p:cNvSpPr>
            <a:spLocks noGrp="1" noChangeAspect="1"/>
          </p:cNvSpPr>
          <p:nvPr>
            <p:ph type="pic" sz="quarter" idx="11" hasCustomPrompt="1"/>
          </p:nvPr>
        </p:nvSpPr>
        <p:spPr>
          <a:xfrm>
            <a:off x="5107005"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6" name="Text Placeholder 3">
            <a:extLst>
              <a:ext uri="{FF2B5EF4-FFF2-40B4-BE49-F238E27FC236}">
                <a16:creationId xmlns:a16="http://schemas.microsoft.com/office/drawing/2014/main" id="{FFCF30D6-330E-D142-9711-CF01CEF026C0}"/>
              </a:ext>
            </a:extLst>
          </p:cNvPr>
          <p:cNvSpPr>
            <a:spLocks noGrp="1"/>
          </p:cNvSpPr>
          <p:nvPr>
            <p:ph type="body" sz="quarter" idx="13" hasCustomPrompt="1"/>
          </p:nvPr>
        </p:nvSpPr>
        <p:spPr>
          <a:xfrm>
            <a:off x="185655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7" name="Text Placeholder 3">
            <a:extLst>
              <a:ext uri="{FF2B5EF4-FFF2-40B4-BE49-F238E27FC236}">
                <a16:creationId xmlns:a16="http://schemas.microsoft.com/office/drawing/2014/main" id="{FA67D6CB-262E-C549-9CC0-6DEDD4F03B84}"/>
              </a:ext>
            </a:extLst>
          </p:cNvPr>
          <p:cNvSpPr>
            <a:spLocks noGrp="1"/>
          </p:cNvSpPr>
          <p:nvPr>
            <p:ph type="body" sz="quarter" idx="14" hasCustomPrompt="1"/>
          </p:nvPr>
        </p:nvSpPr>
        <p:spPr>
          <a:xfrm>
            <a:off x="185655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8" name="Text Placeholder 3">
            <a:extLst>
              <a:ext uri="{FF2B5EF4-FFF2-40B4-BE49-F238E27FC236}">
                <a16:creationId xmlns:a16="http://schemas.microsoft.com/office/drawing/2014/main" id="{DF971FEA-9018-0247-8F0C-AC1E7F19B0E8}"/>
              </a:ext>
            </a:extLst>
          </p:cNvPr>
          <p:cNvSpPr>
            <a:spLocks noGrp="1"/>
          </p:cNvSpPr>
          <p:nvPr>
            <p:ph type="body" sz="quarter" idx="15" hasCustomPrompt="1"/>
          </p:nvPr>
        </p:nvSpPr>
        <p:spPr>
          <a:xfrm>
            <a:off x="480093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9" name="Text Placeholder 3">
            <a:extLst>
              <a:ext uri="{FF2B5EF4-FFF2-40B4-BE49-F238E27FC236}">
                <a16:creationId xmlns:a16="http://schemas.microsoft.com/office/drawing/2014/main" id="{5A5FB5FE-4BCB-3145-A0F2-7960543018F7}"/>
              </a:ext>
            </a:extLst>
          </p:cNvPr>
          <p:cNvSpPr>
            <a:spLocks noGrp="1"/>
          </p:cNvSpPr>
          <p:nvPr>
            <p:ph type="body" sz="quarter" idx="16" hasCustomPrompt="1"/>
          </p:nvPr>
        </p:nvSpPr>
        <p:spPr>
          <a:xfrm>
            <a:off x="480093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9" name="Google Shape;556;g92c1b8851f_1_212">
            <a:extLst>
              <a:ext uri="{FF2B5EF4-FFF2-40B4-BE49-F238E27FC236}">
                <a16:creationId xmlns:a16="http://schemas.microsoft.com/office/drawing/2014/main" id="{EE05FA33-9105-2A4C-970B-BC114F25FEC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Title">
            <a:extLst>
              <a:ext uri="{FF2B5EF4-FFF2-40B4-BE49-F238E27FC236}">
                <a16:creationId xmlns:a16="http://schemas.microsoft.com/office/drawing/2014/main" id="{F7396D25-3E53-B847-8429-A0B6C111D985}"/>
              </a:ext>
            </a:extLst>
          </p:cNvPr>
          <p:cNvSpPr>
            <a:spLocks noGrp="1"/>
          </p:cNvSpPr>
          <p:nvPr>
            <p:ph type="body" sz="quarter" idx="17"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1" name="TextBox 20">
            <a:extLst>
              <a:ext uri="{FF2B5EF4-FFF2-40B4-BE49-F238E27FC236}">
                <a16:creationId xmlns:a16="http://schemas.microsoft.com/office/drawing/2014/main" id="{AC000C89-DD6F-6840-A712-943F9F230F6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3" name="TextBox 42">
            <a:extLst>
              <a:ext uri="{FF2B5EF4-FFF2-40B4-BE49-F238E27FC236}">
                <a16:creationId xmlns:a16="http://schemas.microsoft.com/office/drawing/2014/main" id="{19913E13-2F64-FD4E-960B-EE33FEC6B140}"/>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30" name="Picture 29" descr="Icon&#10;&#10;Description automatically generated">
            <a:extLst>
              <a:ext uri="{FF2B5EF4-FFF2-40B4-BE49-F238E27FC236}">
                <a16:creationId xmlns:a16="http://schemas.microsoft.com/office/drawing/2014/main" id="{0AE2FAC2-3F4A-2945-90E6-B1549ECD4C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2" name="Picture 31">
            <a:extLst>
              <a:ext uri="{FF2B5EF4-FFF2-40B4-BE49-F238E27FC236}">
                <a16:creationId xmlns:a16="http://schemas.microsoft.com/office/drawing/2014/main" id="{2F3C2EEB-F4B0-6A49-A1B9-FC0ECA0783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6" name="Content Placeholder 3">
            <a:extLst>
              <a:ext uri="{FF2B5EF4-FFF2-40B4-BE49-F238E27FC236}">
                <a16:creationId xmlns:a16="http://schemas.microsoft.com/office/drawing/2014/main" id="{95CB12F0-0880-DB43-B2B0-282070662125}"/>
              </a:ext>
            </a:extLst>
          </p:cNvPr>
          <p:cNvSpPr>
            <a:spLocks noGrp="1"/>
          </p:cNvSpPr>
          <p:nvPr>
            <p:ph sz="quarter" idx="18" hasCustomPrompt="1"/>
          </p:nvPr>
        </p:nvSpPr>
        <p:spPr>
          <a:xfrm>
            <a:off x="1856551" y="3687378"/>
            <a:ext cx="2505075"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8" name="Content Placeholder 3">
            <a:extLst>
              <a:ext uri="{FF2B5EF4-FFF2-40B4-BE49-F238E27FC236}">
                <a16:creationId xmlns:a16="http://schemas.microsoft.com/office/drawing/2014/main" id="{AFD0D144-88F4-4C4F-9EAC-059BBAB20817}"/>
              </a:ext>
            </a:extLst>
          </p:cNvPr>
          <p:cNvSpPr>
            <a:spLocks noGrp="1"/>
          </p:cNvSpPr>
          <p:nvPr>
            <p:ph sz="quarter" idx="19" hasCustomPrompt="1"/>
          </p:nvPr>
        </p:nvSpPr>
        <p:spPr>
          <a:xfrm>
            <a:off x="4791852" y="3687378"/>
            <a:ext cx="2514156"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33" name="Pentagon 32">
            <a:extLst>
              <a:ext uri="{FF2B5EF4-FFF2-40B4-BE49-F238E27FC236}">
                <a16:creationId xmlns:a16="http://schemas.microsoft.com/office/drawing/2014/main" id="{2F7A3664-285A-1B7E-5163-AA6FCEAA78B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0F7B7EFA-4E11-F39D-01AF-BA7557E0371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484855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21"/>
          <a:srcRect/>
          <a:stretch/>
        </p:blipFill>
        <p:spPr>
          <a:xfrm>
            <a:off x="103563" y="4873648"/>
            <a:ext cx="868041" cy="169278"/>
          </a:xfrm>
          <a:prstGeom prst="rect">
            <a:avLst/>
          </a:prstGeom>
        </p:spPr>
      </p:pic>
      <p:sp>
        <p:nvSpPr>
          <p:cNvPr id="2" name="TextBox 1">
            <a:extLst>
              <a:ext uri="{FF2B5EF4-FFF2-40B4-BE49-F238E27FC236}">
                <a16:creationId xmlns:a16="http://schemas.microsoft.com/office/drawing/2014/main" id="{019F3B2E-D81F-7AD9-D6AA-B72B48EFD0E8}"/>
              </a:ext>
            </a:extLst>
          </p:cNvPr>
          <p:cNvSpPr txBox="1"/>
          <p:nvPr userDrawn="1"/>
        </p:nvSpPr>
        <p:spPr>
          <a:xfrm>
            <a:off x="913169" y="4873649"/>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Tree>
  </p:cSld>
  <p:clrMap bg1="lt1" tx1="dk1" bg2="dk2" tx2="lt2" accent1="accent1" accent2="accent2" accent3="accent3" accent4="accent4" accent5="accent5" accent6="accent6" hlink="hlink" folHlink="folHlink"/>
  <p:sldLayoutIdLst>
    <p:sldLayoutId id="2147483800" r:id="rId1"/>
    <p:sldLayoutId id="2147483775" r:id="rId2"/>
    <p:sldLayoutId id="2147483862" r:id="rId3"/>
    <p:sldLayoutId id="2147483768" r:id="rId4"/>
    <p:sldLayoutId id="2147483782" r:id="rId5"/>
    <p:sldLayoutId id="2147483794"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Lst>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42.emf"/><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eg"/><Relationship Id="rId26" Type="http://schemas.openxmlformats.org/officeDocument/2006/relationships/image" Target="../media/image74.png"/><Relationship Id="rId3" Type="http://schemas.openxmlformats.org/officeDocument/2006/relationships/image" Target="../media/image51.tif"/><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tif"/><Relationship Id="rId25" Type="http://schemas.openxmlformats.org/officeDocument/2006/relationships/image" Target="../media/image73.png"/><Relationship Id="rId2" Type="http://schemas.openxmlformats.org/officeDocument/2006/relationships/notesSlide" Target="../notesSlides/notesSlide16.xml"/><Relationship Id="rId16" Type="http://schemas.openxmlformats.org/officeDocument/2006/relationships/image" Target="../media/image64.png"/><Relationship Id="rId20" Type="http://schemas.openxmlformats.org/officeDocument/2006/relationships/image" Target="../media/image68.jpeg"/><Relationship Id="rId29" Type="http://schemas.openxmlformats.org/officeDocument/2006/relationships/image" Target="../media/image77.tif"/><Relationship Id="rId1" Type="http://schemas.openxmlformats.org/officeDocument/2006/relationships/slideLayout" Target="../slideLayouts/slideLayout17.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jpe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jpeg"/><Relationship Id="rId28" Type="http://schemas.openxmlformats.org/officeDocument/2006/relationships/image" Target="../media/image76.png"/><Relationship Id="rId10" Type="http://schemas.openxmlformats.org/officeDocument/2006/relationships/image" Target="../media/image58.png"/><Relationship Id="rId19" Type="http://schemas.openxmlformats.org/officeDocument/2006/relationships/image" Target="../media/image67.tif"/><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3.e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jpg"/><Relationship Id="rId2" Type="http://schemas.openxmlformats.org/officeDocument/2006/relationships/image" Target="../media/image28.jp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13.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BCBBA1-EF14-4B14-3B8E-625F4376A25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8067" y="1013409"/>
            <a:ext cx="6467866" cy="2963009"/>
          </a:xfrm>
          <a:prstGeom prst="rect">
            <a:avLst/>
          </a:prstGeom>
        </p:spPr>
      </p:pic>
    </p:spTree>
    <p:extLst>
      <p:ext uri="{BB962C8B-B14F-4D97-AF65-F5344CB8AC3E}">
        <p14:creationId xmlns:p14="http://schemas.microsoft.com/office/powerpoint/2010/main" val="1633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92AF618-03DE-3D48-AD04-EE7B5BB8CC82}"/>
              </a:ext>
            </a:extLst>
          </p:cNvPr>
          <p:cNvSpPr>
            <a:spLocks noGrp="1"/>
          </p:cNvSpPr>
          <p:nvPr>
            <p:ph type="body" sz="quarter" idx="11"/>
          </p:nvPr>
        </p:nvSpPr>
        <p:spPr/>
        <p:txBody>
          <a:bodyPr/>
          <a:lstStyle/>
          <a:p>
            <a:r>
              <a:rPr lang="en-US" dirty="0">
                <a:solidFill>
                  <a:schemeClr val="dk2"/>
                </a:solidFill>
              </a:rPr>
              <a:t>Breaking Down Advanced Analytics</a:t>
            </a:r>
            <a:endParaRPr lang="en-LB"/>
          </a:p>
        </p:txBody>
      </p:sp>
      <p:grpSp>
        <p:nvGrpSpPr>
          <p:cNvPr id="8" name="Google Shape;1030;p84">
            <a:extLst>
              <a:ext uri="{FF2B5EF4-FFF2-40B4-BE49-F238E27FC236}">
                <a16:creationId xmlns:a16="http://schemas.microsoft.com/office/drawing/2014/main" id="{4F63C523-873E-704C-B195-D84AFADF1D02}"/>
              </a:ext>
            </a:extLst>
          </p:cNvPr>
          <p:cNvGrpSpPr/>
          <p:nvPr/>
        </p:nvGrpSpPr>
        <p:grpSpPr>
          <a:xfrm>
            <a:off x="-540746" y="886329"/>
            <a:ext cx="8534284" cy="3790197"/>
            <a:chOff x="152649" y="1123993"/>
            <a:chExt cx="8534284" cy="3790197"/>
          </a:xfrm>
        </p:grpSpPr>
        <p:sp>
          <p:nvSpPr>
            <p:cNvPr id="9" name="Google Shape;1031;p84">
              <a:extLst>
                <a:ext uri="{FF2B5EF4-FFF2-40B4-BE49-F238E27FC236}">
                  <a16:creationId xmlns:a16="http://schemas.microsoft.com/office/drawing/2014/main" id="{8D0AAA20-9C85-434F-8F22-35AE092697C9}"/>
                </a:ext>
              </a:extLst>
            </p:cNvPr>
            <p:cNvSpPr/>
            <p:nvPr/>
          </p:nvSpPr>
          <p:spPr>
            <a:xfrm>
              <a:off x="6893567" y="2734280"/>
              <a:ext cx="242400" cy="369300"/>
            </a:xfrm>
            <a:prstGeom prst="rect">
              <a:avLst/>
            </a:prstGeom>
            <a:noFill/>
            <a:ln>
              <a:noFill/>
            </a:ln>
          </p:spPr>
          <p:txBody>
            <a:bodyPr spcFirstLastPara="1" wrap="square" lIns="91425" tIns="45700" rIns="91425" bIns="45700" anchor="t" anchorCtr="0">
              <a:noAutofit/>
            </a:bodyPr>
            <a:lstStyle/>
            <a:p>
              <a:r>
                <a:rPr lang="en-US" sz="1800">
                  <a:latin typeface="Times"/>
                  <a:ea typeface="Times"/>
                  <a:cs typeface="Times"/>
                  <a:sym typeface="Times"/>
                </a:rPr>
                <a:t> </a:t>
              </a:r>
              <a:endParaRPr sz="1800">
                <a:solidFill>
                  <a:schemeClr val="dk1"/>
                </a:solidFill>
              </a:endParaRPr>
            </a:p>
          </p:txBody>
        </p:sp>
        <p:sp>
          <p:nvSpPr>
            <p:cNvPr id="10" name="Google Shape;1032;p84">
              <a:extLst>
                <a:ext uri="{FF2B5EF4-FFF2-40B4-BE49-F238E27FC236}">
                  <a16:creationId xmlns:a16="http://schemas.microsoft.com/office/drawing/2014/main" id="{8EA6B761-3F94-9549-B116-9476A85B986B}"/>
                </a:ext>
              </a:extLst>
            </p:cNvPr>
            <p:cNvSpPr/>
            <p:nvPr/>
          </p:nvSpPr>
          <p:spPr>
            <a:xfrm>
              <a:off x="2733427" y="1197609"/>
              <a:ext cx="5874300" cy="33027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endParaRPr sz="1350">
                <a:solidFill>
                  <a:schemeClr val="lt1"/>
                </a:solidFill>
              </a:endParaRPr>
            </a:p>
          </p:txBody>
        </p:sp>
        <p:sp>
          <p:nvSpPr>
            <p:cNvPr id="11" name="Google Shape;1033;p84">
              <a:extLst>
                <a:ext uri="{FF2B5EF4-FFF2-40B4-BE49-F238E27FC236}">
                  <a16:creationId xmlns:a16="http://schemas.microsoft.com/office/drawing/2014/main" id="{4EC83808-CACB-C643-8A90-B4DC178117D9}"/>
                </a:ext>
              </a:extLst>
            </p:cNvPr>
            <p:cNvSpPr/>
            <p:nvPr/>
          </p:nvSpPr>
          <p:spPr>
            <a:xfrm>
              <a:off x="2725635" y="2376606"/>
              <a:ext cx="3789000" cy="2123700"/>
            </a:xfrm>
            <a:prstGeom prst="rect">
              <a:avLst/>
            </a:prstGeom>
            <a:solidFill>
              <a:srgbClr val="A2A7AB">
                <a:alpha val="46670"/>
              </a:srgbClr>
            </a:solidFill>
            <a:ln>
              <a:noFill/>
            </a:ln>
          </p:spPr>
          <p:txBody>
            <a:bodyPr spcFirstLastPara="1" wrap="square" lIns="91425" tIns="45700" rIns="91425" bIns="45700" anchor="ctr" anchorCtr="0">
              <a:noAutofit/>
            </a:bodyPr>
            <a:lstStyle/>
            <a:p>
              <a:pPr algn="ctr"/>
              <a:endParaRPr sz="1350">
                <a:solidFill>
                  <a:schemeClr val="lt1"/>
                </a:solidFill>
              </a:endParaRPr>
            </a:p>
          </p:txBody>
        </p:sp>
        <p:sp>
          <p:nvSpPr>
            <p:cNvPr id="12" name="Google Shape;1034;p84">
              <a:extLst>
                <a:ext uri="{FF2B5EF4-FFF2-40B4-BE49-F238E27FC236}">
                  <a16:creationId xmlns:a16="http://schemas.microsoft.com/office/drawing/2014/main" id="{0A9A9643-20D6-F240-BADB-55CAC2981160}"/>
                </a:ext>
              </a:extLst>
            </p:cNvPr>
            <p:cNvSpPr/>
            <p:nvPr/>
          </p:nvSpPr>
          <p:spPr>
            <a:xfrm>
              <a:off x="2725636" y="2965940"/>
              <a:ext cx="2317500" cy="1534200"/>
            </a:xfrm>
            <a:prstGeom prst="rect">
              <a:avLst/>
            </a:prstGeom>
            <a:solidFill>
              <a:srgbClr val="D8D8D8"/>
            </a:solidFill>
            <a:ln>
              <a:noFill/>
            </a:ln>
          </p:spPr>
          <p:txBody>
            <a:bodyPr spcFirstLastPara="1" wrap="square" lIns="91425" tIns="45700" rIns="91425" bIns="45700" anchor="ctr" anchorCtr="0">
              <a:noAutofit/>
            </a:bodyPr>
            <a:lstStyle/>
            <a:p>
              <a:pPr algn="ctr"/>
              <a:endParaRPr sz="1350" dirty="0">
                <a:solidFill>
                  <a:schemeClr val="lt1"/>
                </a:solidFill>
              </a:endParaRPr>
            </a:p>
          </p:txBody>
        </p:sp>
        <p:grpSp>
          <p:nvGrpSpPr>
            <p:cNvPr id="13" name="Google Shape;1035;p84">
              <a:extLst>
                <a:ext uri="{FF2B5EF4-FFF2-40B4-BE49-F238E27FC236}">
                  <a16:creationId xmlns:a16="http://schemas.microsoft.com/office/drawing/2014/main" id="{06B2087E-DCF1-6B41-B6C8-D14E1E3FF55A}"/>
                </a:ext>
              </a:extLst>
            </p:cNvPr>
            <p:cNvGrpSpPr/>
            <p:nvPr/>
          </p:nvGrpSpPr>
          <p:grpSpPr>
            <a:xfrm>
              <a:off x="3023857" y="3428153"/>
              <a:ext cx="1065115" cy="983601"/>
              <a:chOff x="1486415" y="3562102"/>
              <a:chExt cx="1849800" cy="1723500"/>
            </a:xfrm>
          </p:grpSpPr>
          <p:sp>
            <p:nvSpPr>
              <p:cNvPr id="41" name="Google Shape;1036;p84">
                <a:extLst>
                  <a:ext uri="{FF2B5EF4-FFF2-40B4-BE49-F238E27FC236}">
                    <a16:creationId xmlns:a16="http://schemas.microsoft.com/office/drawing/2014/main" id="{7F3EDC57-F830-8346-9B93-0378B5EA41B3}"/>
                  </a:ext>
                </a:extLst>
              </p:cNvPr>
              <p:cNvSpPr/>
              <p:nvPr/>
            </p:nvSpPr>
            <p:spPr>
              <a:xfrm>
                <a:off x="1612452" y="3562102"/>
                <a:ext cx="1723500" cy="1723500"/>
              </a:xfrm>
              <a:prstGeom prst="ellipse">
                <a:avLst/>
              </a:prstGeom>
              <a:solidFill>
                <a:schemeClr val="lt1"/>
              </a:solidFill>
              <a:ln w="28575" cap="flat" cmpd="sng">
                <a:solidFill>
                  <a:srgbClr val="A2A7AB"/>
                </a:solidFill>
                <a:prstDash val="solid"/>
                <a:miter lim="800000"/>
                <a:headEnd type="none" w="sm" len="sm"/>
                <a:tailEnd type="none" w="sm" len="sm"/>
              </a:ln>
              <a:effectLst>
                <a:outerShdw blurRad="254000" dist="50800" dir="5400000" algn="t" rotWithShape="0">
                  <a:srgbClr val="000000">
                    <a:alpha val="8630"/>
                  </a:srgbClr>
                </a:outerShdw>
              </a:effectLst>
            </p:spPr>
            <p:txBody>
              <a:bodyPr spcFirstLastPara="1" wrap="square" lIns="91425" tIns="45700" rIns="91425" bIns="45700" anchor="ctr" anchorCtr="0">
                <a:noAutofit/>
              </a:bodyPr>
              <a:lstStyle/>
              <a:p>
                <a:pPr algn="ctr"/>
                <a:endParaRPr sz="1350">
                  <a:solidFill>
                    <a:schemeClr val="lt1"/>
                  </a:solidFill>
                </a:endParaRPr>
              </a:p>
            </p:txBody>
          </p:sp>
          <p:sp>
            <p:nvSpPr>
              <p:cNvPr id="42" name="Google Shape;1037;p84">
                <a:extLst>
                  <a:ext uri="{FF2B5EF4-FFF2-40B4-BE49-F238E27FC236}">
                    <a16:creationId xmlns:a16="http://schemas.microsoft.com/office/drawing/2014/main" id="{611C393C-E949-8C47-8FA9-F106AB2C4010}"/>
                  </a:ext>
                </a:extLst>
              </p:cNvPr>
              <p:cNvSpPr txBox="1"/>
              <p:nvPr/>
            </p:nvSpPr>
            <p:spPr>
              <a:xfrm>
                <a:off x="1486415" y="4024731"/>
                <a:ext cx="1849800" cy="921229"/>
              </a:xfrm>
              <a:prstGeom prst="rect">
                <a:avLst/>
              </a:prstGeom>
              <a:noFill/>
              <a:ln>
                <a:noFill/>
              </a:ln>
            </p:spPr>
            <p:txBody>
              <a:bodyPr spcFirstLastPara="1" wrap="square" lIns="91425" tIns="45700" rIns="91425" bIns="45700" anchor="t" anchorCtr="0">
                <a:spAutoFit/>
              </a:bodyPr>
              <a:lstStyle/>
              <a:p>
                <a:pPr algn="ctr"/>
                <a:r>
                  <a:rPr lang="en-US" sz="1200" b="1">
                    <a:solidFill>
                      <a:srgbClr val="262626"/>
                    </a:solidFill>
                  </a:rPr>
                  <a:t>Descriptive</a:t>
                </a:r>
                <a:endParaRPr sz="1900"/>
              </a:p>
              <a:p>
                <a:pPr algn="ctr">
                  <a:spcBef>
                    <a:spcPts val="450"/>
                  </a:spcBef>
                </a:pPr>
                <a:r>
                  <a:rPr lang="en-US" sz="1200" b="1">
                    <a:solidFill>
                      <a:srgbClr val="262626"/>
                    </a:solidFill>
                  </a:rPr>
                  <a:t>Analytics</a:t>
                </a:r>
                <a:endParaRPr sz="1900"/>
              </a:p>
            </p:txBody>
          </p:sp>
        </p:grpSp>
        <p:grpSp>
          <p:nvGrpSpPr>
            <p:cNvPr id="14" name="Google Shape;1038;p84">
              <a:extLst>
                <a:ext uri="{FF2B5EF4-FFF2-40B4-BE49-F238E27FC236}">
                  <a16:creationId xmlns:a16="http://schemas.microsoft.com/office/drawing/2014/main" id="{B3A7E2A7-B989-D64D-8E4E-175E72A0D8F7}"/>
                </a:ext>
              </a:extLst>
            </p:cNvPr>
            <p:cNvGrpSpPr/>
            <p:nvPr/>
          </p:nvGrpSpPr>
          <p:grpSpPr>
            <a:xfrm>
              <a:off x="4532489" y="2837950"/>
              <a:ext cx="992391" cy="983601"/>
              <a:chOff x="1612452" y="3562102"/>
              <a:chExt cx="1723500" cy="1723500"/>
            </a:xfrm>
          </p:grpSpPr>
          <p:sp>
            <p:nvSpPr>
              <p:cNvPr id="39" name="Google Shape;1039;p84">
                <a:extLst>
                  <a:ext uri="{FF2B5EF4-FFF2-40B4-BE49-F238E27FC236}">
                    <a16:creationId xmlns:a16="http://schemas.microsoft.com/office/drawing/2014/main" id="{6A85D947-F1DF-5240-9190-3F2ACF60C133}"/>
                  </a:ext>
                </a:extLst>
              </p:cNvPr>
              <p:cNvSpPr/>
              <p:nvPr/>
            </p:nvSpPr>
            <p:spPr>
              <a:xfrm>
                <a:off x="1612452" y="3562102"/>
                <a:ext cx="1723500" cy="1723500"/>
              </a:xfrm>
              <a:prstGeom prst="ellipse">
                <a:avLst/>
              </a:prstGeom>
              <a:solidFill>
                <a:schemeClr val="lt1"/>
              </a:solidFill>
              <a:ln w="28575" cap="flat" cmpd="sng">
                <a:solidFill>
                  <a:srgbClr val="A2A7AB"/>
                </a:solidFill>
                <a:prstDash val="solid"/>
                <a:miter lim="800000"/>
                <a:headEnd type="none" w="sm" len="sm"/>
                <a:tailEnd type="none" w="sm" len="sm"/>
              </a:ln>
              <a:effectLst>
                <a:outerShdw blurRad="254000" dist="50800" dir="5400000" algn="t" rotWithShape="0">
                  <a:srgbClr val="000000">
                    <a:alpha val="9800"/>
                  </a:srgbClr>
                </a:outerShdw>
              </a:effectLst>
            </p:spPr>
            <p:txBody>
              <a:bodyPr spcFirstLastPara="1" wrap="square" lIns="91425" tIns="45700" rIns="91425" bIns="45700" anchor="ctr" anchorCtr="0">
                <a:noAutofit/>
              </a:bodyPr>
              <a:lstStyle/>
              <a:p>
                <a:pPr algn="ctr"/>
                <a:endParaRPr sz="1350">
                  <a:solidFill>
                    <a:schemeClr val="lt1"/>
                  </a:solidFill>
                </a:endParaRPr>
              </a:p>
            </p:txBody>
          </p:sp>
          <p:sp>
            <p:nvSpPr>
              <p:cNvPr id="40" name="Google Shape;1040;p84">
                <a:extLst>
                  <a:ext uri="{FF2B5EF4-FFF2-40B4-BE49-F238E27FC236}">
                    <a16:creationId xmlns:a16="http://schemas.microsoft.com/office/drawing/2014/main" id="{D74570B6-33B8-0B47-B76D-FB7F80489280}"/>
                  </a:ext>
                </a:extLst>
              </p:cNvPr>
              <p:cNvSpPr txBox="1"/>
              <p:nvPr/>
            </p:nvSpPr>
            <p:spPr>
              <a:xfrm>
                <a:off x="1612452" y="4012213"/>
                <a:ext cx="1723500" cy="921229"/>
              </a:xfrm>
              <a:prstGeom prst="rect">
                <a:avLst/>
              </a:prstGeom>
              <a:noFill/>
              <a:ln>
                <a:noFill/>
              </a:ln>
            </p:spPr>
            <p:txBody>
              <a:bodyPr spcFirstLastPara="1" wrap="square" lIns="91425" tIns="45700" rIns="91425" bIns="45700" anchor="t" anchorCtr="0">
                <a:spAutoFit/>
              </a:bodyPr>
              <a:lstStyle/>
              <a:p>
                <a:pPr algn="ctr"/>
                <a:r>
                  <a:rPr lang="en-US" sz="1200" b="1">
                    <a:solidFill>
                      <a:srgbClr val="262626"/>
                    </a:solidFill>
                  </a:rPr>
                  <a:t>Diagnostic</a:t>
                </a:r>
                <a:endParaRPr sz="1900"/>
              </a:p>
              <a:p>
                <a:pPr algn="ctr">
                  <a:spcBef>
                    <a:spcPts val="450"/>
                  </a:spcBef>
                </a:pPr>
                <a:r>
                  <a:rPr lang="en-US" sz="1200" b="1">
                    <a:solidFill>
                      <a:srgbClr val="262626"/>
                    </a:solidFill>
                  </a:rPr>
                  <a:t>Analytics</a:t>
                </a:r>
                <a:endParaRPr sz="1900"/>
              </a:p>
            </p:txBody>
          </p:sp>
        </p:grpSp>
        <p:grpSp>
          <p:nvGrpSpPr>
            <p:cNvPr id="15" name="Google Shape;1041;p84">
              <a:extLst>
                <a:ext uri="{FF2B5EF4-FFF2-40B4-BE49-F238E27FC236}">
                  <a16:creationId xmlns:a16="http://schemas.microsoft.com/office/drawing/2014/main" id="{AD977CDF-A30B-C245-95D5-5BD2FDC35BF6}"/>
                </a:ext>
              </a:extLst>
            </p:cNvPr>
            <p:cNvGrpSpPr/>
            <p:nvPr/>
          </p:nvGrpSpPr>
          <p:grpSpPr>
            <a:xfrm>
              <a:off x="5968549" y="2236162"/>
              <a:ext cx="992391" cy="983601"/>
              <a:chOff x="1612452" y="3562102"/>
              <a:chExt cx="1723500" cy="1723500"/>
            </a:xfrm>
          </p:grpSpPr>
          <p:sp>
            <p:nvSpPr>
              <p:cNvPr id="37" name="Google Shape;1042;p84">
                <a:extLst>
                  <a:ext uri="{FF2B5EF4-FFF2-40B4-BE49-F238E27FC236}">
                    <a16:creationId xmlns:a16="http://schemas.microsoft.com/office/drawing/2014/main" id="{C5143BA1-DCE6-BA47-9CAE-2806B83B8A4B}"/>
                  </a:ext>
                </a:extLst>
              </p:cNvPr>
              <p:cNvSpPr/>
              <p:nvPr/>
            </p:nvSpPr>
            <p:spPr>
              <a:xfrm>
                <a:off x="1612452" y="3562102"/>
                <a:ext cx="1723500" cy="1723500"/>
              </a:xfrm>
              <a:prstGeom prst="ellipse">
                <a:avLst/>
              </a:prstGeom>
              <a:solidFill>
                <a:schemeClr val="lt1"/>
              </a:solidFill>
              <a:ln w="28575" cap="flat" cmpd="sng">
                <a:solidFill>
                  <a:srgbClr val="E5E5E5"/>
                </a:solidFill>
                <a:prstDash val="solid"/>
                <a:miter lim="800000"/>
                <a:headEnd type="none" w="sm" len="sm"/>
                <a:tailEnd type="none" w="sm" len="sm"/>
              </a:ln>
              <a:effectLst>
                <a:outerShdw blurRad="254000" dist="50800" dir="5400000" algn="t" rotWithShape="0">
                  <a:srgbClr val="000000">
                    <a:alpha val="8630"/>
                  </a:srgbClr>
                </a:outerShdw>
              </a:effectLst>
            </p:spPr>
            <p:txBody>
              <a:bodyPr spcFirstLastPara="1" wrap="square" lIns="91425" tIns="45700" rIns="91425" bIns="45700" anchor="ctr" anchorCtr="0">
                <a:noAutofit/>
              </a:bodyPr>
              <a:lstStyle/>
              <a:p>
                <a:pPr algn="ctr"/>
                <a:endParaRPr sz="1350">
                  <a:solidFill>
                    <a:schemeClr val="lt1"/>
                  </a:solidFill>
                </a:endParaRPr>
              </a:p>
            </p:txBody>
          </p:sp>
          <p:sp>
            <p:nvSpPr>
              <p:cNvPr id="38" name="Google Shape;1043;p84">
                <a:extLst>
                  <a:ext uri="{FF2B5EF4-FFF2-40B4-BE49-F238E27FC236}">
                    <a16:creationId xmlns:a16="http://schemas.microsoft.com/office/drawing/2014/main" id="{5CB8C8EE-0154-5241-A9BE-3C3D483DC85B}"/>
                  </a:ext>
                </a:extLst>
              </p:cNvPr>
              <p:cNvSpPr txBox="1"/>
              <p:nvPr/>
            </p:nvSpPr>
            <p:spPr>
              <a:xfrm>
                <a:off x="1612452" y="4012213"/>
                <a:ext cx="1723500" cy="921229"/>
              </a:xfrm>
              <a:prstGeom prst="rect">
                <a:avLst/>
              </a:prstGeom>
              <a:noFill/>
              <a:ln>
                <a:noFill/>
              </a:ln>
            </p:spPr>
            <p:txBody>
              <a:bodyPr spcFirstLastPara="1" wrap="square" lIns="91425" tIns="45700" rIns="91425" bIns="45700" anchor="t" anchorCtr="0">
                <a:spAutoFit/>
              </a:bodyPr>
              <a:lstStyle/>
              <a:p>
                <a:pPr algn="ctr"/>
                <a:r>
                  <a:rPr lang="en-US" sz="1200" b="1">
                    <a:solidFill>
                      <a:srgbClr val="262626"/>
                    </a:solidFill>
                  </a:rPr>
                  <a:t>Predictive</a:t>
                </a:r>
                <a:endParaRPr sz="1900"/>
              </a:p>
              <a:p>
                <a:pPr algn="ctr">
                  <a:spcBef>
                    <a:spcPts val="450"/>
                  </a:spcBef>
                </a:pPr>
                <a:r>
                  <a:rPr lang="en-US" sz="1200" b="1">
                    <a:solidFill>
                      <a:srgbClr val="262626"/>
                    </a:solidFill>
                  </a:rPr>
                  <a:t>Analytics</a:t>
                </a:r>
                <a:endParaRPr sz="1900"/>
              </a:p>
            </p:txBody>
          </p:sp>
        </p:grpSp>
        <p:grpSp>
          <p:nvGrpSpPr>
            <p:cNvPr id="16" name="Google Shape;1044;p84">
              <a:extLst>
                <a:ext uri="{FF2B5EF4-FFF2-40B4-BE49-F238E27FC236}">
                  <a16:creationId xmlns:a16="http://schemas.microsoft.com/office/drawing/2014/main" id="{09CFB12B-C660-7F40-8DEE-246BD2D0B021}"/>
                </a:ext>
              </a:extLst>
            </p:cNvPr>
            <p:cNvGrpSpPr/>
            <p:nvPr/>
          </p:nvGrpSpPr>
          <p:grpSpPr>
            <a:xfrm>
              <a:off x="7322966" y="1666169"/>
              <a:ext cx="1074097" cy="983601"/>
              <a:chOff x="1470661" y="3562102"/>
              <a:chExt cx="1865400" cy="1723500"/>
            </a:xfrm>
          </p:grpSpPr>
          <p:sp>
            <p:nvSpPr>
              <p:cNvPr id="35" name="Google Shape;1045;p84">
                <a:extLst>
                  <a:ext uri="{FF2B5EF4-FFF2-40B4-BE49-F238E27FC236}">
                    <a16:creationId xmlns:a16="http://schemas.microsoft.com/office/drawing/2014/main" id="{B1EF5741-7C66-3649-87AE-37B6D9DB18CB}"/>
                  </a:ext>
                </a:extLst>
              </p:cNvPr>
              <p:cNvSpPr/>
              <p:nvPr/>
            </p:nvSpPr>
            <p:spPr>
              <a:xfrm>
                <a:off x="1612452" y="3562102"/>
                <a:ext cx="1723500" cy="1723500"/>
              </a:xfrm>
              <a:prstGeom prst="ellipse">
                <a:avLst/>
              </a:prstGeom>
              <a:solidFill>
                <a:schemeClr val="lt1"/>
              </a:solidFill>
              <a:ln w="28575" cap="flat" cmpd="sng">
                <a:solidFill>
                  <a:srgbClr val="E5E5E5"/>
                </a:solidFill>
                <a:prstDash val="solid"/>
                <a:miter lim="800000"/>
                <a:headEnd type="none" w="sm" len="sm"/>
                <a:tailEnd type="none" w="sm" len="sm"/>
              </a:ln>
              <a:effectLst>
                <a:outerShdw blurRad="254000" dist="50800" dir="5400000" algn="t" rotWithShape="0">
                  <a:srgbClr val="000000">
                    <a:alpha val="8630"/>
                  </a:srgbClr>
                </a:outerShdw>
              </a:effectLst>
            </p:spPr>
            <p:txBody>
              <a:bodyPr spcFirstLastPara="1" wrap="square" lIns="91425" tIns="45700" rIns="91425" bIns="45700" anchor="ctr" anchorCtr="0">
                <a:noAutofit/>
              </a:bodyPr>
              <a:lstStyle/>
              <a:p>
                <a:pPr algn="ctr"/>
                <a:endParaRPr sz="1350">
                  <a:solidFill>
                    <a:schemeClr val="lt1"/>
                  </a:solidFill>
                </a:endParaRPr>
              </a:p>
            </p:txBody>
          </p:sp>
          <p:sp>
            <p:nvSpPr>
              <p:cNvPr id="36" name="Google Shape;1046;p84">
                <a:extLst>
                  <a:ext uri="{FF2B5EF4-FFF2-40B4-BE49-F238E27FC236}">
                    <a16:creationId xmlns:a16="http://schemas.microsoft.com/office/drawing/2014/main" id="{8E9B5692-C55E-D04B-B811-0E7EBFDD94F4}"/>
                  </a:ext>
                </a:extLst>
              </p:cNvPr>
              <p:cNvSpPr txBox="1"/>
              <p:nvPr/>
            </p:nvSpPr>
            <p:spPr>
              <a:xfrm>
                <a:off x="1470661" y="4012213"/>
                <a:ext cx="1865400" cy="921229"/>
              </a:xfrm>
              <a:prstGeom prst="rect">
                <a:avLst/>
              </a:prstGeom>
              <a:noFill/>
              <a:ln>
                <a:noFill/>
              </a:ln>
            </p:spPr>
            <p:txBody>
              <a:bodyPr spcFirstLastPara="1" wrap="square" lIns="91425" tIns="45700" rIns="91425" bIns="45700" anchor="t" anchorCtr="0">
                <a:spAutoFit/>
              </a:bodyPr>
              <a:lstStyle/>
              <a:p>
                <a:pPr algn="ctr"/>
                <a:r>
                  <a:rPr lang="en-US" sz="1200" b="1">
                    <a:solidFill>
                      <a:srgbClr val="262626"/>
                    </a:solidFill>
                  </a:rPr>
                  <a:t>Prescriptive</a:t>
                </a:r>
                <a:endParaRPr sz="1900"/>
              </a:p>
              <a:p>
                <a:pPr algn="ctr">
                  <a:spcBef>
                    <a:spcPts val="450"/>
                  </a:spcBef>
                </a:pPr>
                <a:r>
                  <a:rPr lang="en-US" sz="1200" b="1">
                    <a:solidFill>
                      <a:srgbClr val="262626"/>
                    </a:solidFill>
                  </a:rPr>
                  <a:t>Analytics</a:t>
                </a:r>
                <a:endParaRPr sz="1900"/>
              </a:p>
            </p:txBody>
          </p:sp>
        </p:grpSp>
        <p:sp>
          <p:nvSpPr>
            <p:cNvPr id="17" name="Google Shape;1047;p84">
              <a:extLst>
                <a:ext uri="{FF2B5EF4-FFF2-40B4-BE49-F238E27FC236}">
                  <a16:creationId xmlns:a16="http://schemas.microsoft.com/office/drawing/2014/main" id="{964F1F0D-D1D4-AA43-A3B8-12B5429CA03D}"/>
                </a:ext>
              </a:extLst>
            </p:cNvPr>
            <p:cNvSpPr txBox="1"/>
            <p:nvPr/>
          </p:nvSpPr>
          <p:spPr>
            <a:xfrm>
              <a:off x="3074007" y="3009540"/>
              <a:ext cx="1033500" cy="461624"/>
            </a:xfrm>
            <a:prstGeom prst="rect">
              <a:avLst/>
            </a:prstGeom>
            <a:noFill/>
            <a:ln>
              <a:noFill/>
            </a:ln>
          </p:spPr>
          <p:txBody>
            <a:bodyPr spcFirstLastPara="1" wrap="square" lIns="91425" tIns="45700" rIns="91425" bIns="45700" anchor="t" anchorCtr="0">
              <a:spAutoFit/>
            </a:bodyPr>
            <a:lstStyle/>
            <a:p>
              <a:pPr algn="ctr"/>
              <a:r>
                <a:rPr lang="en-US" sz="1200" b="1">
                  <a:solidFill>
                    <a:srgbClr val="3E958E"/>
                  </a:solidFill>
                </a:rPr>
                <a:t>What </a:t>
              </a:r>
              <a:endParaRPr sz="1900"/>
            </a:p>
            <a:p>
              <a:pPr algn="ctr"/>
              <a:r>
                <a:rPr lang="en-US" sz="1200" b="1">
                  <a:solidFill>
                    <a:srgbClr val="3E958E"/>
                  </a:solidFill>
                </a:rPr>
                <a:t>happened?</a:t>
              </a:r>
              <a:endParaRPr sz="1900"/>
            </a:p>
          </p:txBody>
        </p:sp>
        <p:sp>
          <p:nvSpPr>
            <p:cNvPr id="18" name="Google Shape;1048;p84">
              <a:extLst>
                <a:ext uri="{FF2B5EF4-FFF2-40B4-BE49-F238E27FC236}">
                  <a16:creationId xmlns:a16="http://schemas.microsoft.com/office/drawing/2014/main" id="{4A291920-CB7D-6D4F-9CF4-BBBC2AF7013F}"/>
                </a:ext>
              </a:extLst>
            </p:cNvPr>
            <p:cNvSpPr txBox="1"/>
            <p:nvPr/>
          </p:nvSpPr>
          <p:spPr>
            <a:xfrm>
              <a:off x="4526475" y="2415732"/>
              <a:ext cx="994800" cy="461624"/>
            </a:xfrm>
            <a:prstGeom prst="rect">
              <a:avLst/>
            </a:prstGeom>
            <a:noFill/>
            <a:ln>
              <a:noFill/>
            </a:ln>
          </p:spPr>
          <p:txBody>
            <a:bodyPr spcFirstLastPara="1" wrap="square" lIns="91425" tIns="45700" rIns="91425" bIns="45700" anchor="t" anchorCtr="0">
              <a:spAutoFit/>
            </a:bodyPr>
            <a:lstStyle/>
            <a:p>
              <a:pPr algn="ctr"/>
              <a:r>
                <a:rPr lang="en-US" sz="1200" b="1">
                  <a:solidFill>
                    <a:srgbClr val="3E958E"/>
                  </a:solidFill>
                </a:rPr>
                <a:t>Why did </a:t>
              </a:r>
              <a:endParaRPr sz="1900"/>
            </a:p>
            <a:p>
              <a:pPr algn="ctr"/>
              <a:r>
                <a:rPr lang="en-US" sz="1200" b="1">
                  <a:solidFill>
                    <a:srgbClr val="3E958E"/>
                  </a:solidFill>
                </a:rPr>
                <a:t>it happen?</a:t>
              </a:r>
              <a:endParaRPr sz="1900"/>
            </a:p>
          </p:txBody>
        </p:sp>
        <p:sp>
          <p:nvSpPr>
            <p:cNvPr id="19" name="Google Shape;1049;p84">
              <a:extLst>
                <a:ext uri="{FF2B5EF4-FFF2-40B4-BE49-F238E27FC236}">
                  <a16:creationId xmlns:a16="http://schemas.microsoft.com/office/drawing/2014/main" id="{865E3D94-2384-774A-84E4-C390B46221BA}"/>
                </a:ext>
              </a:extLst>
            </p:cNvPr>
            <p:cNvSpPr txBox="1"/>
            <p:nvPr/>
          </p:nvSpPr>
          <p:spPr>
            <a:xfrm>
              <a:off x="6020022" y="1816131"/>
              <a:ext cx="881400" cy="461624"/>
            </a:xfrm>
            <a:prstGeom prst="rect">
              <a:avLst/>
            </a:prstGeom>
            <a:noFill/>
            <a:ln>
              <a:noFill/>
            </a:ln>
          </p:spPr>
          <p:txBody>
            <a:bodyPr spcFirstLastPara="1" wrap="square" lIns="91425" tIns="45700" rIns="91425" bIns="45700" anchor="t" anchorCtr="0">
              <a:spAutoFit/>
            </a:bodyPr>
            <a:lstStyle/>
            <a:p>
              <a:pPr algn="ctr"/>
              <a:r>
                <a:rPr lang="en-US" sz="1200" b="1">
                  <a:solidFill>
                    <a:srgbClr val="3E958E"/>
                  </a:solidFill>
                </a:rPr>
                <a:t>What will</a:t>
              </a:r>
              <a:endParaRPr sz="1900"/>
            </a:p>
            <a:p>
              <a:pPr algn="ctr"/>
              <a:r>
                <a:rPr lang="en-US" sz="1200" b="1">
                  <a:solidFill>
                    <a:srgbClr val="3E958E"/>
                  </a:solidFill>
                </a:rPr>
                <a:t>happen?</a:t>
              </a:r>
              <a:endParaRPr sz="1900"/>
            </a:p>
          </p:txBody>
        </p:sp>
        <p:sp>
          <p:nvSpPr>
            <p:cNvPr id="20" name="Google Shape;1050;p84">
              <a:extLst>
                <a:ext uri="{FF2B5EF4-FFF2-40B4-BE49-F238E27FC236}">
                  <a16:creationId xmlns:a16="http://schemas.microsoft.com/office/drawing/2014/main" id="{0FEAF37C-E21D-EF4A-BDB0-6C74FA05D4DE}"/>
                </a:ext>
              </a:extLst>
            </p:cNvPr>
            <p:cNvSpPr txBox="1"/>
            <p:nvPr/>
          </p:nvSpPr>
          <p:spPr>
            <a:xfrm>
              <a:off x="7166597" y="1245168"/>
              <a:ext cx="1443900" cy="461624"/>
            </a:xfrm>
            <a:prstGeom prst="rect">
              <a:avLst/>
            </a:prstGeom>
            <a:noFill/>
            <a:ln>
              <a:noFill/>
            </a:ln>
          </p:spPr>
          <p:txBody>
            <a:bodyPr spcFirstLastPara="1" wrap="square" lIns="91425" tIns="45700" rIns="91425" bIns="45700" anchor="t" anchorCtr="0">
              <a:spAutoFit/>
            </a:bodyPr>
            <a:lstStyle/>
            <a:p>
              <a:pPr algn="ctr"/>
              <a:r>
                <a:rPr lang="en-US" sz="1200" b="1">
                  <a:solidFill>
                    <a:srgbClr val="3E958E"/>
                  </a:solidFill>
                </a:rPr>
                <a:t>How can we </a:t>
              </a:r>
              <a:endParaRPr sz="1900"/>
            </a:p>
            <a:p>
              <a:pPr algn="ctr"/>
              <a:r>
                <a:rPr lang="en-US" sz="1200" b="1">
                  <a:solidFill>
                    <a:srgbClr val="3E958E"/>
                  </a:solidFill>
                </a:rPr>
                <a:t>make it happen?</a:t>
              </a:r>
              <a:endParaRPr sz="1900"/>
            </a:p>
          </p:txBody>
        </p:sp>
        <p:cxnSp>
          <p:nvCxnSpPr>
            <p:cNvPr id="21" name="Google Shape;1051;p84">
              <a:extLst>
                <a:ext uri="{FF2B5EF4-FFF2-40B4-BE49-F238E27FC236}">
                  <a16:creationId xmlns:a16="http://schemas.microsoft.com/office/drawing/2014/main" id="{7C11F9A9-1A64-D144-81E5-49926046D639}"/>
                </a:ext>
              </a:extLst>
            </p:cNvPr>
            <p:cNvCxnSpPr/>
            <p:nvPr/>
          </p:nvCxnSpPr>
          <p:spPr>
            <a:xfrm rot="10800000">
              <a:off x="2725633" y="1124044"/>
              <a:ext cx="0" cy="3376200"/>
            </a:xfrm>
            <a:prstGeom prst="straightConnector1">
              <a:avLst/>
            </a:prstGeom>
            <a:noFill/>
            <a:ln w="9525" cap="flat" cmpd="sng">
              <a:solidFill>
                <a:srgbClr val="3E958E"/>
              </a:solidFill>
              <a:prstDash val="solid"/>
              <a:miter lim="800000"/>
              <a:headEnd type="none" w="sm" len="sm"/>
              <a:tailEnd type="triangle" w="med" len="med"/>
            </a:ln>
          </p:spPr>
        </p:cxnSp>
        <p:cxnSp>
          <p:nvCxnSpPr>
            <p:cNvPr id="22" name="Google Shape;1052;p84">
              <a:extLst>
                <a:ext uri="{FF2B5EF4-FFF2-40B4-BE49-F238E27FC236}">
                  <a16:creationId xmlns:a16="http://schemas.microsoft.com/office/drawing/2014/main" id="{63E8BE11-5F9E-A744-BD90-912737ECC25F}"/>
                </a:ext>
              </a:extLst>
            </p:cNvPr>
            <p:cNvCxnSpPr/>
            <p:nvPr/>
          </p:nvCxnSpPr>
          <p:spPr>
            <a:xfrm>
              <a:off x="2725633" y="4500242"/>
              <a:ext cx="5961300" cy="0"/>
            </a:xfrm>
            <a:prstGeom prst="straightConnector1">
              <a:avLst/>
            </a:prstGeom>
            <a:noFill/>
            <a:ln w="9525" cap="flat" cmpd="sng">
              <a:solidFill>
                <a:srgbClr val="3E958E"/>
              </a:solidFill>
              <a:prstDash val="solid"/>
              <a:miter lim="800000"/>
              <a:headEnd type="none" w="sm" len="sm"/>
              <a:tailEnd type="triangle" w="med" len="med"/>
            </a:ln>
          </p:spPr>
        </p:cxnSp>
        <p:sp>
          <p:nvSpPr>
            <p:cNvPr id="23" name="Google Shape;1053;p84">
              <a:extLst>
                <a:ext uri="{FF2B5EF4-FFF2-40B4-BE49-F238E27FC236}">
                  <a16:creationId xmlns:a16="http://schemas.microsoft.com/office/drawing/2014/main" id="{5698E0D4-65D6-8D4C-9FCE-A11A421328E9}"/>
                </a:ext>
              </a:extLst>
            </p:cNvPr>
            <p:cNvSpPr txBox="1"/>
            <p:nvPr/>
          </p:nvSpPr>
          <p:spPr>
            <a:xfrm>
              <a:off x="7132838" y="4489717"/>
              <a:ext cx="1422600" cy="253875"/>
            </a:xfrm>
            <a:prstGeom prst="rect">
              <a:avLst/>
            </a:prstGeom>
            <a:noFill/>
            <a:ln>
              <a:noFill/>
            </a:ln>
          </p:spPr>
          <p:txBody>
            <a:bodyPr spcFirstLastPara="1" wrap="square" lIns="91425" tIns="45700" rIns="91425" bIns="45700" anchor="t" anchorCtr="0">
              <a:spAutoFit/>
            </a:bodyPr>
            <a:lstStyle/>
            <a:p>
              <a:pPr algn="r"/>
              <a:r>
                <a:rPr lang="en-US" sz="1050" b="1">
                  <a:solidFill>
                    <a:srgbClr val="646464"/>
                  </a:solidFill>
                </a:rPr>
                <a:t>DIFFICULTY</a:t>
              </a:r>
              <a:endParaRPr sz="1900"/>
            </a:p>
          </p:txBody>
        </p:sp>
        <p:sp>
          <p:nvSpPr>
            <p:cNvPr id="24" name="Google Shape;1054;p84">
              <a:extLst>
                <a:ext uri="{FF2B5EF4-FFF2-40B4-BE49-F238E27FC236}">
                  <a16:creationId xmlns:a16="http://schemas.microsoft.com/office/drawing/2014/main" id="{25C45633-5CD6-A04B-86DF-0BC128B28B59}"/>
                </a:ext>
              </a:extLst>
            </p:cNvPr>
            <p:cNvSpPr txBox="1"/>
            <p:nvPr/>
          </p:nvSpPr>
          <p:spPr>
            <a:xfrm rot="16200000">
              <a:off x="2200560" y="1428305"/>
              <a:ext cx="862500" cy="253875"/>
            </a:xfrm>
            <a:prstGeom prst="rect">
              <a:avLst/>
            </a:prstGeom>
            <a:noFill/>
            <a:ln>
              <a:noFill/>
            </a:ln>
          </p:spPr>
          <p:txBody>
            <a:bodyPr spcFirstLastPara="1" wrap="square" lIns="91425" tIns="45700" rIns="91425" bIns="45700" anchor="t" anchorCtr="0">
              <a:spAutoFit/>
            </a:bodyPr>
            <a:lstStyle/>
            <a:p>
              <a:pPr algn="r"/>
              <a:r>
                <a:rPr lang="en-US" sz="1050" b="1">
                  <a:solidFill>
                    <a:srgbClr val="646464"/>
                  </a:solidFill>
                </a:rPr>
                <a:t>VALUE</a:t>
              </a:r>
              <a:endParaRPr sz="1900"/>
            </a:p>
          </p:txBody>
        </p:sp>
        <p:sp>
          <p:nvSpPr>
            <p:cNvPr id="25" name="Google Shape;1055;p84">
              <a:extLst>
                <a:ext uri="{FF2B5EF4-FFF2-40B4-BE49-F238E27FC236}">
                  <a16:creationId xmlns:a16="http://schemas.microsoft.com/office/drawing/2014/main" id="{9C80C70D-96B1-AF4B-AAEF-A179A7803D8D}"/>
                </a:ext>
              </a:extLst>
            </p:cNvPr>
            <p:cNvSpPr/>
            <p:nvPr/>
          </p:nvSpPr>
          <p:spPr>
            <a:xfrm>
              <a:off x="5754581" y="1197609"/>
              <a:ext cx="2861100" cy="2168100"/>
            </a:xfrm>
            <a:prstGeom prst="roundRect">
              <a:avLst>
                <a:gd name="adj" fmla="val 16667"/>
              </a:avLst>
            </a:prstGeom>
            <a:noFill/>
            <a:ln w="76200" cap="flat" cmpd="sng">
              <a:solidFill>
                <a:srgbClr val="3E958E"/>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350">
                <a:solidFill>
                  <a:schemeClr val="lt1"/>
                </a:solidFill>
              </a:endParaRPr>
            </a:p>
          </p:txBody>
        </p:sp>
        <p:sp>
          <p:nvSpPr>
            <p:cNvPr id="26" name="Google Shape;1056;p84">
              <a:extLst>
                <a:ext uri="{FF2B5EF4-FFF2-40B4-BE49-F238E27FC236}">
                  <a16:creationId xmlns:a16="http://schemas.microsoft.com/office/drawing/2014/main" id="{08ECA0CB-4D31-304E-8C88-DCA44E347022}"/>
                </a:ext>
              </a:extLst>
            </p:cNvPr>
            <p:cNvSpPr txBox="1"/>
            <p:nvPr/>
          </p:nvSpPr>
          <p:spPr>
            <a:xfrm>
              <a:off x="4271554" y="4141097"/>
              <a:ext cx="763500" cy="253875"/>
            </a:xfrm>
            <a:prstGeom prst="rect">
              <a:avLst/>
            </a:prstGeom>
            <a:noFill/>
            <a:ln>
              <a:noFill/>
            </a:ln>
          </p:spPr>
          <p:txBody>
            <a:bodyPr spcFirstLastPara="1" wrap="square" lIns="91425" tIns="45700" rIns="91425" bIns="45700" anchor="t" anchorCtr="0">
              <a:spAutoFit/>
            </a:bodyPr>
            <a:lstStyle/>
            <a:p>
              <a:r>
                <a:rPr lang="en-US" sz="1050" i="1">
                  <a:solidFill>
                    <a:schemeClr val="dk1"/>
                  </a:solidFill>
                </a:rPr>
                <a:t>Hindsight</a:t>
              </a:r>
              <a:endParaRPr sz="1900"/>
            </a:p>
          </p:txBody>
        </p:sp>
        <p:sp>
          <p:nvSpPr>
            <p:cNvPr id="27" name="Google Shape;1057;p84">
              <a:extLst>
                <a:ext uri="{FF2B5EF4-FFF2-40B4-BE49-F238E27FC236}">
                  <a16:creationId xmlns:a16="http://schemas.microsoft.com/office/drawing/2014/main" id="{A9500B20-0250-3545-9FC9-1418DC0689CA}"/>
                </a:ext>
              </a:extLst>
            </p:cNvPr>
            <p:cNvSpPr txBox="1"/>
            <p:nvPr/>
          </p:nvSpPr>
          <p:spPr>
            <a:xfrm>
              <a:off x="5871754" y="4141097"/>
              <a:ext cx="587100" cy="253875"/>
            </a:xfrm>
            <a:prstGeom prst="rect">
              <a:avLst/>
            </a:prstGeom>
            <a:noFill/>
            <a:ln>
              <a:noFill/>
            </a:ln>
          </p:spPr>
          <p:txBody>
            <a:bodyPr spcFirstLastPara="1" wrap="square" lIns="91425" tIns="45700" rIns="91425" bIns="45700" anchor="t" anchorCtr="0">
              <a:spAutoFit/>
            </a:bodyPr>
            <a:lstStyle/>
            <a:p>
              <a:r>
                <a:rPr lang="en-US" sz="1050" i="1">
                  <a:solidFill>
                    <a:schemeClr val="dk1"/>
                  </a:solidFill>
                </a:rPr>
                <a:t>Insight</a:t>
              </a:r>
              <a:endParaRPr sz="1900"/>
            </a:p>
          </p:txBody>
        </p:sp>
        <p:sp>
          <p:nvSpPr>
            <p:cNvPr id="28" name="Google Shape;1058;p84">
              <a:extLst>
                <a:ext uri="{FF2B5EF4-FFF2-40B4-BE49-F238E27FC236}">
                  <a16:creationId xmlns:a16="http://schemas.microsoft.com/office/drawing/2014/main" id="{89AC9879-8A82-BE42-B930-A3992C9B8B3A}"/>
                </a:ext>
              </a:extLst>
            </p:cNvPr>
            <p:cNvSpPr txBox="1"/>
            <p:nvPr/>
          </p:nvSpPr>
          <p:spPr>
            <a:xfrm>
              <a:off x="7852954" y="4141097"/>
              <a:ext cx="752100" cy="253875"/>
            </a:xfrm>
            <a:prstGeom prst="rect">
              <a:avLst/>
            </a:prstGeom>
            <a:noFill/>
            <a:ln>
              <a:noFill/>
            </a:ln>
          </p:spPr>
          <p:txBody>
            <a:bodyPr spcFirstLastPara="1" wrap="square" lIns="91425" tIns="45700" rIns="91425" bIns="45700" anchor="t" anchorCtr="0">
              <a:spAutoFit/>
            </a:bodyPr>
            <a:lstStyle/>
            <a:p>
              <a:r>
                <a:rPr lang="en-US" sz="1050" i="1">
                  <a:solidFill>
                    <a:schemeClr val="dk1"/>
                  </a:solidFill>
                </a:rPr>
                <a:t>Foresight</a:t>
              </a:r>
              <a:endParaRPr sz="1900"/>
            </a:p>
          </p:txBody>
        </p:sp>
        <p:sp>
          <p:nvSpPr>
            <p:cNvPr id="29" name="Google Shape;1059;p84">
              <a:extLst>
                <a:ext uri="{FF2B5EF4-FFF2-40B4-BE49-F238E27FC236}">
                  <a16:creationId xmlns:a16="http://schemas.microsoft.com/office/drawing/2014/main" id="{A69669FE-DD5F-FB43-A644-31E7BA7B213A}"/>
                </a:ext>
              </a:extLst>
            </p:cNvPr>
            <p:cNvSpPr txBox="1"/>
            <p:nvPr/>
          </p:nvSpPr>
          <p:spPr>
            <a:xfrm>
              <a:off x="2756414" y="4521805"/>
              <a:ext cx="3127200" cy="392385"/>
            </a:xfrm>
            <a:prstGeom prst="rect">
              <a:avLst/>
            </a:prstGeom>
            <a:noFill/>
            <a:ln>
              <a:noFill/>
            </a:ln>
          </p:spPr>
          <p:txBody>
            <a:bodyPr spcFirstLastPara="1" wrap="square" lIns="68575" tIns="34275" rIns="68575" bIns="34275" anchor="t" anchorCtr="0">
              <a:spAutoFit/>
            </a:bodyPr>
            <a:lstStyle/>
            <a:p>
              <a:r>
                <a:rPr lang="en-US" sz="1050">
                  <a:solidFill>
                    <a:schemeClr val="dk1"/>
                  </a:solidFill>
                </a:rPr>
                <a:t>Gartner Analytics Value Escalator</a:t>
              </a:r>
              <a:endParaRPr sz="1900"/>
            </a:p>
            <a:p>
              <a:r>
                <a:rPr lang="en-US" sz="1050">
                  <a:solidFill>
                    <a:schemeClr val="dk1"/>
                  </a:solidFill>
                </a:rPr>
                <a:t>www.gartner.com</a:t>
              </a:r>
              <a:endParaRPr sz="1900"/>
            </a:p>
          </p:txBody>
        </p:sp>
        <p:grpSp>
          <p:nvGrpSpPr>
            <p:cNvPr id="30" name="Google Shape;1060;p84">
              <a:extLst>
                <a:ext uri="{FF2B5EF4-FFF2-40B4-BE49-F238E27FC236}">
                  <a16:creationId xmlns:a16="http://schemas.microsoft.com/office/drawing/2014/main" id="{8E72F941-1D70-4F41-A3BD-F2BC813D93BA}"/>
                </a:ext>
              </a:extLst>
            </p:cNvPr>
            <p:cNvGrpSpPr/>
            <p:nvPr/>
          </p:nvGrpSpPr>
          <p:grpSpPr>
            <a:xfrm>
              <a:off x="152649" y="1790026"/>
              <a:ext cx="2619916" cy="1981208"/>
              <a:chOff x="6553200" y="1352550"/>
              <a:chExt cx="2362200" cy="1600200"/>
            </a:xfrm>
          </p:grpSpPr>
          <p:sp>
            <p:nvSpPr>
              <p:cNvPr id="31" name="Google Shape;1061;p84">
                <a:extLst>
                  <a:ext uri="{FF2B5EF4-FFF2-40B4-BE49-F238E27FC236}">
                    <a16:creationId xmlns:a16="http://schemas.microsoft.com/office/drawing/2014/main" id="{4D3E795C-DD15-124A-8369-6D24F4FD229E}"/>
                  </a:ext>
                </a:extLst>
              </p:cNvPr>
              <p:cNvSpPr txBox="1"/>
              <p:nvPr/>
            </p:nvSpPr>
            <p:spPr>
              <a:xfrm>
                <a:off x="6553200" y="1352550"/>
                <a:ext cx="2362200" cy="453648"/>
              </a:xfrm>
              <a:prstGeom prst="rect">
                <a:avLst/>
              </a:prstGeom>
              <a:noFill/>
              <a:ln>
                <a:noFill/>
              </a:ln>
            </p:spPr>
            <p:txBody>
              <a:bodyPr spcFirstLastPara="1" wrap="square" lIns="68575" tIns="34275" rIns="68575" bIns="34275" anchor="t" anchorCtr="0">
                <a:spAutoFit/>
              </a:bodyPr>
              <a:lstStyle/>
              <a:p>
                <a:pPr algn="ctr"/>
                <a:r>
                  <a:rPr lang="en-US" sz="1600" b="1"/>
                  <a:t>Commercial </a:t>
                </a:r>
                <a:endParaRPr sz="1900"/>
              </a:p>
              <a:p>
                <a:pPr algn="ctr"/>
                <a:r>
                  <a:rPr lang="en-US" sz="1600" b="1"/>
                  <a:t>Leaders:</a:t>
                </a:r>
                <a:endParaRPr sz="1600" b="1"/>
              </a:p>
            </p:txBody>
          </p:sp>
          <p:pic>
            <p:nvPicPr>
              <p:cNvPr id="32" name="Google Shape;1062;p84" descr="Image result for google logo">
                <a:extLst>
                  <a:ext uri="{FF2B5EF4-FFF2-40B4-BE49-F238E27FC236}">
                    <a16:creationId xmlns:a16="http://schemas.microsoft.com/office/drawing/2014/main" id="{B4098C6A-1270-A247-B325-3244E52EBE8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29020" y="2642936"/>
                <a:ext cx="810560" cy="309814"/>
              </a:xfrm>
              <a:prstGeom prst="rect">
                <a:avLst/>
              </a:prstGeom>
              <a:noFill/>
              <a:ln>
                <a:noFill/>
              </a:ln>
            </p:spPr>
          </p:pic>
          <p:pic>
            <p:nvPicPr>
              <p:cNvPr id="33" name="Google Shape;1063;p84">
                <a:extLst>
                  <a:ext uri="{FF2B5EF4-FFF2-40B4-BE49-F238E27FC236}">
                    <a16:creationId xmlns:a16="http://schemas.microsoft.com/office/drawing/2014/main" id="{9A63A116-92D5-8E46-9411-662B22658A6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42279" y="2239693"/>
                <a:ext cx="1384043" cy="405327"/>
              </a:xfrm>
              <a:prstGeom prst="rect">
                <a:avLst/>
              </a:prstGeom>
              <a:noFill/>
              <a:ln>
                <a:noFill/>
              </a:ln>
            </p:spPr>
          </p:pic>
          <p:pic>
            <p:nvPicPr>
              <p:cNvPr id="34" name="Google Shape;1064;p84">
                <a:extLst>
                  <a:ext uri="{FF2B5EF4-FFF2-40B4-BE49-F238E27FC236}">
                    <a16:creationId xmlns:a16="http://schemas.microsoft.com/office/drawing/2014/main" id="{543A2512-7123-A943-8EAA-F7CD361BD2D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36366" y="1874562"/>
                <a:ext cx="1195868" cy="339634"/>
              </a:xfrm>
              <a:prstGeom prst="rect">
                <a:avLst/>
              </a:prstGeom>
              <a:noFill/>
              <a:ln>
                <a:noFill/>
              </a:ln>
            </p:spPr>
          </p:pic>
        </p:grpSp>
      </p:grpSp>
      <p:pic>
        <p:nvPicPr>
          <p:cNvPr id="5122" name="Picture 2" descr="Meta logo and the history of the business | LogoMyWay">
            <a:extLst>
              <a:ext uri="{FF2B5EF4-FFF2-40B4-BE49-F238E27FC236}">
                <a16:creationId xmlns:a16="http://schemas.microsoft.com/office/drawing/2014/main" id="{FD9980A6-0CBF-8858-9BA1-D277331D5D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181" y="3647286"/>
            <a:ext cx="532059" cy="51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750901-F8EA-8346-B9A6-0369582E2964}"/>
              </a:ext>
            </a:extLst>
          </p:cNvPr>
          <p:cNvSpPr>
            <a:spLocks noGrp="1"/>
          </p:cNvSpPr>
          <p:nvPr>
            <p:ph type="body" sz="quarter" idx="11"/>
          </p:nvPr>
        </p:nvSpPr>
        <p:spPr/>
        <p:txBody>
          <a:bodyPr/>
          <a:lstStyle/>
          <a:p>
            <a:r>
              <a:rPr lang="en-US" sz="2300" dirty="0">
                <a:ea typeface="Ebrima" panose="02000000000000000000" pitchFamily="2" charset="0"/>
                <a:cs typeface="Ebrima" panose="02000000000000000000" pitchFamily="2" charset="0"/>
              </a:rPr>
              <a:t>The Value of the Liaison Prescriptive Analytics and Partnership</a:t>
            </a:r>
            <a:endParaRPr lang="en-LB" sz="2300" dirty="0">
              <a:ea typeface="Ebrima" panose="02000000000000000000" pitchFamily="2" charset="0"/>
              <a:cs typeface="Ebrima" panose="02000000000000000000" pitchFamily="2" charset="0"/>
            </a:endParaRPr>
          </a:p>
        </p:txBody>
      </p:sp>
      <p:sp>
        <p:nvSpPr>
          <p:cNvPr id="9" name="TextBox 8">
            <a:extLst>
              <a:ext uri="{FF2B5EF4-FFF2-40B4-BE49-F238E27FC236}">
                <a16:creationId xmlns:a16="http://schemas.microsoft.com/office/drawing/2014/main" id="{01395E44-C284-5F41-93DF-CF860E5CADF2}"/>
              </a:ext>
            </a:extLst>
          </p:cNvPr>
          <p:cNvSpPr txBox="1"/>
          <p:nvPr/>
        </p:nvSpPr>
        <p:spPr>
          <a:xfrm>
            <a:off x="2036116" y="3081671"/>
            <a:ext cx="1755165" cy="461665"/>
          </a:xfrm>
          <a:prstGeom prst="rect">
            <a:avLst/>
          </a:prstGeom>
          <a:noFill/>
        </p:spPr>
        <p:txBody>
          <a:bodyPr wrap="square" rtlCol="0">
            <a:spAutoFit/>
          </a:bodyPr>
          <a:lstStyle/>
          <a:p>
            <a:pPr algn="ctr" fontAlgn="base"/>
            <a:r>
              <a:rPr lang="en-US" sz="1200" dirty="0">
                <a:latin typeface="+mn-lt"/>
              </a:rPr>
              <a:t>Empower users with information </a:t>
            </a:r>
          </a:p>
        </p:txBody>
      </p:sp>
      <p:sp>
        <p:nvSpPr>
          <p:cNvPr id="12" name="TextBox 11">
            <a:extLst>
              <a:ext uri="{FF2B5EF4-FFF2-40B4-BE49-F238E27FC236}">
                <a16:creationId xmlns:a16="http://schemas.microsoft.com/office/drawing/2014/main" id="{367260D7-13D6-8841-8E33-808A83CCA4E1}"/>
              </a:ext>
            </a:extLst>
          </p:cNvPr>
          <p:cNvSpPr txBox="1"/>
          <p:nvPr/>
        </p:nvSpPr>
        <p:spPr>
          <a:xfrm>
            <a:off x="4118516" y="3117671"/>
            <a:ext cx="1314457" cy="646331"/>
          </a:xfrm>
          <a:prstGeom prst="rect">
            <a:avLst/>
          </a:prstGeom>
          <a:noFill/>
        </p:spPr>
        <p:txBody>
          <a:bodyPr wrap="square" rtlCol="0">
            <a:spAutoFit/>
          </a:bodyPr>
          <a:lstStyle/>
          <a:p>
            <a:pPr algn="ctr" fontAlgn="base"/>
            <a:r>
              <a:rPr lang="en-US" sz="1200" dirty="0">
                <a:latin typeface="+mn-lt"/>
              </a:rPr>
              <a:t>Gain a deeper understanding of the individual </a:t>
            </a:r>
          </a:p>
        </p:txBody>
      </p:sp>
      <p:sp>
        <p:nvSpPr>
          <p:cNvPr id="13" name="TextBox 12">
            <a:extLst>
              <a:ext uri="{FF2B5EF4-FFF2-40B4-BE49-F238E27FC236}">
                <a16:creationId xmlns:a16="http://schemas.microsoft.com/office/drawing/2014/main" id="{68425AA1-9276-FF4F-9D54-8B9321BAFDD8}"/>
              </a:ext>
            </a:extLst>
          </p:cNvPr>
          <p:cNvSpPr txBox="1"/>
          <p:nvPr/>
        </p:nvSpPr>
        <p:spPr>
          <a:xfrm>
            <a:off x="5772802" y="3117671"/>
            <a:ext cx="1314458" cy="830997"/>
          </a:xfrm>
          <a:prstGeom prst="rect">
            <a:avLst/>
          </a:prstGeom>
          <a:noFill/>
        </p:spPr>
        <p:txBody>
          <a:bodyPr wrap="square" rtlCol="0">
            <a:spAutoFit/>
          </a:bodyPr>
          <a:lstStyle/>
          <a:p>
            <a:pPr algn="ctr" fontAlgn="base"/>
            <a:r>
              <a:rPr lang="en-US" sz="1200" dirty="0">
                <a:latin typeface="+mn-lt"/>
              </a:rPr>
              <a:t>Make decisions confidently, with strong data backing</a:t>
            </a:r>
          </a:p>
        </p:txBody>
      </p:sp>
      <p:sp>
        <p:nvSpPr>
          <p:cNvPr id="14" name="TextBox 13">
            <a:extLst>
              <a:ext uri="{FF2B5EF4-FFF2-40B4-BE49-F238E27FC236}">
                <a16:creationId xmlns:a16="http://schemas.microsoft.com/office/drawing/2014/main" id="{2B763B63-7C16-AF47-AD33-A48162474A3A}"/>
              </a:ext>
            </a:extLst>
          </p:cNvPr>
          <p:cNvSpPr txBox="1"/>
          <p:nvPr/>
        </p:nvSpPr>
        <p:spPr>
          <a:xfrm>
            <a:off x="149241" y="3117671"/>
            <a:ext cx="1759430" cy="461665"/>
          </a:xfrm>
          <a:prstGeom prst="rect">
            <a:avLst/>
          </a:prstGeom>
          <a:noFill/>
        </p:spPr>
        <p:txBody>
          <a:bodyPr wrap="square" rtlCol="0">
            <a:spAutoFit/>
          </a:bodyPr>
          <a:lstStyle/>
          <a:p>
            <a:pPr algn="ctr"/>
            <a:r>
              <a:rPr lang="en-US" sz="1200" dirty="0">
                <a:latin typeface="+mn-lt"/>
              </a:rPr>
              <a:t>Proactively identify issues</a:t>
            </a:r>
            <a:endParaRPr lang="en-US" sz="1200" dirty="0">
              <a:latin typeface="+mn-lt"/>
              <a:ea typeface="Ebrima" panose="02000000000000000000" pitchFamily="2" charset="0"/>
              <a:cs typeface="Ebrima" panose="02000000000000000000" pitchFamily="2" charset="0"/>
            </a:endParaRPr>
          </a:p>
        </p:txBody>
      </p:sp>
      <p:sp>
        <p:nvSpPr>
          <p:cNvPr id="15" name="Teardrop 14">
            <a:extLst>
              <a:ext uri="{FF2B5EF4-FFF2-40B4-BE49-F238E27FC236}">
                <a16:creationId xmlns:a16="http://schemas.microsoft.com/office/drawing/2014/main" id="{6A21BDC2-03B2-AB42-913A-4CC777753470}"/>
              </a:ext>
            </a:extLst>
          </p:cNvPr>
          <p:cNvSpPr/>
          <p:nvPr/>
        </p:nvSpPr>
        <p:spPr>
          <a:xfrm rot="8100000">
            <a:off x="421533" y="1568747"/>
            <a:ext cx="1243919" cy="1243919"/>
          </a:xfrm>
          <a:prstGeom prst="teardrop">
            <a:avLst/>
          </a:prstGeom>
          <a:solidFill>
            <a:srgbClr val="F2F2F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LB" sz="1900"/>
          </a:p>
        </p:txBody>
      </p:sp>
      <p:sp>
        <p:nvSpPr>
          <p:cNvPr id="16" name="Teardrop 15">
            <a:extLst>
              <a:ext uri="{FF2B5EF4-FFF2-40B4-BE49-F238E27FC236}">
                <a16:creationId xmlns:a16="http://schemas.microsoft.com/office/drawing/2014/main" id="{7A3462E9-5813-7540-A4A5-7F8B8D54ED4E}"/>
              </a:ext>
            </a:extLst>
          </p:cNvPr>
          <p:cNvSpPr/>
          <p:nvPr/>
        </p:nvSpPr>
        <p:spPr>
          <a:xfrm rot="8100000">
            <a:off x="2289737" y="1560449"/>
            <a:ext cx="1243919" cy="1243919"/>
          </a:xfrm>
          <a:prstGeom prst="teardrop">
            <a:avLst/>
          </a:prstGeom>
          <a:solidFill>
            <a:srgbClr val="F2F2F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LB" sz="1900"/>
          </a:p>
        </p:txBody>
      </p:sp>
      <p:sp>
        <p:nvSpPr>
          <p:cNvPr id="17" name="Teardrop 16">
            <a:extLst>
              <a:ext uri="{FF2B5EF4-FFF2-40B4-BE49-F238E27FC236}">
                <a16:creationId xmlns:a16="http://schemas.microsoft.com/office/drawing/2014/main" id="{A77A1F6A-CA66-6E43-9A8F-5CB34BBB5DE5}"/>
              </a:ext>
            </a:extLst>
          </p:cNvPr>
          <p:cNvSpPr/>
          <p:nvPr/>
        </p:nvSpPr>
        <p:spPr>
          <a:xfrm rot="8100000">
            <a:off x="4153786" y="1568747"/>
            <a:ext cx="1243919" cy="1243919"/>
          </a:xfrm>
          <a:prstGeom prst="teardrop">
            <a:avLst/>
          </a:prstGeom>
          <a:solidFill>
            <a:srgbClr val="F2F2F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LB" sz="1900"/>
          </a:p>
        </p:txBody>
      </p:sp>
      <p:sp>
        <p:nvSpPr>
          <p:cNvPr id="18" name="Teardrop 17">
            <a:extLst>
              <a:ext uri="{FF2B5EF4-FFF2-40B4-BE49-F238E27FC236}">
                <a16:creationId xmlns:a16="http://schemas.microsoft.com/office/drawing/2014/main" id="{372AF08C-064C-7E44-97B3-8504C67B1998}"/>
              </a:ext>
            </a:extLst>
          </p:cNvPr>
          <p:cNvSpPr/>
          <p:nvPr/>
        </p:nvSpPr>
        <p:spPr>
          <a:xfrm rot="8100000">
            <a:off x="5808072" y="1568749"/>
            <a:ext cx="1243919" cy="1243919"/>
          </a:xfrm>
          <a:prstGeom prst="teardrop">
            <a:avLst/>
          </a:prstGeom>
          <a:solidFill>
            <a:srgbClr val="F2F2F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LB" sz="1900"/>
          </a:p>
        </p:txBody>
      </p:sp>
      <p:sp>
        <p:nvSpPr>
          <p:cNvPr id="26" name="TextBox 25">
            <a:extLst>
              <a:ext uri="{FF2B5EF4-FFF2-40B4-BE49-F238E27FC236}">
                <a16:creationId xmlns:a16="http://schemas.microsoft.com/office/drawing/2014/main" id="{4595F3E8-64A9-914A-BD5E-C68384068880}"/>
              </a:ext>
            </a:extLst>
          </p:cNvPr>
          <p:cNvSpPr txBox="1"/>
          <p:nvPr/>
        </p:nvSpPr>
        <p:spPr>
          <a:xfrm>
            <a:off x="7518114" y="3117673"/>
            <a:ext cx="1196822" cy="830997"/>
          </a:xfrm>
          <a:prstGeom prst="rect">
            <a:avLst/>
          </a:prstGeom>
          <a:noFill/>
        </p:spPr>
        <p:txBody>
          <a:bodyPr wrap="square" rtlCol="0">
            <a:spAutoFit/>
          </a:bodyPr>
          <a:lstStyle/>
          <a:p>
            <a:pPr algn="ctr" fontAlgn="base"/>
            <a:r>
              <a:rPr lang="en-US" sz="1200" dirty="0">
                <a:latin typeface="+mn-lt"/>
              </a:rPr>
              <a:t>Access dedicated success teams and resources</a:t>
            </a:r>
          </a:p>
        </p:txBody>
      </p:sp>
      <p:sp>
        <p:nvSpPr>
          <p:cNvPr id="27" name="Teardrop 26">
            <a:extLst>
              <a:ext uri="{FF2B5EF4-FFF2-40B4-BE49-F238E27FC236}">
                <a16:creationId xmlns:a16="http://schemas.microsoft.com/office/drawing/2014/main" id="{DB1818B8-1D9F-1243-A963-3F4EC6426666}"/>
              </a:ext>
            </a:extLst>
          </p:cNvPr>
          <p:cNvSpPr/>
          <p:nvPr/>
        </p:nvSpPr>
        <p:spPr>
          <a:xfrm rot="8100000">
            <a:off x="7438592" y="1568748"/>
            <a:ext cx="1243919" cy="1243919"/>
          </a:xfrm>
          <a:prstGeom prst="teardrop">
            <a:avLst/>
          </a:prstGeom>
          <a:solidFill>
            <a:srgbClr val="F2F2F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LB" sz="1900"/>
          </a:p>
        </p:txBody>
      </p:sp>
      <p:pic>
        <p:nvPicPr>
          <p:cNvPr id="7" name="Graphic 6" descr="Magnifying glass">
            <a:extLst>
              <a:ext uri="{FF2B5EF4-FFF2-40B4-BE49-F238E27FC236}">
                <a16:creationId xmlns:a16="http://schemas.microsoft.com/office/drawing/2014/main" id="{9292B905-A777-4446-B69C-0919D4AB0DD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3319" y="1775069"/>
            <a:ext cx="831273" cy="831273"/>
          </a:xfrm>
          <a:prstGeom prst="rect">
            <a:avLst/>
          </a:prstGeom>
        </p:spPr>
      </p:pic>
      <p:sp>
        <p:nvSpPr>
          <p:cNvPr id="29" name="TextBox 28">
            <a:extLst>
              <a:ext uri="{FF2B5EF4-FFF2-40B4-BE49-F238E27FC236}">
                <a16:creationId xmlns:a16="http://schemas.microsoft.com/office/drawing/2014/main" id="{F2084AD9-C0E4-E646-B553-F952F2AAD521}"/>
              </a:ext>
            </a:extLst>
          </p:cNvPr>
          <p:cNvSpPr txBox="1"/>
          <p:nvPr/>
        </p:nvSpPr>
        <p:spPr>
          <a:xfrm>
            <a:off x="802954" y="1796332"/>
            <a:ext cx="302870" cy="584775"/>
          </a:xfrm>
          <a:prstGeom prst="rect">
            <a:avLst/>
          </a:prstGeom>
          <a:noFill/>
        </p:spPr>
        <p:txBody>
          <a:bodyPr wrap="square" rtlCol="0">
            <a:spAutoFit/>
          </a:bodyPr>
          <a:lstStyle/>
          <a:p>
            <a:pPr algn="ctr"/>
            <a:r>
              <a:rPr lang="en-US" sz="3200" dirty="0">
                <a:solidFill>
                  <a:schemeClr val="accent2">
                    <a:lumMod val="75000"/>
                  </a:schemeClr>
                </a:solidFill>
                <a:latin typeface="+mj-lt"/>
              </a:rPr>
              <a:t>!</a:t>
            </a:r>
            <a:endParaRPr lang="en-US" sz="3200" dirty="0">
              <a:solidFill>
                <a:schemeClr val="accent2">
                  <a:lumMod val="75000"/>
                </a:schemeClr>
              </a:solidFill>
              <a:latin typeface="+mj-lt"/>
              <a:ea typeface="Ebrima" panose="02000000000000000000" pitchFamily="2" charset="0"/>
              <a:cs typeface="Ebrima" panose="02000000000000000000" pitchFamily="2" charset="0"/>
            </a:endParaRPr>
          </a:p>
        </p:txBody>
      </p:sp>
      <p:pic>
        <p:nvPicPr>
          <p:cNvPr id="30" name="Graphic 29" descr="Statistics">
            <a:extLst>
              <a:ext uri="{FF2B5EF4-FFF2-40B4-BE49-F238E27FC236}">
                <a16:creationId xmlns:a16="http://schemas.microsoft.com/office/drawing/2014/main" id="{4D7A3109-BF68-5D41-AC1D-AF763C02901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96059" y="1766771"/>
            <a:ext cx="831273" cy="831273"/>
          </a:xfrm>
          <a:prstGeom prst="rect">
            <a:avLst/>
          </a:prstGeom>
        </p:spPr>
      </p:pic>
      <p:pic>
        <p:nvPicPr>
          <p:cNvPr id="33" name="Graphic 32" descr="Target Audience">
            <a:extLst>
              <a:ext uri="{FF2B5EF4-FFF2-40B4-BE49-F238E27FC236}">
                <a16:creationId xmlns:a16="http://schemas.microsoft.com/office/drawing/2014/main" id="{663064AB-AAF3-A742-8F8B-EC386996C7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4431" y="1766770"/>
            <a:ext cx="914400" cy="914400"/>
          </a:xfrm>
          <a:prstGeom prst="rect">
            <a:avLst/>
          </a:prstGeom>
        </p:spPr>
      </p:pic>
      <p:pic>
        <p:nvPicPr>
          <p:cNvPr id="37" name="Graphic 36" descr="Presentation with pie chart">
            <a:extLst>
              <a:ext uri="{FF2B5EF4-FFF2-40B4-BE49-F238E27FC236}">
                <a16:creationId xmlns:a16="http://schemas.microsoft.com/office/drawing/2014/main" id="{A3B14FEC-6BEC-A341-B64B-5ABEAFB807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8035" y="1770768"/>
            <a:ext cx="914400" cy="914400"/>
          </a:xfrm>
          <a:prstGeom prst="rect">
            <a:avLst/>
          </a:prstGeom>
        </p:spPr>
      </p:pic>
      <p:pic>
        <p:nvPicPr>
          <p:cNvPr id="40" name="Picture 39">
            <a:extLst>
              <a:ext uri="{FF2B5EF4-FFF2-40B4-BE49-F238E27FC236}">
                <a16:creationId xmlns:a16="http://schemas.microsoft.com/office/drawing/2014/main" id="{582EB157-723F-BF40-8B4B-047A93BF9D9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42480" y="1851187"/>
            <a:ext cx="667585" cy="662438"/>
          </a:xfrm>
          <a:prstGeom prst="rect">
            <a:avLst/>
          </a:prstGeom>
        </p:spPr>
      </p:pic>
    </p:spTree>
    <p:extLst>
      <p:ext uri="{BB962C8B-B14F-4D97-AF65-F5344CB8AC3E}">
        <p14:creationId xmlns:p14="http://schemas.microsoft.com/office/powerpoint/2010/main" val="418908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595154" y="221040"/>
            <a:ext cx="4032070" cy="395287"/>
          </a:xfrm>
        </p:spPr>
        <p:txBody>
          <a:bodyPr/>
          <a:lstStyle/>
          <a:p>
            <a:r>
              <a:rPr lang="en-US" dirty="0"/>
              <a:t>A Current Scenario</a:t>
            </a:r>
            <a:endParaRPr lang="en-LB"/>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87384" y="1412581"/>
            <a:ext cx="8647610" cy="1159169"/>
          </a:xfrm>
        </p:spPr>
        <p:txBody>
          <a:bodyPr/>
          <a:lstStyle/>
          <a:p>
            <a:pPr marL="7938" indent="0" algn="ctr">
              <a:buNone/>
            </a:pPr>
            <a:r>
              <a:rPr lang="en-US" sz="2400" dirty="0"/>
              <a:t>Using Othot, we can tackle most any question, providing a “What-if” analysis to guide our efforts.</a:t>
            </a:r>
          </a:p>
          <a:p>
            <a:pPr marL="7938" indent="0" algn="ctr">
              <a:buNone/>
            </a:pPr>
            <a:endParaRPr lang="en-US" sz="2400" dirty="0"/>
          </a:p>
        </p:txBody>
      </p:sp>
      <p:sp>
        <p:nvSpPr>
          <p:cNvPr id="2" name="TextBox 1">
            <a:extLst>
              <a:ext uri="{FF2B5EF4-FFF2-40B4-BE49-F238E27FC236}">
                <a16:creationId xmlns:a16="http://schemas.microsoft.com/office/drawing/2014/main" id="{4DFF7759-2CE7-F512-2E85-3AADD4F33F79}"/>
              </a:ext>
            </a:extLst>
          </p:cNvPr>
          <p:cNvSpPr txBox="1"/>
          <p:nvPr/>
        </p:nvSpPr>
        <p:spPr>
          <a:xfrm>
            <a:off x="941943" y="2571750"/>
            <a:ext cx="7260114" cy="1969770"/>
          </a:xfrm>
          <a:prstGeom prst="rect">
            <a:avLst/>
          </a:prstGeom>
          <a:noFill/>
        </p:spPr>
        <p:txBody>
          <a:bodyPr wrap="square" rtlCol="0">
            <a:spAutoFit/>
          </a:bodyPr>
          <a:lstStyle/>
          <a:p>
            <a:r>
              <a:rPr lang="en-US" sz="1800" dirty="0">
                <a:latin typeface="+mn-lt"/>
              </a:rPr>
              <a:t>What is going on at your place?</a:t>
            </a:r>
          </a:p>
          <a:p>
            <a:endParaRPr lang="en-US" sz="1800" dirty="0">
              <a:latin typeface="+mn-lt"/>
            </a:endParaRPr>
          </a:p>
          <a:p>
            <a:pPr marL="285750" indent="-285750">
              <a:buFontTx/>
              <a:buChar char="-"/>
            </a:pPr>
            <a:r>
              <a:rPr lang="en-US" sz="1800" dirty="0">
                <a:latin typeface="+mn-lt"/>
              </a:rPr>
              <a:t>Need more NARPs?</a:t>
            </a:r>
          </a:p>
          <a:p>
            <a:pPr marL="285750" indent="-285750">
              <a:buFontTx/>
              <a:buChar char="-"/>
            </a:pPr>
            <a:r>
              <a:rPr lang="en-US" sz="1800" dirty="0">
                <a:latin typeface="+mn-lt"/>
              </a:rPr>
              <a:t>Need more students from a particular geographic area (or school)?</a:t>
            </a:r>
          </a:p>
          <a:p>
            <a:pPr marL="285750" indent="-285750">
              <a:buFontTx/>
              <a:buChar char="-"/>
            </a:pPr>
            <a:r>
              <a:rPr lang="en-US" sz="1800" dirty="0">
                <a:latin typeface="+mn-lt"/>
              </a:rPr>
              <a:t>Need more students in a specific major?</a:t>
            </a:r>
          </a:p>
          <a:p>
            <a:pPr marL="285750" indent="-285750">
              <a:buFontTx/>
              <a:buChar char="-"/>
            </a:pPr>
            <a:r>
              <a:rPr lang="en-US" sz="1800" dirty="0">
                <a:latin typeface="+mn-lt"/>
              </a:rPr>
              <a:t>Want to find out what is holding your students back from enrolling?</a:t>
            </a:r>
          </a:p>
          <a:p>
            <a:pPr marL="285750" indent="-285750">
              <a:buFontTx/>
              <a:buChar char="-"/>
            </a:pPr>
            <a:endParaRPr lang="en-US" dirty="0"/>
          </a:p>
        </p:txBody>
      </p:sp>
    </p:spTree>
    <p:extLst>
      <p:ext uri="{BB962C8B-B14F-4D97-AF65-F5344CB8AC3E}">
        <p14:creationId xmlns:p14="http://schemas.microsoft.com/office/powerpoint/2010/main" val="23184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595154" y="221040"/>
            <a:ext cx="4032070" cy="395287"/>
          </a:xfrm>
        </p:spPr>
        <p:txBody>
          <a:bodyPr/>
          <a:lstStyle/>
          <a:p>
            <a:r>
              <a:rPr lang="en-US" dirty="0"/>
              <a:t>We need more NARPs!</a:t>
            </a:r>
            <a:endParaRPr lang="en-LB"/>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87384" y="2150088"/>
            <a:ext cx="8647610" cy="1159169"/>
          </a:xfrm>
        </p:spPr>
        <p:txBody>
          <a:bodyPr/>
          <a:lstStyle/>
          <a:p>
            <a:pPr marL="7938" indent="0" algn="ctr">
              <a:buNone/>
            </a:pPr>
            <a:r>
              <a:rPr lang="en-US" sz="2400" dirty="0"/>
              <a:t>Talk about the need for non athletes – Curt’s slides</a:t>
            </a:r>
            <a:endParaRPr lang="en-LB" sz="2400"/>
          </a:p>
        </p:txBody>
      </p:sp>
      <p:pic>
        <p:nvPicPr>
          <p:cNvPr id="3" name="Content Placeholder 8" descr="Graphical user interface&#10;&#10;Description automatically generated">
            <a:extLst>
              <a:ext uri="{FF2B5EF4-FFF2-40B4-BE49-F238E27FC236}">
                <a16:creationId xmlns:a16="http://schemas.microsoft.com/office/drawing/2014/main" id="{8D50B36B-DF37-5238-C76E-34FC3124574E}"/>
              </a:ext>
            </a:extLst>
          </p:cNvPr>
          <p:cNvPicPr>
            <a:picLocks noChangeAspect="1"/>
          </p:cNvPicPr>
          <p:nvPr/>
        </p:nvPicPr>
        <p:blipFill>
          <a:blip r:embed="rId3"/>
          <a:stretch>
            <a:fillRect/>
          </a:stretch>
        </p:blipFill>
        <p:spPr>
          <a:xfrm>
            <a:off x="-288372" y="-578628"/>
            <a:ext cx="9508178" cy="5968773"/>
          </a:xfrm>
          <a:prstGeom prst="rect">
            <a:avLst/>
          </a:prstGeom>
        </p:spPr>
      </p:pic>
    </p:spTree>
    <p:extLst>
      <p:ext uri="{BB962C8B-B14F-4D97-AF65-F5344CB8AC3E}">
        <p14:creationId xmlns:p14="http://schemas.microsoft.com/office/powerpoint/2010/main" val="2635924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595154" y="221040"/>
            <a:ext cx="4032070" cy="395287"/>
          </a:xfrm>
        </p:spPr>
        <p:txBody>
          <a:bodyPr/>
          <a:lstStyle/>
          <a:p>
            <a:r>
              <a:rPr lang="en-US" dirty="0"/>
              <a:t>We need more NARPs!</a:t>
            </a:r>
            <a:endParaRPr lang="en-LB"/>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87384" y="2150088"/>
            <a:ext cx="8647610" cy="1159169"/>
          </a:xfrm>
        </p:spPr>
        <p:txBody>
          <a:bodyPr/>
          <a:lstStyle/>
          <a:p>
            <a:pPr marL="7938" indent="0" algn="ctr">
              <a:buNone/>
            </a:pPr>
            <a:r>
              <a:rPr lang="en-US" sz="2400" dirty="0"/>
              <a:t>Talk about the need for non athletes – Curt’s slides</a:t>
            </a:r>
            <a:endParaRPr lang="en-LB" sz="2400"/>
          </a:p>
        </p:txBody>
      </p:sp>
      <p:pic>
        <p:nvPicPr>
          <p:cNvPr id="2" name="Picture 1" descr="Graphical user interface&#10;&#10;Description automatically generated">
            <a:extLst>
              <a:ext uri="{FF2B5EF4-FFF2-40B4-BE49-F238E27FC236}">
                <a16:creationId xmlns:a16="http://schemas.microsoft.com/office/drawing/2014/main" id="{89600DEF-EEEB-C7D0-1E83-1A1B519C33EE}"/>
              </a:ext>
            </a:extLst>
          </p:cNvPr>
          <p:cNvPicPr>
            <a:picLocks noChangeAspect="1"/>
          </p:cNvPicPr>
          <p:nvPr/>
        </p:nvPicPr>
        <p:blipFill>
          <a:blip r:embed="rId3"/>
          <a:stretch>
            <a:fillRect/>
          </a:stretch>
        </p:blipFill>
        <p:spPr>
          <a:xfrm>
            <a:off x="-135973" y="-653266"/>
            <a:ext cx="9279973" cy="5796766"/>
          </a:xfrm>
          <a:prstGeom prst="rect">
            <a:avLst/>
          </a:prstGeom>
        </p:spPr>
      </p:pic>
    </p:spTree>
    <p:extLst>
      <p:ext uri="{BB962C8B-B14F-4D97-AF65-F5344CB8AC3E}">
        <p14:creationId xmlns:p14="http://schemas.microsoft.com/office/powerpoint/2010/main" val="449621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595154" y="221040"/>
            <a:ext cx="4032070" cy="395287"/>
          </a:xfrm>
        </p:spPr>
        <p:txBody>
          <a:bodyPr/>
          <a:lstStyle/>
          <a:p>
            <a:r>
              <a:rPr lang="en-US" dirty="0"/>
              <a:t>We need more NARPs!</a:t>
            </a:r>
            <a:endParaRPr lang="en-LB"/>
          </a:p>
        </p:txBody>
      </p:sp>
      <p:sp>
        <p:nvSpPr>
          <p:cNvPr id="4" name="Text Placeholder 3">
            <a:extLst>
              <a:ext uri="{FF2B5EF4-FFF2-40B4-BE49-F238E27FC236}">
                <a16:creationId xmlns:a16="http://schemas.microsoft.com/office/drawing/2014/main" id="{450BBF13-C9D3-F5DF-3A7E-EC8EF71912EF}"/>
              </a:ext>
            </a:extLst>
          </p:cNvPr>
          <p:cNvSpPr>
            <a:spLocks noGrp="1"/>
          </p:cNvSpPr>
          <p:nvPr>
            <p:ph type="body" idx="13"/>
          </p:nvPr>
        </p:nvSpPr>
        <p:spPr/>
        <p:txBody>
          <a:bodyPr/>
          <a:lstStyle/>
          <a:p>
            <a:endParaRPr lang="en-US"/>
          </a:p>
        </p:txBody>
      </p:sp>
      <p:pic>
        <p:nvPicPr>
          <p:cNvPr id="7" name="Content Placeholder 4" descr="Graphical user interface&#10;&#10;Description automatically generated">
            <a:extLst>
              <a:ext uri="{FF2B5EF4-FFF2-40B4-BE49-F238E27FC236}">
                <a16:creationId xmlns:a16="http://schemas.microsoft.com/office/drawing/2014/main" id="{5E6DBA41-3D36-F7CE-13D6-1D5893FFCDEA}"/>
              </a:ext>
            </a:extLst>
          </p:cNvPr>
          <p:cNvPicPr>
            <a:picLocks noChangeAspect="1"/>
          </p:cNvPicPr>
          <p:nvPr/>
        </p:nvPicPr>
        <p:blipFill>
          <a:blip r:embed="rId3"/>
          <a:stretch>
            <a:fillRect/>
          </a:stretch>
        </p:blipFill>
        <p:spPr>
          <a:xfrm>
            <a:off x="-233918" y="-629510"/>
            <a:ext cx="9377917" cy="5763170"/>
          </a:xfrm>
          <a:prstGeom prst="rect">
            <a:avLst/>
          </a:prstGeom>
        </p:spPr>
      </p:pic>
      <p:sp>
        <p:nvSpPr>
          <p:cNvPr id="8" name="TextBox 7">
            <a:extLst>
              <a:ext uri="{FF2B5EF4-FFF2-40B4-BE49-F238E27FC236}">
                <a16:creationId xmlns:a16="http://schemas.microsoft.com/office/drawing/2014/main" id="{427CAC2D-EBE9-C574-C6D1-0DF0FCC61BC7}"/>
              </a:ext>
            </a:extLst>
          </p:cNvPr>
          <p:cNvSpPr txBox="1"/>
          <p:nvPr/>
        </p:nvSpPr>
        <p:spPr>
          <a:xfrm>
            <a:off x="-2705100" y="3973949"/>
            <a:ext cx="1399742" cy="1169551"/>
          </a:xfrm>
          <a:prstGeom prst="rect">
            <a:avLst/>
          </a:prstGeom>
          <a:noFill/>
        </p:spPr>
        <p:txBody>
          <a:bodyPr wrap="none" rtlCol="0">
            <a:spAutoFit/>
          </a:bodyPr>
          <a:lstStyle/>
          <a:p>
            <a:r>
              <a:rPr lang="en-US" dirty="0"/>
              <a:t>Freshman</a:t>
            </a:r>
          </a:p>
          <a:p>
            <a:r>
              <a:rPr lang="en-US" dirty="0"/>
              <a:t>Non-Athlete</a:t>
            </a:r>
          </a:p>
          <a:p>
            <a:r>
              <a:rPr lang="en-US" dirty="0"/>
              <a:t>Not visited</a:t>
            </a:r>
          </a:p>
          <a:p>
            <a:r>
              <a:rPr lang="en-US" dirty="0"/>
              <a:t>Within 150 mi</a:t>
            </a:r>
          </a:p>
          <a:p>
            <a:r>
              <a:rPr lang="en-US" dirty="0"/>
              <a:t>Top Rec is visit</a:t>
            </a:r>
          </a:p>
        </p:txBody>
      </p:sp>
    </p:spTree>
    <p:extLst>
      <p:ext uri="{BB962C8B-B14F-4D97-AF65-F5344CB8AC3E}">
        <p14:creationId xmlns:p14="http://schemas.microsoft.com/office/powerpoint/2010/main" val="3765439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595154" y="221040"/>
            <a:ext cx="4032070" cy="395287"/>
          </a:xfrm>
        </p:spPr>
        <p:txBody>
          <a:bodyPr/>
          <a:lstStyle/>
          <a:p>
            <a:r>
              <a:rPr lang="en-US" dirty="0"/>
              <a:t>We need more NARPs!</a:t>
            </a:r>
            <a:endParaRPr lang="en-LB"/>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87384" y="2150088"/>
            <a:ext cx="8647610" cy="1159169"/>
          </a:xfrm>
        </p:spPr>
        <p:txBody>
          <a:bodyPr/>
          <a:lstStyle/>
          <a:p>
            <a:pPr marL="7938" indent="0" algn="ctr">
              <a:buNone/>
            </a:pPr>
            <a:r>
              <a:rPr lang="en-US" sz="2400" dirty="0"/>
              <a:t>Talk about the need for non athletes – Curt’s slides</a:t>
            </a:r>
            <a:endParaRPr lang="en-LB" sz="2400"/>
          </a:p>
        </p:txBody>
      </p:sp>
      <p:pic>
        <p:nvPicPr>
          <p:cNvPr id="3" name="Content Placeholder 8" descr="Graphical user interface, website&#10;&#10;Description automatically generated">
            <a:extLst>
              <a:ext uri="{FF2B5EF4-FFF2-40B4-BE49-F238E27FC236}">
                <a16:creationId xmlns:a16="http://schemas.microsoft.com/office/drawing/2014/main" id="{2523A3A8-1172-DBFD-2572-50A7689F64DC}"/>
              </a:ext>
            </a:extLst>
          </p:cNvPr>
          <p:cNvPicPr>
            <a:picLocks noChangeAspect="1"/>
          </p:cNvPicPr>
          <p:nvPr/>
        </p:nvPicPr>
        <p:blipFill>
          <a:blip r:embed="rId3"/>
          <a:stretch>
            <a:fillRect/>
          </a:stretch>
        </p:blipFill>
        <p:spPr>
          <a:xfrm>
            <a:off x="-149990" y="0"/>
            <a:ext cx="9293990" cy="5702833"/>
          </a:xfrm>
          <a:prstGeom prst="rect">
            <a:avLst/>
          </a:prstGeom>
        </p:spPr>
      </p:pic>
    </p:spTree>
    <p:extLst>
      <p:ext uri="{BB962C8B-B14F-4D97-AF65-F5344CB8AC3E}">
        <p14:creationId xmlns:p14="http://schemas.microsoft.com/office/powerpoint/2010/main" val="2843237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B17594-33D1-F540-BD97-78572CDC7B10}"/>
              </a:ext>
            </a:extLst>
          </p:cNvPr>
          <p:cNvSpPr>
            <a:spLocks noGrp="1"/>
          </p:cNvSpPr>
          <p:nvPr>
            <p:ph type="body" sz="quarter" idx="12"/>
          </p:nvPr>
        </p:nvSpPr>
        <p:spPr/>
        <p:txBody>
          <a:bodyPr/>
          <a:lstStyle/>
          <a:p>
            <a:r>
              <a:rPr lang="en-US" dirty="0"/>
              <a:t>Human Creativity Required</a:t>
            </a:r>
          </a:p>
        </p:txBody>
      </p:sp>
      <p:sp>
        <p:nvSpPr>
          <p:cNvPr id="5" name="Text Placeholder 4">
            <a:extLst>
              <a:ext uri="{FF2B5EF4-FFF2-40B4-BE49-F238E27FC236}">
                <a16:creationId xmlns:a16="http://schemas.microsoft.com/office/drawing/2014/main" id="{D708A90D-DC9C-F14E-9812-9F95AD0A7638}"/>
              </a:ext>
            </a:extLst>
          </p:cNvPr>
          <p:cNvSpPr>
            <a:spLocks noGrp="1"/>
          </p:cNvSpPr>
          <p:nvPr>
            <p:ph type="body" sz="quarter" idx="13"/>
          </p:nvPr>
        </p:nvSpPr>
        <p:spPr/>
        <p:txBody>
          <a:bodyPr/>
          <a:lstStyle/>
          <a:p>
            <a:r>
              <a:rPr lang="en-US" dirty="0"/>
              <a:t>How will you operationalize the prescription?</a:t>
            </a:r>
          </a:p>
        </p:txBody>
      </p:sp>
    </p:spTree>
    <p:extLst>
      <p:ext uri="{BB962C8B-B14F-4D97-AF65-F5344CB8AC3E}">
        <p14:creationId xmlns:p14="http://schemas.microsoft.com/office/powerpoint/2010/main" val="380330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1754777" y="162350"/>
            <a:ext cx="5634446" cy="395287"/>
          </a:xfrm>
        </p:spPr>
        <p:txBody>
          <a:bodyPr/>
          <a:lstStyle/>
          <a:p>
            <a:r>
              <a:rPr lang="en-US"/>
              <a:t>The Four Pillars of Communication</a:t>
            </a:r>
            <a:endParaRPr lang="en-LB"/>
          </a:p>
        </p:txBody>
      </p:sp>
      <p:sp>
        <p:nvSpPr>
          <p:cNvPr id="4" name="4 Keys to Success…">
            <a:extLst>
              <a:ext uri="{FF2B5EF4-FFF2-40B4-BE49-F238E27FC236}">
                <a16:creationId xmlns:a16="http://schemas.microsoft.com/office/drawing/2014/main" id="{44F61680-C91D-F70A-302F-FBFAF1833A3D}"/>
              </a:ext>
            </a:extLst>
          </p:cNvPr>
          <p:cNvSpPr txBox="1"/>
          <p:nvPr/>
        </p:nvSpPr>
        <p:spPr>
          <a:xfrm>
            <a:off x="395823" y="1773672"/>
            <a:ext cx="3057526" cy="3270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7144" tIns="17144" rIns="17144" bIns="17144">
            <a:spAutoFit/>
          </a:bodyPr>
          <a:lstStyle/>
          <a:p>
            <a:pPr algn="l" defTabSz="713230">
              <a:defRPr sz="1900">
                <a:solidFill>
                  <a:schemeClr val="accent1"/>
                </a:solidFill>
              </a:defRPr>
            </a:pPr>
            <a:r>
              <a:rPr dirty="0"/>
              <a:t>4 Keys to Success</a:t>
            </a:r>
          </a:p>
        </p:txBody>
      </p:sp>
      <p:pic>
        <p:nvPicPr>
          <p:cNvPr id="7" name="Girl PURL Yound Harris.jpg" descr="Girl PURL Yound Harris.jpg">
            <a:extLst>
              <a:ext uri="{FF2B5EF4-FFF2-40B4-BE49-F238E27FC236}">
                <a16:creationId xmlns:a16="http://schemas.microsoft.com/office/drawing/2014/main" id="{9FA80730-397E-3393-90C3-5E6DBC375737}"/>
              </a:ext>
            </a:extLst>
          </p:cNvPr>
          <p:cNvPicPr>
            <a:picLocks noChangeAspect="1"/>
          </p:cNvPicPr>
          <p:nvPr/>
        </p:nvPicPr>
        <p:blipFill>
          <a:blip r:embed="rId3"/>
          <a:srcRect l="6538" t="14464" r="13552" b="6399"/>
          <a:stretch>
            <a:fillRect/>
          </a:stretch>
        </p:blipFill>
        <p:spPr>
          <a:xfrm>
            <a:off x="3647210" y="1326525"/>
            <a:ext cx="2431374" cy="1546586"/>
          </a:xfrm>
          <a:prstGeom prst="rect">
            <a:avLst/>
          </a:prstGeom>
          <a:ln w="25400">
            <a:solidFill>
              <a:srgbClr val="FFFFFF"/>
            </a:solidFill>
          </a:ln>
          <a:effectLst>
            <a:outerShdw blurRad="25400" dir="16200000" rotWithShape="0">
              <a:srgbClr val="000000">
                <a:alpha val="61605"/>
              </a:srgbClr>
            </a:outerShdw>
          </a:effectLst>
        </p:spPr>
      </p:pic>
      <p:pic>
        <p:nvPicPr>
          <p:cNvPr id="8" name="girl holding Harvard accept.png" descr="girl holding Harvard accept.png">
            <a:extLst>
              <a:ext uri="{FF2B5EF4-FFF2-40B4-BE49-F238E27FC236}">
                <a16:creationId xmlns:a16="http://schemas.microsoft.com/office/drawing/2014/main" id="{AC1CD0DF-704B-2828-82E3-723EA98A2622}"/>
              </a:ext>
            </a:extLst>
          </p:cNvPr>
          <p:cNvPicPr>
            <a:picLocks noChangeAspect="1"/>
          </p:cNvPicPr>
          <p:nvPr/>
        </p:nvPicPr>
        <p:blipFill>
          <a:blip r:embed="rId4"/>
          <a:srcRect l="19153" t="15180" r="11863" b="15837"/>
          <a:stretch>
            <a:fillRect/>
          </a:stretch>
        </p:blipFill>
        <p:spPr>
          <a:xfrm>
            <a:off x="6592470" y="1357356"/>
            <a:ext cx="2283968" cy="1499475"/>
          </a:xfrm>
          <a:prstGeom prst="rect">
            <a:avLst/>
          </a:prstGeom>
          <a:ln w="25400">
            <a:solidFill>
              <a:srgbClr val="FFFFFF"/>
            </a:solidFill>
          </a:ln>
          <a:effectLst>
            <a:outerShdw blurRad="25400" dir="16200000" rotWithShape="0">
              <a:srgbClr val="000000">
                <a:alpha val="61605"/>
              </a:srgbClr>
            </a:outerShdw>
          </a:effectLst>
        </p:spPr>
      </p:pic>
      <p:pic>
        <p:nvPicPr>
          <p:cNvPr id="9" name="Girl holding EMP ipad.jpg" descr="Girl holding EMP ipad.jpg">
            <a:extLst>
              <a:ext uri="{FF2B5EF4-FFF2-40B4-BE49-F238E27FC236}">
                <a16:creationId xmlns:a16="http://schemas.microsoft.com/office/drawing/2014/main" id="{2FA54124-8B78-F87A-2C9A-3EA6DC6ECB9C}"/>
              </a:ext>
            </a:extLst>
          </p:cNvPr>
          <p:cNvPicPr>
            <a:picLocks noChangeAspect="1"/>
          </p:cNvPicPr>
          <p:nvPr/>
        </p:nvPicPr>
        <p:blipFill>
          <a:blip r:embed="rId5"/>
          <a:srcRect l="17861" t="11235" r="9279" b="17133"/>
          <a:stretch>
            <a:fillRect/>
          </a:stretch>
        </p:blipFill>
        <p:spPr>
          <a:xfrm>
            <a:off x="6592469" y="3086388"/>
            <a:ext cx="2283968" cy="1628791"/>
          </a:xfrm>
          <a:prstGeom prst="rect">
            <a:avLst/>
          </a:prstGeom>
          <a:ln w="25400">
            <a:solidFill>
              <a:srgbClr val="FFFFFF"/>
            </a:solidFill>
          </a:ln>
          <a:effectLst>
            <a:outerShdw blurRad="25400" dir="16200000" rotWithShape="0">
              <a:srgbClr val="000000">
                <a:alpha val="61605"/>
              </a:srgbClr>
            </a:outerShdw>
          </a:effectLst>
        </p:spPr>
      </p:pic>
      <p:pic>
        <p:nvPicPr>
          <p:cNvPr id="10" name="guy phone email.jpg" descr="guy phone email.jpg">
            <a:extLst>
              <a:ext uri="{FF2B5EF4-FFF2-40B4-BE49-F238E27FC236}">
                <a16:creationId xmlns:a16="http://schemas.microsoft.com/office/drawing/2014/main" id="{F3DDF53E-E3EA-53F7-F5F4-767374206596}"/>
              </a:ext>
            </a:extLst>
          </p:cNvPr>
          <p:cNvPicPr>
            <a:picLocks noChangeAspect="1"/>
          </p:cNvPicPr>
          <p:nvPr/>
        </p:nvPicPr>
        <p:blipFill>
          <a:blip r:embed="rId6"/>
          <a:srcRect l="1371" t="16858" r="31326" b="17075"/>
          <a:stretch>
            <a:fillRect/>
          </a:stretch>
        </p:blipFill>
        <p:spPr>
          <a:xfrm>
            <a:off x="3647209" y="3086388"/>
            <a:ext cx="2431374" cy="1628791"/>
          </a:xfrm>
          <a:prstGeom prst="rect">
            <a:avLst/>
          </a:prstGeom>
          <a:ln w="25400">
            <a:solidFill>
              <a:srgbClr val="FFFFFF"/>
            </a:solidFill>
          </a:ln>
          <a:effectLst>
            <a:outerShdw blurRad="25400" dir="16200000" rotWithShape="0">
              <a:srgbClr val="000000">
                <a:alpha val="61605"/>
              </a:srgbClr>
            </a:outerShdw>
          </a:effectLst>
        </p:spPr>
      </p:pic>
      <p:sp>
        <p:nvSpPr>
          <p:cNvPr id="2" name="TextBox 1">
            <a:extLst>
              <a:ext uri="{FF2B5EF4-FFF2-40B4-BE49-F238E27FC236}">
                <a16:creationId xmlns:a16="http://schemas.microsoft.com/office/drawing/2014/main" id="{9AF44851-8385-9EF1-9CF6-B8EE833EE7FB}"/>
              </a:ext>
            </a:extLst>
          </p:cNvPr>
          <p:cNvSpPr txBox="1"/>
          <p:nvPr/>
        </p:nvSpPr>
        <p:spPr>
          <a:xfrm>
            <a:off x="417638" y="2303724"/>
            <a:ext cx="1632178"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mn-lt"/>
              </a:rPr>
              <a:t>Immediate</a:t>
            </a:r>
          </a:p>
        </p:txBody>
      </p:sp>
      <p:sp>
        <p:nvSpPr>
          <p:cNvPr id="3" name="TextBox 2">
            <a:extLst>
              <a:ext uri="{FF2B5EF4-FFF2-40B4-BE49-F238E27FC236}">
                <a16:creationId xmlns:a16="http://schemas.microsoft.com/office/drawing/2014/main" id="{D184FB76-0FAC-E081-6389-8BDF625E9220}"/>
              </a:ext>
            </a:extLst>
          </p:cNvPr>
          <p:cNvSpPr txBox="1"/>
          <p:nvPr/>
        </p:nvSpPr>
        <p:spPr>
          <a:xfrm>
            <a:off x="445958" y="2773671"/>
            <a:ext cx="1425390"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mn-lt"/>
              </a:rPr>
              <a:t>Relevant</a:t>
            </a:r>
          </a:p>
        </p:txBody>
      </p:sp>
      <p:sp>
        <p:nvSpPr>
          <p:cNvPr id="6" name="TextBox 5">
            <a:extLst>
              <a:ext uri="{FF2B5EF4-FFF2-40B4-BE49-F238E27FC236}">
                <a16:creationId xmlns:a16="http://schemas.microsoft.com/office/drawing/2014/main" id="{AC63EC0B-840E-D178-47D5-29AAF05083F8}"/>
              </a:ext>
            </a:extLst>
          </p:cNvPr>
          <p:cNvSpPr txBox="1"/>
          <p:nvPr/>
        </p:nvSpPr>
        <p:spPr>
          <a:xfrm>
            <a:off x="445958" y="3305125"/>
            <a:ext cx="1712328"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mn-lt"/>
              </a:rPr>
              <a:t>Automated</a:t>
            </a:r>
          </a:p>
        </p:txBody>
      </p:sp>
      <p:sp>
        <p:nvSpPr>
          <p:cNvPr id="11" name="TextBox 10">
            <a:extLst>
              <a:ext uri="{FF2B5EF4-FFF2-40B4-BE49-F238E27FC236}">
                <a16:creationId xmlns:a16="http://schemas.microsoft.com/office/drawing/2014/main" id="{8EAE83EB-619E-2803-F502-203D365814E1}"/>
              </a:ext>
            </a:extLst>
          </p:cNvPr>
          <p:cNvSpPr txBox="1"/>
          <p:nvPr/>
        </p:nvSpPr>
        <p:spPr>
          <a:xfrm>
            <a:off x="445958" y="3836125"/>
            <a:ext cx="1534394"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mn-lt"/>
              </a:rPr>
              <a:t>Trackable</a:t>
            </a:r>
          </a:p>
        </p:txBody>
      </p:sp>
    </p:spTree>
    <p:extLst>
      <p:ext uri="{BB962C8B-B14F-4D97-AF65-F5344CB8AC3E}">
        <p14:creationId xmlns:p14="http://schemas.microsoft.com/office/powerpoint/2010/main" val="2625089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par>
                                <p:cTn id="8" presetID="22" presetClass="entr" presetSubtype="8" fill="hold" grpId="0" nodeType="withEffect">
                                  <p:stCondLst>
                                    <p:cond delay="0"/>
                                  </p:stCondLst>
                                  <p:iterate>
                                    <p:tmAbs val="0"/>
                                  </p:iterate>
                                  <p:childTnLst>
                                    <p:set>
                                      <p:cBhvr>
                                        <p:cTn id="9" fill="hold"/>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23" presetClass="entr" presetSubtype="32" fill="hold" grpId="0" nodeType="withEffect">
                                  <p:stCondLst>
                                    <p:cond delay="0"/>
                                  </p:stCondLst>
                                  <p:iterate>
                                    <p:tmAbs val="0"/>
                                  </p:iterate>
                                  <p:childTnLst>
                                    <p:set>
                                      <p:cBhvr>
                                        <p:cTn id="16" fill="hold"/>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4*#ppt_w"/>
                                          </p:val>
                                        </p:tav>
                                        <p:tav tm="100000">
                                          <p:val>
                                            <p:strVal val="#ppt_w"/>
                                          </p:val>
                                        </p:tav>
                                      </p:tavLst>
                                    </p:anim>
                                    <p:anim calcmode="lin" valueType="num">
                                      <p:cBhvr>
                                        <p:cTn id="18" dur="10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23" presetClass="entr" presetSubtype="32" fill="hold" grpId="0" nodeType="withEffect">
                                  <p:stCondLst>
                                    <p:cond delay="0"/>
                                  </p:stCondLst>
                                  <p:iterate>
                                    <p:tmAbs val="0"/>
                                  </p:iterate>
                                  <p:childTnLst>
                                    <p:set>
                                      <p:cBhvr>
                                        <p:cTn id="24" fill="hold"/>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4*#ppt_w"/>
                                          </p:val>
                                        </p:tav>
                                        <p:tav tm="100000">
                                          <p:val>
                                            <p:strVal val="#ppt_w"/>
                                          </p:val>
                                        </p:tav>
                                      </p:tavLst>
                                    </p:anim>
                                    <p:anim calcmode="lin" valueType="num">
                                      <p:cBhvr>
                                        <p:cTn id="26" dur="10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23" presetClass="entr" presetSubtype="32" fill="hold" grpId="0" nodeType="withEffect">
                                  <p:stCondLst>
                                    <p:cond delay="0"/>
                                  </p:stCondLst>
                                  <p:iterate>
                                    <p:tmAbs val="0"/>
                                  </p:iterate>
                                  <p:childTnLst>
                                    <p:set>
                                      <p:cBhvr>
                                        <p:cTn id="32" fill="hold"/>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4*#ppt_w"/>
                                          </p:val>
                                        </p:tav>
                                        <p:tav tm="100000">
                                          <p:val>
                                            <p:strVal val="#ppt_w"/>
                                          </p:val>
                                        </p:tav>
                                      </p:tavLst>
                                    </p:anim>
                                    <p:anim calcmode="lin" valueType="num">
                                      <p:cBhvr>
                                        <p:cTn id="34" dur="10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23" presetClass="entr" presetSubtype="32" fill="hold" grpId="0" nodeType="withEffect">
                                  <p:stCondLst>
                                    <p:cond delay="0"/>
                                  </p:stCondLst>
                                  <p:iterate>
                                    <p:tmAbs val="0"/>
                                  </p:iterate>
                                  <p:childTnLst>
                                    <p:set>
                                      <p:cBhvr>
                                        <p:cTn id="40" fill="hold"/>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4*#ppt_w"/>
                                          </p:val>
                                        </p:tav>
                                        <p:tav tm="100000">
                                          <p:val>
                                            <p:strVal val="#ppt_w"/>
                                          </p:val>
                                        </p:tav>
                                      </p:tavLst>
                                    </p:anim>
                                    <p:anim calcmode="lin" valueType="num">
                                      <p:cBhvr>
                                        <p:cTn id="42" dur="10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nimBg="1" advAuto="0"/>
      <p:bldP spid="7" grpId="0" animBg="1" advAuto="0"/>
      <p:bldP spid="8" grpId="0" animBg="1" advAuto="0"/>
      <p:bldP spid="9" grpId="0" animBg="1" advAuto="0"/>
      <p:bldP spid="10" grpId="0" animBg="1" advAuto="0"/>
      <p:bldP spid="2" grpId="0"/>
      <p:bldP spid="3" grpId="0"/>
      <p:bldP spid="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p:cNvSpPr>
            <a:spLocks noGrp="1"/>
          </p:cNvSpPr>
          <p:nvPr>
            <p:ph type="body" idx="21"/>
          </p:nvPr>
        </p:nvSpPr>
        <p:spPr>
          <a:xfrm>
            <a:off x="246062" y="115499"/>
            <a:ext cx="8651876" cy="537985"/>
          </a:xfrm>
          <a:prstGeom prst="rect">
            <a:avLst/>
          </a:prstGeom>
        </p:spPr>
        <p:txBody>
          <a:bodyPr/>
          <a:lstStyle/>
          <a:p>
            <a:r>
              <a:t>True Omni-Channel Marketing</a:t>
            </a:r>
          </a:p>
        </p:txBody>
      </p:sp>
      <p:sp>
        <p:nvSpPr>
          <p:cNvPr id="280" name="Slide Number"/>
          <p:cNvSpPr txBox="1">
            <a:spLocks noGrp="1"/>
          </p:cNvSpPr>
          <p:nvPr>
            <p:ph type="sldNum" sz="quarter" idx="2"/>
          </p:nvPr>
        </p:nvSpPr>
        <p:spPr>
          <a:xfrm>
            <a:off x="0" y="4805560"/>
            <a:ext cx="405837" cy="16678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sz="1000"/>
              <a:t>19</a:t>
            </a:fld>
            <a:endParaRPr sz="1000"/>
          </a:p>
        </p:txBody>
      </p:sp>
      <p:sp>
        <p:nvSpPr>
          <p:cNvPr id="281" name="Single message; multiple channels.…"/>
          <p:cNvSpPr txBox="1"/>
          <p:nvPr/>
        </p:nvSpPr>
        <p:spPr>
          <a:xfrm>
            <a:off x="493376" y="1314124"/>
            <a:ext cx="3602476" cy="28864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7143" tIns="17143" rIns="17143" bIns="17143">
            <a:spAutoFit/>
          </a:bodyPr>
          <a:lstStyle/>
          <a:p>
            <a:pPr marL="269308" indent="-269308" algn="l" defTabSz="308074">
              <a:spcBef>
                <a:spcPts val="2400"/>
              </a:spcBef>
              <a:buSzPct val="100000"/>
              <a:buChar char="-"/>
              <a:defRPr sz="1500" b="0">
                <a:solidFill>
                  <a:srgbClr val="535353"/>
                </a:solidFill>
                <a:latin typeface="Franklin Gothic Book"/>
                <a:ea typeface="Franklin Gothic Book"/>
                <a:cs typeface="Franklin Gothic Book"/>
                <a:sym typeface="Franklin Gothic Book"/>
              </a:defRPr>
            </a:pPr>
            <a:r>
              <a:t>Single message; multiple channels.</a:t>
            </a:r>
          </a:p>
          <a:p>
            <a:pPr marL="269308" indent="-269308" algn="l" defTabSz="308074">
              <a:spcBef>
                <a:spcPts val="2400"/>
              </a:spcBef>
              <a:buSzPct val="100000"/>
              <a:buChar char="-"/>
              <a:defRPr sz="1500" b="0">
                <a:solidFill>
                  <a:srgbClr val="535353"/>
                </a:solidFill>
                <a:latin typeface="Franklin Gothic Book"/>
                <a:ea typeface="Franklin Gothic Book"/>
                <a:cs typeface="Franklin Gothic Book"/>
                <a:sym typeface="Franklin Gothic Book"/>
              </a:defRPr>
            </a:pPr>
            <a:r>
              <a:t>Integrated data drives personalized messages.</a:t>
            </a:r>
          </a:p>
          <a:p>
            <a:pPr marL="269308" indent="-269308" algn="l" defTabSz="308074">
              <a:spcBef>
                <a:spcPts val="2400"/>
              </a:spcBef>
              <a:buSzPct val="100000"/>
              <a:buChar char="-"/>
              <a:defRPr sz="1500" b="0">
                <a:solidFill>
                  <a:srgbClr val="535353"/>
                </a:solidFill>
                <a:latin typeface="Franklin Gothic Book"/>
                <a:ea typeface="Franklin Gothic Book"/>
                <a:cs typeface="Franklin Gothic Book"/>
                <a:sym typeface="Franklin Gothic Book"/>
              </a:defRPr>
            </a:pPr>
            <a:r>
              <a:t>Messages evolve based on prescriptive models driven by student interactions and updated data.</a:t>
            </a:r>
          </a:p>
          <a:p>
            <a:pPr marL="269308" indent="-269308" algn="l" defTabSz="308074">
              <a:spcBef>
                <a:spcPts val="2400"/>
              </a:spcBef>
              <a:buSzPct val="100000"/>
              <a:buChar char="-"/>
              <a:defRPr sz="1500" b="0">
                <a:solidFill>
                  <a:srgbClr val="535353"/>
                </a:solidFill>
                <a:latin typeface="Franklin Gothic Book"/>
                <a:ea typeface="Franklin Gothic Book"/>
                <a:cs typeface="Franklin Gothic Book"/>
                <a:sym typeface="Franklin Gothic Book"/>
              </a:defRPr>
            </a:pPr>
            <a:r>
              <a:t>Prescriptive model empowers staff to engage with the right students at the right time, with the right message.</a:t>
            </a:r>
          </a:p>
        </p:txBody>
      </p:sp>
      <p:grpSp>
        <p:nvGrpSpPr>
          <p:cNvPr id="327" name="Group"/>
          <p:cNvGrpSpPr/>
          <p:nvPr/>
        </p:nvGrpSpPr>
        <p:grpSpPr>
          <a:xfrm>
            <a:off x="3363227" y="877402"/>
            <a:ext cx="5817449" cy="3755553"/>
            <a:chOff x="0" y="0"/>
            <a:chExt cx="5817448" cy="3755552"/>
          </a:xfrm>
        </p:grpSpPr>
        <p:sp>
          <p:nvSpPr>
            <p:cNvPr id="282" name="Line"/>
            <p:cNvSpPr/>
            <p:nvPr/>
          </p:nvSpPr>
          <p:spPr>
            <a:xfrm flipV="1">
              <a:off x="2218910" y="2222290"/>
              <a:ext cx="1070826" cy="978898"/>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83" name="Image" descr="Image"/>
            <p:cNvPicPr>
              <a:picLocks noChangeAspect="1"/>
            </p:cNvPicPr>
            <p:nvPr/>
          </p:nvPicPr>
          <p:blipFill>
            <a:blip r:embed="rId3"/>
            <a:stretch>
              <a:fillRect/>
            </a:stretch>
          </p:blipFill>
          <p:spPr>
            <a:xfrm>
              <a:off x="1607751" y="2888195"/>
              <a:ext cx="863588" cy="867358"/>
            </a:xfrm>
            <a:prstGeom prst="rect">
              <a:avLst/>
            </a:prstGeom>
            <a:ln w="12700" cap="flat">
              <a:noFill/>
              <a:miter lim="400000"/>
            </a:ln>
            <a:effectLst/>
          </p:spPr>
        </p:pic>
        <p:sp>
          <p:nvSpPr>
            <p:cNvPr id="284" name="Line"/>
            <p:cNvSpPr/>
            <p:nvPr/>
          </p:nvSpPr>
          <p:spPr>
            <a:xfrm flipH="1" flipV="1">
              <a:off x="1294908" y="2068343"/>
              <a:ext cx="1687880" cy="76664"/>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85" name="Image" descr="Image"/>
            <p:cNvPicPr>
              <a:picLocks noChangeAspect="1"/>
            </p:cNvPicPr>
            <p:nvPr/>
          </p:nvPicPr>
          <p:blipFill>
            <a:blip r:embed="rId4"/>
            <a:stretch>
              <a:fillRect/>
            </a:stretch>
          </p:blipFill>
          <p:spPr>
            <a:xfrm>
              <a:off x="792144" y="1629256"/>
              <a:ext cx="867369" cy="867359"/>
            </a:xfrm>
            <a:prstGeom prst="rect">
              <a:avLst/>
            </a:prstGeom>
            <a:ln w="12700" cap="flat">
              <a:noFill/>
              <a:miter lim="400000"/>
            </a:ln>
            <a:effectLst>
              <a:outerShdw blurRad="38100" dir="2700000" rotWithShape="0">
                <a:srgbClr val="000000">
                  <a:alpha val="75000"/>
                </a:srgbClr>
              </a:outerShdw>
            </a:effectLst>
          </p:spPr>
        </p:pic>
        <p:sp>
          <p:nvSpPr>
            <p:cNvPr id="286" name="Line"/>
            <p:cNvSpPr/>
            <p:nvPr/>
          </p:nvSpPr>
          <p:spPr>
            <a:xfrm flipV="1">
              <a:off x="3308314" y="2014526"/>
              <a:ext cx="1457266" cy="72263"/>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87" name="Image" descr="Image"/>
            <p:cNvPicPr>
              <a:picLocks noChangeAspect="1"/>
            </p:cNvPicPr>
            <p:nvPr/>
          </p:nvPicPr>
          <p:blipFill>
            <a:blip r:embed="rId5"/>
            <a:stretch>
              <a:fillRect/>
            </a:stretch>
          </p:blipFill>
          <p:spPr>
            <a:xfrm>
              <a:off x="4318939" y="1563160"/>
              <a:ext cx="867371" cy="867359"/>
            </a:xfrm>
            <a:prstGeom prst="rect">
              <a:avLst/>
            </a:prstGeom>
            <a:ln w="12700" cap="flat">
              <a:noFill/>
              <a:miter lim="400000"/>
            </a:ln>
            <a:effectLst>
              <a:outerShdw blurRad="38100" dir="2700000" rotWithShape="0">
                <a:srgbClr val="000000">
                  <a:alpha val="75000"/>
                </a:srgbClr>
              </a:outerShdw>
            </a:effectLst>
          </p:spPr>
        </p:pic>
        <p:sp>
          <p:nvSpPr>
            <p:cNvPr id="288" name="Line"/>
            <p:cNvSpPr/>
            <p:nvPr/>
          </p:nvSpPr>
          <p:spPr>
            <a:xfrm flipH="1">
              <a:off x="3321247" y="1121696"/>
              <a:ext cx="978007" cy="978007"/>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89" name="Image" descr="Image"/>
            <p:cNvPicPr>
              <a:picLocks noChangeAspect="1"/>
            </p:cNvPicPr>
            <p:nvPr/>
          </p:nvPicPr>
          <p:blipFill>
            <a:blip r:embed="rId6"/>
            <a:stretch>
              <a:fillRect/>
            </a:stretch>
          </p:blipFill>
          <p:spPr>
            <a:xfrm>
              <a:off x="3816045" y="713781"/>
              <a:ext cx="867370" cy="867358"/>
            </a:xfrm>
            <a:prstGeom prst="rect">
              <a:avLst/>
            </a:prstGeom>
            <a:ln w="12700" cap="flat">
              <a:noFill/>
              <a:miter lim="400000"/>
            </a:ln>
            <a:effectLst>
              <a:outerShdw blurRad="38100" dir="2700000" rotWithShape="0">
                <a:srgbClr val="000000">
                  <a:alpha val="75000"/>
                </a:srgbClr>
              </a:outerShdw>
            </a:effectLst>
          </p:spPr>
        </p:pic>
        <p:sp>
          <p:nvSpPr>
            <p:cNvPr id="290" name="Line"/>
            <p:cNvSpPr/>
            <p:nvPr/>
          </p:nvSpPr>
          <p:spPr>
            <a:xfrm flipH="1">
              <a:off x="3347345" y="487224"/>
              <a:ext cx="398104" cy="1618089"/>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91" name="Image" descr="Image"/>
            <p:cNvPicPr>
              <a:picLocks noChangeAspect="1"/>
            </p:cNvPicPr>
            <p:nvPr/>
          </p:nvPicPr>
          <p:blipFill>
            <a:blip r:embed="rId7"/>
            <a:stretch>
              <a:fillRect/>
            </a:stretch>
          </p:blipFill>
          <p:spPr>
            <a:xfrm>
              <a:off x="3418567" y="0"/>
              <a:ext cx="716560" cy="716547"/>
            </a:xfrm>
            <a:prstGeom prst="rect">
              <a:avLst/>
            </a:prstGeom>
            <a:ln w="12700" cap="flat">
              <a:noFill/>
              <a:miter lim="400000"/>
            </a:ln>
            <a:effectLst>
              <a:outerShdw blurRad="38100" dir="2700000" rotWithShape="0">
                <a:srgbClr val="000000">
                  <a:alpha val="75000"/>
                </a:srgbClr>
              </a:outerShdw>
            </a:effectLst>
          </p:spPr>
        </p:pic>
        <p:sp>
          <p:nvSpPr>
            <p:cNvPr id="292" name="Line"/>
            <p:cNvSpPr/>
            <p:nvPr/>
          </p:nvSpPr>
          <p:spPr>
            <a:xfrm>
              <a:off x="3335777" y="2113023"/>
              <a:ext cx="1066429" cy="731362"/>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93" name="Image" descr="Image"/>
            <p:cNvPicPr>
              <a:picLocks noChangeAspect="1"/>
            </p:cNvPicPr>
            <p:nvPr/>
          </p:nvPicPr>
          <p:blipFill>
            <a:blip r:embed="rId8"/>
            <a:stretch>
              <a:fillRect/>
            </a:stretch>
          </p:blipFill>
          <p:spPr>
            <a:xfrm>
              <a:off x="4058422" y="2468193"/>
              <a:ext cx="716559" cy="716548"/>
            </a:xfrm>
            <a:prstGeom prst="rect">
              <a:avLst/>
            </a:prstGeom>
            <a:ln w="12700" cap="flat">
              <a:noFill/>
              <a:miter lim="400000"/>
            </a:ln>
            <a:effectLst>
              <a:outerShdw blurRad="38100" dir="2700000" rotWithShape="0">
                <a:srgbClr val="000000">
                  <a:alpha val="75000"/>
                </a:srgbClr>
              </a:outerShdw>
            </a:effectLst>
          </p:spPr>
        </p:pic>
        <p:sp>
          <p:nvSpPr>
            <p:cNvPr id="294" name="Line"/>
            <p:cNvSpPr/>
            <p:nvPr/>
          </p:nvSpPr>
          <p:spPr>
            <a:xfrm>
              <a:off x="2732199" y="624552"/>
              <a:ext cx="583396" cy="1427802"/>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95" name="Image" descr="Image"/>
            <p:cNvPicPr>
              <a:picLocks noChangeAspect="1"/>
            </p:cNvPicPr>
            <p:nvPr/>
          </p:nvPicPr>
          <p:blipFill>
            <a:blip r:embed="rId9"/>
            <a:stretch>
              <a:fillRect/>
            </a:stretch>
          </p:blipFill>
          <p:spPr>
            <a:xfrm>
              <a:off x="2237201" y="0"/>
              <a:ext cx="716560" cy="716547"/>
            </a:xfrm>
            <a:prstGeom prst="rect">
              <a:avLst/>
            </a:prstGeom>
            <a:ln w="12700" cap="flat">
              <a:noFill/>
              <a:miter lim="400000"/>
            </a:ln>
            <a:effectLst>
              <a:outerShdw blurRad="38100" dir="2700000" rotWithShape="0">
                <a:srgbClr val="000000">
                  <a:alpha val="75000"/>
                </a:srgbClr>
              </a:outerShdw>
            </a:effectLst>
          </p:spPr>
        </p:pic>
        <p:sp>
          <p:nvSpPr>
            <p:cNvPr id="296" name="Line"/>
            <p:cNvSpPr/>
            <p:nvPr/>
          </p:nvSpPr>
          <p:spPr>
            <a:xfrm>
              <a:off x="1872580" y="1343184"/>
              <a:ext cx="1499844" cy="700876"/>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297" name="Image" descr="Image"/>
            <p:cNvPicPr>
              <a:picLocks noChangeAspect="1"/>
            </p:cNvPicPr>
            <p:nvPr/>
          </p:nvPicPr>
          <p:blipFill>
            <a:blip r:embed="rId10"/>
            <a:stretch>
              <a:fillRect/>
            </a:stretch>
          </p:blipFill>
          <p:spPr>
            <a:xfrm>
              <a:off x="1347198" y="925041"/>
              <a:ext cx="716560" cy="716547"/>
            </a:xfrm>
            <a:prstGeom prst="rect">
              <a:avLst/>
            </a:prstGeom>
            <a:ln w="12700" cap="flat">
              <a:noFill/>
              <a:miter lim="400000"/>
            </a:ln>
            <a:effectLst>
              <a:outerShdw blurRad="38100" dir="2700000" rotWithShape="0">
                <a:srgbClr val="000000">
                  <a:alpha val="75000"/>
                </a:srgbClr>
              </a:outerShdw>
            </a:effectLst>
          </p:spPr>
        </p:pic>
        <p:grpSp>
          <p:nvGrpSpPr>
            <p:cNvPr id="306" name="Group"/>
            <p:cNvGrpSpPr/>
            <p:nvPr/>
          </p:nvGrpSpPr>
          <p:grpSpPr>
            <a:xfrm>
              <a:off x="-1" y="223695"/>
              <a:ext cx="5817449" cy="3004868"/>
              <a:chOff x="0" y="0"/>
              <a:chExt cx="5817447" cy="3004867"/>
            </a:xfrm>
          </p:grpSpPr>
          <p:sp>
            <p:nvSpPr>
              <p:cNvPr id="298" name="Rep Interactions"/>
              <p:cNvSpPr/>
              <p:nvPr/>
            </p:nvSpPr>
            <p:spPr>
              <a:xfrm>
                <a:off x="701091" y="3004867"/>
                <a:ext cx="88198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800">
                    <a:solidFill>
                      <a:srgbClr val="53585F"/>
                    </a:solidFill>
                  </a:defRPr>
                </a:lvl1pPr>
              </a:lstStyle>
              <a:p>
                <a:r>
                  <a:t>Rep Interactions</a:t>
                </a:r>
              </a:p>
            </p:txBody>
          </p:sp>
          <p:sp>
            <p:nvSpPr>
              <p:cNvPr id="299" name="Variable Print"/>
              <p:cNvSpPr/>
              <p:nvPr/>
            </p:nvSpPr>
            <p:spPr>
              <a:xfrm>
                <a:off x="0" y="1696356"/>
                <a:ext cx="742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Variable Print</a:t>
                </a:r>
              </a:p>
            </p:txBody>
          </p:sp>
          <p:sp>
            <p:nvSpPr>
              <p:cNvPr id="300" name="Events"/>
              <p:cNvSpPr/>
              <p:nvPr/>
            </p:nvSpPr>
            <p:spPr>
              <a:xfrm>
                <a:off x="5248816" y="1681992"/>
                <a:ext cx="37395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algn="l" defTabSz="243840">
                  <a:lnSpc>
                    <a:spcPct val="80000"/>
                  </a:lnSpc>
                  <a:tabLst>
                    <a:tab pos="558800" algn="l"/>
                  </a:tabLst>
                  <a:defRPr sz="800">
                    <a:solidFill>
                      <a:srgbClr val="53585F"/>
                    </a:solidFill>
                  </a:defRPr>
                </a:lvl1pPr>
              </a:lstStyle>
              <a:p>
                <a:r>
                  <a:t>Events</a:t>
                </a:r>
              </a:p>
            </p:txBody>
          </p:sp>
          <p:sp>
            <p:nvSpPr>
              <p:cNvPr id="301" name="Personalized Microsites"/>
              <p:cNvSpPr/>
              <p:nvPr/>
            </p:nvSpPr>
            <p:spPr>
              <a:xfrm>
                <a:off x="4739054" y="725559"/>
                <a:ext cx="107839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algn="l" defTabSz="243840">
                  <a:lnSpc>
                    <a:spcPct val="80000"/>
                  </a:lnSpc>
                  <a:tabLst>
                    <a:tab pos="558800" algn="l"/>
                  </a:tabLst>
                  <a:defRPr sz="800">
                    <a:solidFill>
                      <a:srgbClr val="53585F"/>
                    </a:solidFill>
                  </a:defRPr>
                </a:lvl1pPr>
              </a:lstStyle>
              <a:p>
                <a:r>
                  <a:t>Personalized Microsites</a:t>
                </a:r>
              </a:p>
            </p:txBody>
          </p:sp>
          <p:sp>
            <p:nvSpPr>
              <p:cNvPr id="302" name="Email"/>
              <p:cNvSpPr/>
              <p:nvPr/>
            </p:nvSpPr>
            <p:spPr>
              <a:xfrm>
                <a:off x="4180999" y="0"/>
                <a:ext cx="32183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Email</a:t>
                </a:r>
              </a:p>
            </p:txBody>
          </p:sp>
          <p:sp>
            <p:nvSpPr>
              <p:cNvPr id="303" name="Digital Marketing"/>
              <p:cNvSpPr/>
              <p:nvPr/>
            </p:nvSpPr>
            <p:spPr>
              <a:xfrm>
                <a:off x="4807035" y="2514997"/>
                <a:ext cx="93410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algn="l" defTabSz="243840">
                  <a:lnSpc>
                    <a:spcPct val="80000"/>
                  </a:lnSpc>
                  <a:tabLst>
                    <a:tab pos="558800" algn="l"/>
                  </a:tabLst>
                  <a:defRPr sz="800">
                    <a:solidFill>
                      <a:srgbClr val="53585F"/>
                    </a:solidFill>
                  </a:defRPr>
                </a:lvl1pPr>
              </a:lstStyle>
              <a:p>
                <a:r>
                  <a:t>Digital Marketing</a:t>
                </a:r>
              </a:p>
            </p:txBody>
          </p:sp>
          <p:sp>
            <p:nvSpPr>
              <p:cNvPr id="304" name="Mobile Marketing"/>
              <p:cNvSpPr/>
              <p:nvPr/>
            </p:nvSpPr>
            <p:spPr>
              <a:xfrm>
                <a:off x="1237094" y="0"/>
                <a:ext cx="96805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Mobile Marketing</a:t>
                </a:r>
              </a:p>
            </p:txBody>
          </p:sp>
          <p:sp>
            <p:nvSpPr>
              <p:cNvPr id="305" name="Texting"/>
              <p:cNvSpPr/>
              <p:nvPr/>
            </p:nvSpPr>
            <p:spPr>
              <a:xfrm>
                <a:off x="895820" y="914835"/>
                <a:ext cx="40612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Texting</a:t>
                </a:r>
              </a:p>
            </p:txBody>
          </p:sp>
        </p:grpSp>
        <p:sp>
          <p:nvSpPr>
            <p:cNvPr id="307" name="Line"/>
            <p:cNvSpPr/>
            <p:nvPr/>
          </p:nvSpPr>
          <p:spPr>
            <a:xfrm>
              <a:off x="3275015" y="932917"/>
              <a:ext cx="2" cy="1166787"/>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308" name="Image" descr="Image"/>
            <p:cNvPicPr>
              <a:picLocks noChangeAspect="1"/>
            </p:cNvPicPr>
            <p:nvPr/>
          </p:nvPicPr>
          <p:blipFill>
            <a:blip r:embed="rId11"/>
            <a:stretch>
              <a:fillRect/>
            </a:stretch>
          </p:blipFill>
          <p:spPr>
            <a:xfrm>
              <a:off x="3054839" y="692096"/>
              <a:ext cx="467711" cy="467704"/>
            </a:xfrm>
            <a:prstGeom prst="rect">
              <a:avLst/>
            </a:prstGeom>
            <a:ln w="12700" cap="flat">
              <a:noFill/>
              <a:miter lim="400000"/>
            </a:ln>
            <a:effectLst>
              <a:outerShdw blurRad="38100" dir="2700000" rotWithShape="0">
                <a:srgbClr val="000000">
                  <a:alpha val="75000"/>
                </a:srgbClr>
              </a:outerShdw>
            </a:effectLst>
          </p:spPr>
        </p:pic>
        <p:sp>
          <p:nvSpPr>
            <p:cNvPr id="309" name="Snapchat"/>
            <p:cNvSpPr/>
            <p:nvPr/>
          </p:nvSpPr>
          <p:spPr>
            <a:xfrm>
              <a:off x="3026518" y="531127"/>
              <a:ext cx="4677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Snapchat</a:t>
              </a:r>
            </a:p>
          </p:txBody>
        </p:sp>
        <p:sp>
          <p:nvSpPr>
            <p:cNvPr id="310" name="Line"/>
            <p:cNvSpPr/>
            <p:nvPr/>
          </p:nvSpPr>
          <p:spPr>
            <a:xfrm>
              <a:off x="2706095" y="1406481"/>
              <a:ext cx="635603" cy="700616"/>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311" name="Image" descr="Image"/>
            <p:cNvPicPr>
              <a:picLocks noChangeAspect="1"/>
            </p:cNvPicPr>
            <p:nvPr/>
          </p:nvPicPr>
          <p:blipFill>
            <a:blip r:embed="rId12"/>
            <a:stretch>
              <a:fillRect/>
            </a:stretch>
          </p:blipFill>
          <p:spPr>
            <a:xfrm>
              <a:off x="2493861" y="1180689"/>
              <a:ext cx="467712" cy="467704"/>
            </a:xfrm>
            <a:prstGeom prst="rect">
              <a:avLst/>
            </a:prstGeom>
            <a:ln w="12700" cap="flat">
              <a:noFill/>
              <a:miter lim="400000"/>
            </a:ln>
            <a:effectLst>
              <a:outerShdw blurRad="38100" dir="2700000" rotWithShape="0">
                <a:srgbClr val="000000">
                  <a:alpha val="75000"/>
                </a:srgbClr>
              </a:outerShdw>
            </a:effectLst>
          </p:spPr>
        </p:pic>
        <p:sp>
          <p:nvSpPr>
            <p:cNvPr id="312" name="Facebook"/>
            <p:cNvSpPr/>
            <p:nvPr/>
          </p:nvSpPr>
          <p:spPr>
            <a:xfrm>
              <a:off x="2224009" y="1012737"/>
              <a:ext cx="53733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Facebook</a:t>
              </a:r>
            </a:p>
          </p:txBody>
        </p:sp>
        <p:sp>
          <p:nvSpPr>
            <p:cNvPr id="313" name="Line"/>
            <p:cNvSpPr/>
            <p:nvPr/>
          </p:nvSpPr>
          <p:spPr>
            <a:xfrm flipH="1">
              <a:off x="2212181" y="2189421"/>
              <a:ext cx="1012168" cy="388651"/>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314" name="Image" descr="Image"/>
            <p:cNvPicPr>
              <a:picLocks noChangeAspect="1"/>
            </p:cNvPicPr>
            <p:nvPr/>
          </p:nvPicPr>
          <p:blipFill>
            <a:blip r:embed="rId13"/>
            <a:stretch>
              <a:fillRect/>
            </a:stretch>
          </p:blipFill>
          <p:spPr>
            <a:xfrm>
              <a:off x="1958564" y="2338167"/>
              <a:ext cx="467711" cy="467704"/>
            </a:xfrm>
            <a:prstGeom prst="rect">
              <a:avLst/>
            </a:prstGeom>
            <a:ln w="12700" cap="flat">
              <a:noFill/>
              <a:miter lim="400000"/>
            </a:ln>
            <a:effectLst>
              <a:outerShdw blurRad="38100" dir="2700000" rotWithShape="0">
                <a:srgbClr val="000000">
                  <a:alpha val="75000"/>
                </a:srgbClr>
              </a:outerShdw>
            </a:effectLst>
          </p:spPr>
        </p:pic>
        <p:sp>
          <p:nvSpPr>
            <p:cNvPr id="315" name="Twitter"/>
            <p:cNvSpPr/>
            <p:nvPr/>
          </p:nvSpPr>
          <p:spPr>
            <a:xfrm>
              <a:off x="1559648" y="2529597"/>
              <a:ext cx="41066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Twitter</a:t>
              </a:r>
            </a:p>
          </p:txBody>
        </p:sp>
        <p:sp>
          <p:nvSpPr>
            <p:cNvPr id="316" name="Line"/>
            <p:cNvSpPr/>
            <p:nvPr/>
          </p:nvSpPr>
          <p:spPr>
            <a:xfrm flipH="1">
              <a:off x="2919192" y="2079322"/>
              <a:ext cx="422295" cy="1101047"/>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sp>
          <p:nvSpPr>
            <p:cNvPr id="317" name="tiktok"/>
            <p:cNvSpPr/>
            <p:nvPr/>
          </p:nvSpPr>
          <p:spPr>
            <a:xfrm>
              <a:off x="2655402" y="3371873"/>
              <a:ext cx="4677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tiktok</a:t>
              </a:r>
            </a:p>
          </p:txBody>
        </p:sp>
        <p:sp>
          <p:nvSpPr>
            <p:cNvPr id="318" name="Line"/>
            <p:cNvSpPr/>
            <p:nvPr/>
          </p:nvSpPr>
          <p:spPr>
            <a:xfrm>
              <a:off x="3338468" y="2080821"/>
              <a:ext cx="724568" cy="1299498"/>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319" name="Image" descr="Image"/>
            <p:cNvPicPr>
              <a:picLocks noChangeAspect="1"/>
            </p:cNvPicPr>
            <p:nvPr/>
          </p:nvPicPr>
          <p:blipFill>
            <a:blip r:embed="rId14"/>
            <a:stretch>
              <a:fillRect/>
            </a:stretch>
          </p:blipFill>
          <p:spPr>
            <a:xfrm>
              <a:off x="3875502" y="3266685"/>
              <a:ext cx="467711" cy="467704"/>
            </a:xfrm>
            <a:prstGeom prst="rect">
              <a:avLst/>
            </a:prstGeom>
            <a:ln w="12700" cap="flat">
              <a:noFill/>
              <a:miter lim="400000"/>
            </a:ln>
            <a:effectLst>
              <a:outerShdw blurRad="38100" dir="2700000" rotWithShape="0">
                <a:srgbClr val="000000">
                  <a:alpha val="75000"/>
                </a:srgbClr>
              </a:outerShdw>
            </a:effectLst>
          </p:spPr>
        </p:pic>
        <p:sp>
          <p:nvSpPr>
            <p:cNvPr id="320" name="Pinterest"/>
            <p:cNvSpPr/>
            <p:nvPr/>
          </p:nvSpPr>
          <p:spPr>
            <a:xfrm>
              <a:off x="4374961" y="3468247"/>
              <a:ext cx="4677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Pinterest</a:t>
              </a:r>
            </a:p>
          </p:txBody>
        </p:sp>
        <p:sp>
          <p:nvSpPr>
            <p:cNvPr id="321" name="Line"/>
            <p:cNvSpPr/>
            <p:nvPr/>
          </p:nvSpPr>
          <p:spPr>
            <a:xfrm>
              <a:off x="3339850" y="2115011"/>
              <a:ext cx="122453" cy="1295481"/>
            </a:xfrm>
            <a:prstGeom prst="line">
              <a:avLst/>
            </a:prstGeom>
            <a:noFill/>
            <a:ln w="12700" cap="flat">
              <a:solidFill>
                <a:srgbClr val="6A6766"/>
              </a:solidFill>
              <a:custDash>
                <a:ds d="200000" sp="200000"/>
              </a:custDash>
              <a:miter lim="400000"/>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pic>
          <p:nvPicPr>
            <p:cNvPr id="322" name="Image" descr="Image"/>
            <p:cNvPicPr>
              <a:picLocks noChangeAspect="1"/>
            </p:cNvPicPr>
            <p:nvPr/>
          </p:nvPicPr>
          <p:blipFill>
            <a:blip r:embed="rId15"/>
            <a:stretch>
              <a:fillRect/>
            </a:stretch>
          </p:blipFill>
          <p:spPr>
            <a:xfrm>
              <a:off x="3207664" y="3138880"/>
              <a:ext cx="537335" cy="537328"/>
            </a:xfrm>
            <a:prstGeom prst="rect">
              <a:avLst/>
            </a:prstGeom>
            <a:ln w="12700" cap="flat">
              <a:noFill/>
              <a:miter lim="400000"/>
            </a:ln>
            <a:effectLst>
              <a:outerShdw blurRad="38100" dir="2700000" rotWithShape="0">
                <a:srgbClr val="000000">
                  <a:alpha val="75000"/>
                </a:srgbClr>
              </a:outerShdw>
            </a:effectLst>
          </p:spPr>
        </p:pic>
        <p:sp>
          <p:nvSpPr>
            <p:cNvPr id="323" name="Youtube"/>
            <p:cNvSpPr/>
            <p:nvPr/>
          </p:nvSpPr>
          <p:spPr>
            <a:xfrm>
              <a:off x="3302738" y="3663347"/>
              <a:ext cx="4106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defTabSz="243840">
                <a:lnSpc>
                  <a:spcPct val="80000"/>
                </a:lnSpc>
                <a:tabLst>
                  <a:tab pos="558800" algn="l"/>
                </a:tabLst>
                <a:defRPr sz="700">
                  <a:solidFill>
                    <a:srgbClr val="53585F"/>
                  </a:solidFill>
                </a:defRPr>
              </a:lvl1pPr>
            </a:lstStyle>
            <a:p>
              <a:r>
                <a:t>Youtube</a:t>
              </a:r>
            </a:p>
          </p:txBody>
        </p:sp>
        <p:pic>
          <p:nvPicPr>
            <p:cNvPr id="324" name="Image" descr="Image"/>
            <p:cNvPicPr>
              <a:picLocks noChangeAspect="1"/>
            </p:cNvPicPr>
            <p:nvPr/>
          </p:nvPicPr>
          <p:blipFill>
            <a:blip r:embed="rId16"/>
            <a:stretch>
              <a:fillRect/>
            </a:stretch>
          </p:blipFill>
          <p:spPr>
            <a:xfrm>
              <a:off x="2907801" y="1697380"/>
              <a:ext cx="867370" cy="867358"/>
            </a:xfrm>
            <a:prstGeom prst="rect">
              <a:avLst/>
            </a:prstGeom>
            <a:ln w="12700" cap="flat">
              <a:noFill/>
              <a:miter lim="400000"/>
            </a:ln>
            <a:effectLst>
              <a:outerShdw blurRad="38100" dir="2700000" rotWithShape="0">
                <a:srgbClr val="000000">
                  <a:alpha val="75000"/>
                </a:srgbClr>
              </a:outerShdw>
            </a:effectLst>
          </p:spPr>
        </p:pic>
        <p:sp>
          <p:nvSpPr>
            <p:cNvPr id="325" name="Prospect"/>
            <p:cNvSpPr/>
            <p:nvPr/>
          </p:nvSpPr>
          <p:spPr>
            <a:xfrm>
              <a:off x="2961976" y="2564301"/>
              <a:ext cx="87820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lvl1pPr algn="l" defTabSz="457221">
                <a:spcBef>
                  <a:spcPts val="600"/>
                </a:spcBef>
                <a:defRPr sz="1100">
                  <a:solidFill>
                    <a:srgbClr val="000000"/>
                  </a:solidFill>
                </a:defRPr>
              </a:lvl1pPr>
            </a:lstStyle>
            <a:p>
              <a:r>
                <a:t>Prospect</a:t>
              </a:r>
            </a:p>
          </p:txBody>
        </p:sp>
        <p:pic>
          <p:nvPicPr>
            <p:cNvPr id="326" name="Image" descr="Image"/>
            <p:cNvPicPr>
              <a:picLocks noChangeAspect="1"/>
            </p:cNvPicPr>
            <p:nvPr/>
          </p:nvPicPr>
          <p:blipFill>
            <a:blip r:embed="rId17"/>
            <a:stretch>
              <a:fillRect/>
            </a:stretch>
          </p:blipFill>
          <p:spPr>
            <a:xfrm>
              <a:off x="2620591" y="2847623"/>
              <a:ext cx="537334" cy="537335"/>
            </a:xfrm>
            <a:prstGeom prst="rect">
              <a:avLst/>
            </a:prstGeom>
            <a:ln w="12700" cap="flat">
              <a:noFill/>
              <a:miter lim="400000"/>
            </a:ln>
            <a:effectLst/>
          </p:spPr>
        </p:pic>
      </p:grpSp>
      <p:grpSp>
        <p:nvGrpSpPr>
          <p:cNvPr id="366" name="Group"/>
          <p:cNvGrpSpPr/>
          <p:nvPr/>
        </p:nvGrpSpPr>
        <p:grpSpPr>
          <a:xfrm>
            <a:off x="4659903" y="812347"/>
            <a:ext cx="3906892" cy="3730347"/>
            <a:chOff x="-1" y="0"/>
            <a:chExt cx="3906890" cy="3730346"/>
          </a:xfrm>
        </p:grpSpPr>
        <p:pic>
          <p:nvPicPr>
            <p:cNvPr id="328" name="GettyImages-673223862.jpg" descr="GettyImages-673223862.jpg"/>
            <p:cNvPicPr>
              <a:picLocks noChangeAspect="1"/>
            </p:cNvPicPr>
            <p:nvPr/>
          </p:nvPicPr>
          <p:blipFill>
            <a:blip r:embed="rId18"/>
            <a:srcRect b="11064"/>
            <a:stretch>
              <a:fillRect/>
            </a:stretch>
          </p:blipFill>
          <p:spPr>
            <a:xfrm>
              <a:off x="59494" y="1449203"/>
              <a:ext cx="3847396" cy="2281144"/>
            </a:xfrm>
            <a:prstGeom prst="rect">
              <a:avLst/>
            </a:prstGeom>
            <a:ln w="12700" cap="flat">
              <a:noFill/>
              <a:miter lim="400000"/>
            </a:ln>
            <a:effectLst/>
          </p:spPr>
        </p:pic>
        <p:grpSp>
          <p:nvGrpSpPr>
            <p:cNvPr id="332" name="Group"/>
            <p:cNvGrpSpPr/>
            <p:nvPr/>
          </p:nvGrpSpPr>
          <p:grpSpPr>
            <a:xfrm>
              <a:off x="2190087" y="2045761"/>
              <a:ext cx="1156837" cy="852877"/>
              <a:chOff x="0" y="0"/>
              <a:chExt cx="1156835" cy="852876"/>
            </a:xfrm>
          </p:grpSpPr>
          <p:pic>
            <p:nvPicPr>
              <p:cNvPr id="329" name="Image" descr="Image"/>
              <p:cNvPicPr>
                <a:picLocks noChangeAspect="1"/>
              </p:cNvPicPr>
              <p:nvPr/>
            </p:nvPicPr>
            <p:blipFill>
              <a:blip r:embed="rId19"/>
              <a:stretch>
                <a:fillRect/>
              </a:stretch>
            </p:blipFill>
            <p:spPr>
              <a:xfrm>
                <a:off x="332182" y="28224"/>
                <a:ext cx="796043" cy="796043"/>
              </a:xfrm>
              <a:prstGeom prst="rect">
                <a:avLst/>
              </a:prstGeom>
              <a:ln w="12700" cap="flat">
                <a:noFill/>
                <a:miter lim="400000"/>
              </a:ln>
              <a:effectLst>
                <a:outerShdw blurRad="38100" dist="12700" dir="3314334" rotWithShape="0">
                  <a:srgbClr val="000000">
                    <a:alpha val="76275"/>
                  </a:srgbClr>
                </a:outerShdw>
              </a:effectLst>
            </p:spPr>
          </p:pic>
          <p:sp>
            <p:nvSpPr>
              <p:cNvPr id="330" name="Circle"/>
              <p:cNvSpPr/>
              <p:nvPr/>
            </p:nvSpPr>
            <p:spPr>
              <a:xfrm>
                <a:off x="303957" y="-1"/>
                <a:ext cx="852879" cy="852878"/>
              </a:xfrm>
              <a:prstGeom prst="ellipse">
                <a:avLst/>
              </a:prstGeom>
              <a:noFill/>
              <a:ln w="50800" cap="flat">
                <a:solidFill>
                  <a:srgbClr val="428F8C">
                    <a:alpha val="34172"/>
                  </a:srgbClr>
                </a:solidFill>
                <a:prstDash val="solid"/>
                <a:round/>
              </a:ln>
              <a:effectLst/>
            </p:spPr>
            <p:txBody>
              <a:bodyPr wrap="square" lIns="45718" tIns="45718" rIns="45718" bIns="45718" numCol="1" anchor="ctr">
                <a:noAutofit/>
              </a:bodyPr>
              <a:lstStyle/>
              <a:p>
                <a:pPr defTabSz="457221">
                  <a:defRPr sz="500"/>
                </a:pPr>
                <a:endParaRPr/>
              </a:p>
            </p:txBody>
          </p:sp>
          <p:sp>
            <p:nvSpPr>
              <p:cNvPr id="331" name="Line"/>
              <p:cNvSpPr/>
              <p:nvPr/>
            </p:nvSpPr>
            <p:spPr>
              <a:xfrm flipH="1" flipV="1">
                <a:off x="-1" y="146162"/>
                <a:ext cx="325821" cy="89088"/>
              </a:xfrm>
              <a:prstGeom prst="line">
                <a:avLst/>
              </a:prstGeom>
              <a:noFill/>
              <a:ln w="50800" cap="flat">
                <a:solidFill>
                  <a:srgbClr val="428F8C">
                    <a:alpha val="34172"/>
                  </a:srgbClr>
                </a:solidFill>
                <a:prstDash val="solid"/>
                <a:round/>
                <a:tailEnd type="triangle" w="med" len="med"/>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grpSp>
        <p:grpSp>
          <p:nvGrpSpPr>
            <p:cNvPr id="337" name="Group"/>
            <p:cNvGrpSpPr/>
            <p:nvPr/>
          </p:nvGrpSpPr>
          <p:grpSpPr>
            <a:xfrm>
              <a:off x="1364138" y="79540"/>
              <a:ext cx="852877" cy="1431701"/>
              <a:chOff x="0" y="0"/>
              <a:chExt cx="852876" cy="1431700"/>
            </a:xfrm>
          </p:grpSpPr>
          <p:sp>
            <p:nvSpPr>
              <p:cNvPr id="333" name="Circle"/>
              <p:cNvSpPr/>
              <p:nvPr/>
            </p:nvSpPr>
            <p:spPr>
              <a:xfrm>
                <a:off x="-1" y="-1"/>
                <a:ext cx="852878" cy="852878"/>
              </a:xfrm>
              <a:prstGeom prst="ellipse">
                <a:avLst/>
              </a:prstGeom>
              <a:noFill/>
              <a:ln w="50800" cap="flat">
                <a:solidFill>
                  <a:srgbClr val="428F8C">
                    <a:alpha val="34172"/>
                  </a:srgbClr>
                </a:solidFill>
                <a:prstDash val="solid"/>
                <a:round/>
              </a:ln>
              <a:effectLst/>
            </p:spPr>
            <p:txBody>
              <a:bodyPr wrap="square" lIns="45718" tIns="45718" rIns="45718" bIns="45718" numCol="1" anchor="ctr">
                <a:noAutofit/>
              </a:bodyPr>
              <a:lstStyle/>
              <a:p>
                <a:pPr defTabSz="457221">
                  <a:defRPr sz="500"/>
                </a:pPr>
                <a:endParaRPr/>
              </a:p>
            </p:txBody>
          </p:sp>
          <p:pic>
            <p:nvPicPr>
              <p:cNvPr id="334" name="text.jpg" descr="text.jpg"/>
              <p:cNvPicPr>
                <a:picLocks noChangeAspect="1"/>
              </p:cNvPicPr>
              <p:nvPr/>
            </p:nvPicPr>
            <p:blipFill>
              <a:blip r:embed="rId20"/>
              <a:srcRect l="9991" t="3478" r="8313" b="3037"/>
              <a:stretch>
                <a:fillRect/>
              </a:stretch>
            </p:blipFill>
            <p:spPr>
              <a:xfrm>
                <a:off x="233219" y="49247"/>
                <a:ext cx="382002" cy="757929"/>
              </a:xfrm>
              <a:custGeom>
                <a:avLst/>
                <a:gdLst/>
                <a:ahLst/>
                <a:cxnLst>
                  <a:cxn ang="0">
                    <a:pos x="wd2" y="hd2"/>
                  </a:cxn>
                  <a:cxn ang="5400000">
                    <a:pos x="wd2" y="hd2"/>
                  </a:cxn>
                  <a:cxn ang="10800000">
                    <a:pos x="wd2" y="hd2"/>
                  </a:cxn>
                  <a:cxn ang="16200000">
                    <a:pos x="wd2" y="hd2"/>
                  </a:cxn>
                </a:cxnLst>
                <a:rect l="0" t="0" r="r" b="b"/>
                <a:pathLst>
                  <a:path w="21299" h="21570" extrusionOk="0">
                    <a:moveTo>
                      <a:pt x="10558" y="19"/>
                    </a:moveTo>
                    <a:cubicBezTo>
                      <a:pt x="1594" y="70"/>
                      <a:pt x="1050" y="111"/>
                      <a:pt x="313" y="776"/>
                    </a:cubicBezTo>
                    <a:cubicBezTo>
                      <a:pt x="-169" y="1210"/>
                      <a:pt x="-63" y="20182"/>
                      <a:pt x="424" y="20790"/>
                    </a:cubicBezTo>
                    <a:cubicBezTo>
                      <a:pt x="603" y="21012"/>
                      <a:pt x="1111" y="21273"/>
                      <a:pt x="1574" y="21377"/>
                    </a:cubicBezTo>
                    <a:cubicBezTo>
                      <a:pt x="2211" y="21520"/>
                      <a:pt x="4402" y="21565"/>
                      <a:pt x="10780" y="21569"/>
                    </a:cubicBezTo>
                    <a:cubicBezTo>
                      <a:pt x="19859" y="21575"/>
                      <a:pt x="20312" y="21544"/>
                      <a:pt x="20959" y="20812"/>
                    </a:cubicBezTo>
                    <a:cubicBezTo>
                      <a:pt x="21368" y="20350"/>
                      <a:pt x="21431" y="1370"/>
                      <a:pt x="21025" y="821"/>
                    </a:cubicBezTo>
                    <a:cubicBezTo>
                      <a:pt x="20882" y="627"/>
                      <a:pt x="20366" y="360"/>
                      <a:pt x="19874" y="222"/>
                    </a:cubicBezTo>
                    <a:cubicBezTo>
                      <a:pt x="19057" y="-7"/>
                      <a:pt x="18244" y="-25"/>
                      <a:pt x="10558" y="19"/>
                    </a:cubicBezTo>
                    <a:close/>
                  </a:path>
                </a:pathLst>
              </a:custGeom>
              <a:ln w="12700" cap="flat">
                <a:noFill/>
                <a:miter lim="400000"/>
              </a:ln>
              <a:effectLst/>
            </p:spPr>
          </p:pic>
          <p:sp>
            <p:nvSpPr>
              <p:cNvPr id="335" name="Hi Kerri,…"/>
              <p:cNvSpPr txBox="1"/>
              <p:nvPr/>
            </p:nvSpPr>
            <p:spPr>
              <a:xfrm>
                <a:off x="280356" y="285197"/>
                <a:ext cx="246962" cy="42544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7143" tIns="17143" rIns="17143" bIns="17143" numCol="1" anchor="t">
                <a:spAutoFit/>
              </a:bodyPr>
              <a:lstStyle/>
              <a:p>
                <a:pPr algn="l" defTabSz="128587">
                  <a:lnSpc>
                    <a:spcPct val="90000"/>
                  </a:lnSpc>
                  <a:spcBef>
                    <a:spcPts val="600"/>
                  </a:spcBef>
                  <a:defRPr sz="200" b="0">
                    <a:solidFill>
                      <a:srgbClr val="383433"/>
                    </a:solidFill>
                    <a:latin typeface="Arial Narrow"/>
                    <a:ea typeface="Arial Narrow"/>
                    <a:cs typeface="Arial Narrow"/>
                    <a:sym typeface="Arial Narrow"/>
                  </a:defRPr>
                </a:pPr>
                <a:r>
                  <a:t>Hi Kerri,</a:t>
                </a:r>
              </a:p>
              <a:p>
                <a:pPr algn="l" defTabSz="128587">
                  <a:lnSpc>
                    <a:spcPct val="90000"/>
                  </a:lnSpc>
                  <a:spcBef>
                    <a:spcPts val="600"/>
                  </a:spcBef>
                  <a:defRPr sz="200" b="0">
                    <a:solidFill>
                      <a:srgbClr val="383433"/>
                    </a:solidFill>
                    <a:latin typeface="Arial Narrow"/>
                    <a:ea typeface="Arial Narrow"/>
                    <a:cs typeface="Arial Narrow"/>
                    <a:sym typeface="Arial Narrow"/>
                  </a:defRPr>
                </a:pPr>
                <a:r>
                  <a:t>Our next Open House is Saturday October 12. </a:t>
                </a:r>
              </a:p>
              <a:p>
                <a:pPr algn="l" defTabSz="128587">
                  <a:lnSpc>
                    <a:spcPct val="90000"/>
                  </a:lnSpc>
                  <a:spcBef>
                    <a:spcPts val="600"/>
                  </a:spcBef>
                  <a:defRPr sz="200" b="0">
                    <a:solidFill>
                      <a:srgbClr val="383433"/>
                    </a:solidFill>
                    <a:latin typeface="Arial Narrow"/>
                    <a:ea typeface="Arial Narrow"/>
                    <a:cs typeface="Arial Narrow"/>
                    <a:sym typeface="Arial Narrow"/>
                  </a:defRPr>
                </a:pPr>
                <a:r>
                  <a:t>Sighup at: </a:t>
                </a:r>
              </a:p>
              <a:p>
                <a:pPr algn="l" defTabSz="128587">
                  <a:lnSpc>
                    <a:spcPct val="90000"/>
                  </a:lnSpc>
                  <a:spcBef>
                    <a:spcPts val="600"/>
                  </a:spcBef>
                  <a:defRPr sz="200" b="0">
                    <a:solidFill>
                      <a:srgbClr val="005493"/>
                    </a:solidFill>
                    <a:latin typeface="Arial Narrow"/>
                    <a:ea typeface="Arial Narrow"/>
                    <a:cs typeface="Arial Narrow"/>
                    <a:sym typeface="Arial Narrow"/>
                  </a:defRPr>
                </a:pPr>
                <a:r>
                  <a:t>www.discover.yhc.edu/KerriRamsey</a:t>
                </a:r>
              </a:p>
            </p:txBody>
          </p:sp>
          <p:sp>
            <p:nvSpPr>
              <p:cNvPr id="336" name="Line"/>
              <p:cNvSpPr/>
              <p:nvPr/>
            </p:nvSpPr>
            <p:spPr>
              <a:xfrm>
                <a:off x="416195" y="877332"/>
                <a:ext cx="87352" cy="554369"/>
              </a:xfrm>
              <a:prstGeom prst="line">
                <a:avLst/>
              </a:prstGeom>
              <a:noFill/>
              <a:ln w="50800" cap="flat">
                <a:solidFill>
                  <a:srgbClr val="428F8C">
                    <a:alpha val="34172"/>
                  </a:srgbClr>
                </a:solidFill>
                <a:prstDash val="solid"/>
                <a:round/>
                <a:tailEnd type="triangle" w="med" len="med"/>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grpSp>
        <p:grpSp>
          <p:nvGrpSpPr>
            <p:cNvPr id="343" name="Group"/>
            <p:cNvGrpSpPr/>
            <p:nvPr/>
          </p:nvGrpSpPr>
          <p:grpSpPr>
            <a:xfrm>
              <a:off x="63683" y="0"/>
              <a:ext cx="1559335" cy="1590782"/>
              <a:chOff x="0" y="0"/>
              <a:chExt cx="1559333" cy="1590781"/>
            </a:xfrm>
          </p:grpSpPr>
          <p:sp>
            <p:nvSpPr>
              <p:cNvPr id="338" name="Circle"/>
              <p:cNvSpPr/>
              <p:nvPr/>
            </p:nvSpPr>
            <p:spPr>
              <a:xfrm>
                <a:off x="0" y="0"/>
                <a:ext cx="1355635" cy="1355635"/>
              </a:xfrm>
              <a:prstGeom prst="ellipse">
                <a:avLst/>
              </a:prstGeom>
              <a:noFill/>
              <a:ln w="50800" cap="flat">
                <a:solidFill>
                  <a:srgbClr val="428F8C">
                    <a:alpha val="34172"/>
                  </a:srgbClr>
                </a:solidFill>
                <a:prstDash val="solid"/>
                <a:round/>
              </a:ln>
              <a:effectLst/>
            </p:spPr>
            <p:txBody>
              <a:bodyPr wrap="square" lIns="45718" tIns="45718" rIns="45718" bIns="45718" numCol="1" anchor="ctr">
                <a:noAutofit/>
              </a:bodyPr>
              <a:lstStyle/>
              <a:p>
                <a:pPr defTabSz="457221">
                  <a:defRPr sz="500"/>
                </a:pPr>
                <a:endParaRPr/>
              </a:p>
            </p:txBody>
          </p:sp>
          <p:grpSp>
            <p:nvGrpSpPr>
              <p:cNvPr id="341" name="Group"/>
              <p:cNvGrpSpPr/>
              <p:nvPr/>
            </p:nvGrpSpPr>
            <p:grpSpPr>
              <a:xfrm>
                <a:off x="65877" y="279912"/>
                <a:ext cx="1227722" cy="897144"/>
                <a:chOff x="0" y="0"/>
                <a:chExt cx="1227720" cy="897142"/>
              </a:xfrm>
            </p:grpSpPr>
            <p:pic>
              <p:nvPicPr>
                <p:cNvPr id="339" name="Screen Shot 2017-12-05 at 11.44.32 AM.png" descr="Screen Shot 2017-12-05 at 11.44.32 AM.png"/>
                <p:cNvPicPr>
                  <a:picLocks noChangeAspect="1"/>
                </p:cNvPicPr>
                <p:nvPr/>
              </p:nvPicPr>
              <p:blipFill>
                <a:blip r:embed="rId21"/>
                <a:stretch>
                  <a:fillRect/>
                </a:stretch>
              </p:blipFill>
              <p:spPr>
                <a:xfrm>
                  <a:off x="67220" y="-1"/>
                  <a:ext cx="1160501" cy="697371"/>
                </a:xfrm>
                <a:prstGeom prst="rect">
                  <a:avLst/>
                </a:prstGeom>
                <a:ln w="12700" cap="flat">
                  <a:noFill/>
                  <a:miter lim="400000"/>
                </a:ln>
                <a:effectLst>
                  <a:outerShdw blurRad="38100" dir="2700000" rotWithShape="0">
                    <a:srgbClr val="000000">
                      <a:alpha val="75000"/>
                    </a:srgbClr>
                  </a:outerShdw>
                </a:effectLst>
              </p:spPr>
            </p:pic>
            <p:pic>
              <p:nvPicPr>
                <p:cNvPr id="340" name="Screen Shot 2017-12-05 at 11.44.11 AM.png" descr="Screen Shot 2017-12-05 at 11.44.11 AM.png"/>
                <p:cNvPicPr>
                  <a:picLocks noChangeAspect="1"/>
                </p:cNvPicPr>
                <p:nvPr/>
              </p:nvPicPr>
              <p:blipFill>
                <a:blip r:embed="rId22"/>
                <a:stretch>
                  <a:fillRect/>
                </a:stretch>
              </p:blipFill>
              <p:spPr>
                <a:xfrm>
                  <a:off x="0" y="211784"/>
                  <a:ext cx="1142263" cy="685359"/>
                </a:xfrm>
                <a:prstGeom prst="rect">
                  <a:avLst/>
                </a:prstGeom>
                <a:ln w="12700" cap="flat">
                  <a:noFill/>
                  <a:miter lim="400000"/>
                </a:ln>
                <a:effectLst>
                  <a:outerShdw blurRad="38100" dir="2700000" rotWithShape="0">
                    <a:srgbClr val="000000">
                      <a:alpha val="75000"/>
                    </a:srgbClr>
                  </a:outerShdw>
                </a:effectLst>
              </p:spPr>
            </p:pic>
          </p:grpSp>
          <p:sp>
            <p:nvSpPr>
              <p:cNvPr id="342" name="Line"/>
              <p:cNvSpPr/>
              <p:nvPr/>
            </p:nvSpPr>
            <p:spPr>
              <a:xfrm>
                <a:off x="1152249" y="1183697"/>
                <a:ext cx="407085" cy="407085"/>
              </a:xfrm>
              <a:prstGeom prst="line">
                <a:avLst/>
              </a:prstGeom>
              <a:noFill/>
              <a:ln w="50800" cap="flat">
                <a:solidFill>
                  <a:srgbClr val="428F8C">
                    <a:alpha val="34172"/>
                  </a:srgbClr>
                </a:solidFill>
                <a:prstDash val="solid"/>
                <a:round/>
                <a:tailEnd type="triangle" w="med" len="med"/>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grpSp>
        <p:grpSp>
          <p:nvGrpSpPr>
            <p:cNvPr id="348" name="Group"/>
            <p:cNvGrpSpPr/>
            <p:nvPr/>
          </p:nvGrpSpPr>
          <p:grpSpPr>
            <a:xfrm>
              <a:off x="49838" y="1263126"/>
              <a:ext cx="1461897" cy="852877"/>
              <a:chOff x="0" y="0"/>
              <a:chExt cx="1461895" cy="852876"/>
            </a:xfrm>
          </p:grpSpPr>
          <p:sp>
            <p:nvSpPr>
              <p:cNvPr id="344" name="Circle"/>
              <p:cNvSpPr/>
              <p:nvPr/>
            </p:nvSpPr>
            <p:spPr>
              <a:xfrm>
                <a:off x="-1" y="-1"/>
                <a:ext cx="852877" cy="852878"/>
              </a:xfrm>
              <a:prstGeom prst="ellipse">
                <a:avLst/>
              </a:prstGeom>
              <a:noFill/>
              <a:ln w="50800" cap="flat">
                <a:solidFill>
                  <a:srgbClr val="428F8C">
                    <a:alpha val="34172"/>
                  </a:srgbClr>
                </a:solidFill>
                <a:prstDash val="solid"/>
                <a:round/>
              </a:ln>
              <a:effectLst/>
            </p:spPr>
            <p:txBody>
              <a:bodyPr wrap="square" lIns="45718" tIns="45718" rIns="45718" bIns="45718" numCol="1" anchor="ctr">
                <a:noAutofit/>
              </a:bodyPr>
              <a:lstStyle/>
              <a:p>
                <a:pPr defTabSz="457221">
                  <a:defRPr sz="500"/>
                </a:pPr>
                <a:endParaRPr/>
              </a:p>
            </p:txBody>
          </p:sp>
          <p:pic>
            <p:nvPicPr>
              <p:cNvPr id="345" name="image60.jpeg" descr="image60.jpeg"/>
              <p:cNvPicPr>
                <a:picLocks noChangeAspect="1"/>
              </p:cNvPicPr>
              <p:nvPr/>
            </p:nvPicPr>
            <p:blipFill>
              <a:blip r:embed="rId23"/>
              <a:srcRect l="3205" t="11" r="5254" b="1997"/>
              <a:stretch>
                <a:fillRect/>
              </a:stretch>
            </p:blipFill>
            <p:spPr>
              <a:xfrm>
                <a:off x="228602" y="28233"/>
                <a:ext cx="387009" cy="780564"/>
              </a:xfrm>
              <a:custGeom>
                <a:avLst/>
                <a:gdLst/>
                <a:ahLst/>
                <a:cxnLst>
                  <a:cxn ang="0">
                    <a:pos x="wd2" y="hd2"/>
                  </a:cxn>
                  <a:cxn ang="5400000">
                    <a:pos x="wd2" y="hd2"/>
                  </a:cxn>
                  <a:cxn ang="10800000">
                    <a:pos x="wd2" y="hd2"/>
                  </a:cxn>
                  <a:cxn ang="16200000">
                    <a:pos x="wd2" y="hd2"/>
                  </a:cxn>
                </a:cxnLst>
                <a:rect l="0" t="0" r="r" b="b"/>
                <a:pathLst>
                  <a:path w="21559" h="21579" extrusionOk="0">
                    <a:moveTo>
                      <a:pt x="16341" y="0"/>
                    </a:moveTo>
                    <a:cubicBezTo>
                      <a:pt x="15713" y="2"/>
                      <a:pt x="15099" y="47"/>
                      <a:pt x="14993" y="132"/>
                    </a:cubicBezTo>
                    <a:cubicBezTo>
                      <a:pt x="14888" y="216"/>
                      <a:pt x="12519" y="274"/>
                      <a:pt x="8802" y="274"/>
                    </a:cubicBezTo>
                    <a:cubicBezTo>
                      <a:pt x="2033" y="274"/>
                      <a:pt x="1254" y="348"/>
                      <a:pt x="445" y="1108"/>
                    </a:cubicBezTo>
                    <a:cubicBezTo>
                      <a:pt x="-2" y="1529"/>
                      <a:pt x="-41" y="2209"/>
                      <a:pt x="25" y="10928"/>
                    </a:cubicBezTo>
                    <a:cubicBezTo>
                      <a:pt x="104" y="21255"/>
                      <a:pt x="79" y="21035"/>
                      <a:pt x="1772" y="21406"/>
                    </a:cubicBezTo>
                    <a:cubicBezTo>
                      <a:pt x="2507" y="21567"/>
                      <a:pt x="4249" y="21597"/>
                      <a:pt x="11345" y="21571"/>
                    </a:cubicBezTo>
                    <a:lnTo>
                      <a:pt x="20033" y="21549"/>
                    </a:lnTo>
                    <a:lnTo>
                      <a:pt x="20807" y="21165"/>
                    </a:lnTo>
                    <a:lnTo>
                      <a:pt x="21559" y="20792"/>
                    </a:lnTo>
                    <a:lnTo>
                      <a:pt x="21559" y="10928"/>
                    </a:lnTo>
                    <a:lnTo>
                      <a:pt x="21559" y="1064"/>
                    </a:lnTo>
                    <a:lnTo>
                      <a:pt x="20829" y="746"/>
                    </a:lnTo>
                    <a:cubicBezTo>
                      <a:pt x="20424" y="573"/>
                      <a:pt x="19583" y="391"/>
                      <a:pt x="18972" y="340"/>
                    </a:cubicBezTo>
                    <a:cubicBezTo>
                      <a:pt x="18362" y="289"/>
                      <a:pt x="17797" y="190"/>
                      <a:pt x="17712" y="121"/>
                    </a:cubicBezTo>
                    <a:cubicBezTo>
                      <a:pt x="17607" y="37"/>
                      <a:pt x="16970" y="-3"/>
                      <a:pt x="16341" y="0"/>
                    </a:cubicBezTo>
                    <a:close/>
                  </a:path>
                </a:pathLst>
              </a:custGeom>
              <a:ln w="12700" cap="flat">
                <a:noFill/>
                <a:miter lim="400000"/>
              </a:ln>
              <a:effectLst/>
            </p:spPr>
          </p:pic>
          <p:pic>
            <p:nvPicPr>
              <p:cNvPr id="346" name="YHC SAMPLES.jpg" descr="YHC SAMPLES.jpg"/>
              <p:cNvPicPr>
                <a:picLocks noChangeAspect="1"/>
              </p:cNvPicPr>
              <p:nvPr/>
            </p:nvPicPr>
            <p:blipFill>
              <a:blip r:embed="rId24"/>
              <a:srcRect r="5342"/>
              <a:stretch>
                <a:fillRect/>
              </a:stretch>
            </p:blipFill>
            <p:spPr>
              <a:xfrm>
                <a:off x="253978" y="244428"/>
                <a:ext cx="343432" cy="302350"/>
              </a:xfrm>
              <a:prstGeom prst="rect">
                <a:avLst/>
              </a:prstGeom>
              <a:ln w="12700" cap="flat">
                <a:noFill/>
                <a:miter lim="400000"/>
              </a:ln>
              <a:effectLst/>
            </p:spPr>
          </p:pic>
          <p:sp>
            <p:nvSpPr>
              <p:cNvPr id="347" name="Line"/>
              <p:cNvSpPr/>
              <p:nvPr/>
            </p:nvSpPr>
            <p:spPr>
              <a:xfrm>
                <a:off x="878254" y="478259"/>
                <a:ext cx="583642" cy="88620"/>
              </a:xfrm>
              <a:prstGeom prst="line">
                <a:avLst/>
              </a:prstGeom>
              <a:noFill/>
              <a:ln w="50800" cap="flat">
                <a:solidFill>
                  <a:srgbClr val="428F8C">
                    <a:alpha val="34172"/>
                  </a:srgbClr>
                </a:solidFill>
                <a:prstDash val="solid"/>
                <a:round/>
                <a:tailEnd type="triangle" w="med" len="med"/>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grpSp>
        <p:grpSp>
          <p:nvGrpSpPr>
            <p:cNvPr id="354" name="Group"/>
            <p:cNvGrpSpPr/>
            <p:nvPr/>
          </p:nvGrpSpPr>
          <p:grpSpPr>
            <a:xfrm>
              <a:off x="2090688" y="2685"/>
              <a:ext cx="1355635" cy="1585412"/>
              <a:chOff x="0" y="0"/>
              <a:chExt cx="1355634" cy="1585411"/>
            </a:xfrm>
          </p:grpSpPr>
          <p:sp>
            <p:nvSpPr>
              <p:cNvPr id="349" name="Circle"/>
              <p:cNvSpPr/>
              <p:nvPr/>
            </p:nvSpPr>
            <p:spPr>
              <a:xfrm>
                <a:off x="-1" y="0"/>
                <a:ext cx="1355635" cy="1355635"/>
              </a:xfrm>
              <a:prstGeom prst="ellipse">
                <a:avLst/>
              </a:prstGeom>
              <a:noFill/>
              <a:ln w="50800" cap="flat">
                <a:solidFill>
                  <a:srgbClr val="428F8C">
                    <a:alpha val="34172"/>
                  </a:srgbClr>
                </a:solidFill>
                <a:prstDash val="solid"/>
                <a:round/>
              </a:ln>
              <a:effectLst/>
            </p:spPr>
            <p:txBody>
              <a:bodyPr wrap="square" lIns="45718" tIns="45718" rIns="45718" bIns="45718" numCol="1" anchor="ctr">
                <a:noAutofit/>
              </a:bodyPr>
              <a:lstStyle/>
              <a:p>
                <a:pPr defTabSz="457221">
                  <a:defRPr sz="500"/>
                </a:pPr>
                <a:endParaRPr/>
              </a:p>
            </p:txBody>
          </p:sp>
          <p:grpSp>
            <p:nvGrpSpPr>
              <p:cNvPr id="352" name="Group"/>
              <p:cNvGrpSpPr/>
              <p:nvPr/>
            </p:nvGrpSpPr>
            <p:grpSpPr>
              <a:xfrm>
                <a:off x="254990" y="45201"/>
                <a:ext cx="845336" cy="1208922"/>
                <a:chOff x="-154" y="0"/>
                <a:chExt cx="845335" cy="1208921"/>
              </a:xfrm>
            </p:grpSpPr>
            <p:pic>
              <p:nvPicPr>
                <p:cNvPr id="350" name="Screen Shot 2017-12-05 at 11.48.14 AM.png" descr="Screen Shot 2017-12-05 at 11.48.14 AM.png"/>
                <p:cNvPicPr>
                  <a:picLocks noChangeAspect="1"/>
                </p:cNvPicPr>
                <p:nvPr/>
              </p:nvPicPr>
              <p:blipFill>
                <a:blip r:embed="rId25"/>
                <a:srcRect l="492" t="340" r="521" b="1115"/>
                <a:stretch>
                  <a:fillRect/>
                </a:stretch>
              </p:blipFill>
              <p:spPr>
                <a:xfrm>
                  <a:off x="-155" y="0"/>
                  <a:ext cx="845337" cy="1208922"/>
                </a:xfrm>
                <a:custGeom>
                  <a:avLst/>
                  <a:gdLst/>
                  <a:ahLst/>
                  <a:cxnLst>
                    <a:cxn ang="0">
                      <a:pos x="wd2" y="hd2"/>
                    </a:cxn>
                    <a:cxn ang="5400000">
                      <a:pos x="wd2" y="hd2"/>
                    </a:cxn>
                    <a:cxn ang="10800000">
                      <a:pos x="wd2" y="hd2"/>
                    </a:cxn>
                    <a:cxn ang="16200000">
                      <a:pos x="wd2" y="hd2"/>
                    </a:cxn>
                  </a:cxnLst>
                  <a:rect l="0" t="0" r="r" b="b"/>
                  <a:pathLst>
                    <a:path w="21585" h="21584" extrusionOk="0">
                      <a:moveTo>
                        <a:pt x="1199" y="0"/>
                      </a:moveTo>
                      <a:lnTo>
                        <a:pt x="875" y="106"/>
                      </a:lnTo>
                      <a:cubicBezTo>
                        <a:pt x="513" y="228"/>
                        <a:pt x="327" y="351"/>
                        <a:pt x="145" y="595"/>
                      </a:cubicBezTo>
                      <a:lnTo>
                        <a:pt x="23" y="765"/>
                      </a:lnTo>
                      <a:lnTo>
                        <a:pt x="3" y="10728"/>
                      </a:lnTo>
                      <a:cubicBezTo>
                        <a:pt x="-8" y="18270"/>
                        <a:pt x="7" y="20724"/>
                        <a:pt x="54" y="20846"/>
                      </a:cubicBezTo>
                      <a:cubicBezTo>
                        <a:pt x="169" y="21139"/>
                        <a:pt x="572" y="21450"/>
                        <a:pt x="976" y="21547"/>
                      </a:cubicBezTo>
                      <a:cubicBezTo>
                        <a:pt x="1112" y="21580"/>
                        <a:pt x="3579" y="21586"/>
                        <a:pt x="10826" y="21583"/>
                      </a:cubicBezTo>
                      <a:cubicBezTo>
                        <a:pt x="21506" y="21578"/>
                        <a:pt x="20651" y="21600"/>
                        <a:pt x="21071" y="21342"/>
                      </a:cubicBezTo>
                      <a:cubicBezTo>
                        <a:pt x="21181" y="21274"/>
                        <a:pt x="21337" y="21135"/>
                        <a:pt x="21416" y="21030"/>
                      </a:cubicBezTo>
                      <a:lnTo>
                        <a:pt x="21558" y="20839"/>
                      </a:lnTo>
                      <a:lnTo>
                        <a:pt x="21578" y="10869"/>
                      </a:lnTo>
                      <a:cubicBezTo>
                        <a:pt x="21592" y="1003"/>
                        <a:pt x="21592" y="898"/>
                        <a:pt x="21487" y="701"/>
                      </a:cubicBezTo>
                      <a:cubicBezTo>
                        <a:pt x="21338" y="424"/>
                        <a:pt x="21109" y="247"/>
                        <a:pt x="20727" y="113"/>
                      </a:cubicBezTo>
                      <a:lnTo>
                        <a:pt x="20392" y="0"/>
                      </a:lnTo>
                      <a:lnTo>
                        <a:pt x="10796" y="0"/>
                      </a:lnTo>
                      <a:lnTo>
                        <a:pt x="1199" y="0"/>
                      </a:lnTo>
                      <a:close/>
                    </a:path>
                  </a:pathLst>
                </a:custGeom>
                <a:ln w="12700" cap="flat">
                  <a:noFill/>
                  <a:miter lim="400000"/>
                </a:ln>
                <a:effectLst>
                  <a:outerShdw blurRad="38100" dir="2700000" rotWithShape="0">
                    <a:srgbClr val="000000">
                      <a:alpha val="75000"/>
                    </a:srgbClr>
                  </a:outerShdw>
                </a:effectLst>
              </p:spPr>
            </p:pic>
            <p:pic>
              <p:nvPicPr>
                <p:cNvPr id="351" name="Image" descr="Image"/>
                <p:cNvPicPr>
                  <a:picLocks noChangeAspect="1"/>
                </p:cNvPicPr>
                <p:nvPr/>
              </p:nvPicPr>
              <p:blipFill>
                <a:blip r:embed="rId26"/>
                <a:srcRect l="3505" t="7199" r="4231" b="2651"/>
                <a:stretch>
                  <a:fillRect/>
                </a:stretch>
              </p:blipFill>
              <p:spPr>
                <a:xfrm>
                  <a:off x="44312" y="105873"/>
                  <a:ext cx="756737" cy="996886"/>
                </a:xfrm>
                <a:prstGeom prst="rect">
                  <a:avLst/>
                </a:prstGeom>
                <a:ln w="12700" cap="flat">
                  <a:noFill/>
                  <a:miter lim="400000"/>
                </a:ln>
                <a:effectLst/>
              </p:spPr>
            </p:pic>
          </p:grpSp>
          <p:sp>
            <p:nvSpPr>
              <p:cNvPr id="353" name="Line"/>
              <p:cNvSpPr/>
              <p:nvPr/>
            </p:nvSpPr>
            <p:spPr>
              <a:xfrm flipH="1">
                <a:off x="43964" y="1259723"/>
                <a:ext cx="279072" cy="325689"/>
              </a:xfrm>
              <a:prstGeom prst="line">
                <a:avLst/>
              </a:prstGeom>
              <a:noFill/>
              <a:ln w="50800" cap="flat">
                <a:solidFill>
                  <a:srgbClr val="428F8C">
                    <a:alpha val="34172"/>
                  </a:srgbClr>
                </a:solidFill>
                <a:prstDash val="solid"/>
                <a:round/>
                <a:tailEnd type="triangle" w="med" len="med"/>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grpSp>
        <p:grpSp>
          <p:nvGrpSpPr>
            <p:cNvPr id="358" name="Group"/>
            <p:cNvGrpSpPr/>
            <p:nvPr/>
          </p:nvGrpSpPr>
          <p:grpSpPr>
            <a:xfrm>
              <a:off x="2283340" y="1255941"/>
              <a:ext cx="1202944" cy="852877"/>
              <a:chOff x="0" y="0"/>
              <a:chExt cx="1202943" cy="852876"/>
            </a:xfrm>
          </p:grpSpPr>
          <p:sp>
            <p:nvSpPr>
              <p:cNvPr id="355" name="Circle"/>
              <p:cNvSpPr/>
              <p:nvPr/>
            </p:nvSpPr>
            <p:spPr>
              <a:xfrm>
                <a:off x="350066" y="-1"/>
                <a:ext cx="852877" cy="852878"/>
              </a:xfrm>
              <a:prstGeom prst="ellipse">
                <a:avLst/>
              </a:prstGeom>
              <a:noFill/>
              <a:ln w="50800" cap="flat">
                <a:solidFill>
                  <a:srgbClr val="428F8C">
                    <a:alpha val="34172"/>
                  </a:srgbClr>
                </a:solidFill>
                <a:prstDash val="solid"/>
                <a:round/>
              </a:ln>
              <a:effectLst/>
            </p:spPr>
            <p:txBody>
              <a:bodyPr wrap="square" lIns="45718" tIns="45718" rIns="45718" bIns="45718" numCol="1" anchor="ctr">
                <a:noAutofit/>
              </a:bodyPr>
              <a:lstStyle/>
              <a:p>
                <a:pPr defTabSz="457221">
                  <a:defRPr sz="500"/>
                </a:pPr>
                <a:endParaRPr/>
              </a:p>
            </p:txBody>
          </p:sp>
          <p:pic>
            <p:nvPicPr>
              <p:cNvPr id="356" name="YHC Email_Iphone copy.jpg" descr="YHC Email_Iphone copy.jpg"/>
              <p:cNvPicPr>
                <a:picLocks noChangeAspect="1"/>
              </p:cNvPicPr>
              <p:nvPr/>
            </p:nvPicPr>
            <p:blipFill>
              <a:blip r:embed="rId27"/>
              <a:srcRect l="8543" t="1228" r="9505" b="2624"/>
              <a:stretch>
                <a:fillRect/>
              </a:stretch>
            </p:blipFill>
            <p:spPr>
              <a:xfrm>
                <a:off x="583381" y="69322"/>
                <a:ext cx="381776" cy="776744"/>
              </a:xfrm>
              <a:custGeom>
                <a:avLst/>
                <a:gdLst/>
                <a:ahLst/>
                <a:cxnLst>
                  <a:cxn ang="0">
                    <a:pos x="wd2" y="hd2"/>
                  </a:cxn>
                  <a:cxn ang="5400000">
                    <a:pos x="wd2" y="hd2"/>
                  </a:cxn>
                  <a:cxn ang="10800000">
                    <a:pos x="wd2" y="hd2"/>
                  </a:cxn>
                  <a:cxn ang="16200000">
                    <a:pos x="wd2" y="hd2"/>
                  </a:cxn>
                </a:cxnLst>
                <a:rect l="0" t="0" r="r" b="b"/>
                <a:pathLst>
                  <a:path w="21490" h="21591" extrusionOk="0">
                    <a:moveTo>
                      <a:pt x="10676" y="0"/>
                    </a:moveTo>
                    <a:cubicBezTo>
                      <a:pt x="2873" y="1"/>
                      <a:pt x="2250" y="18"/>
                      <a:pt x="1427" y="265"/>
                    </a:cubicBezTo>
                    <a:cubicBezTo>
                      <a:pt x="843" y="441"/>
                      <a:pt x="445" y="706"/>
                      <a:pt x="243" y="1048"/>
                    </a:cubicBezTo>
                    <a:cubicBezTo>
                      <a:pt x="30" y="1410"/>
                      <a:pt x="-38" y="4428"/>
                      <a:pt x="20" y="11109"/>
                    </a:cubicBezTo>
                    <a:lnTo>
                      <a:pt x="109" y="20662"/>
                    </a:lnTo>
                    <a:lnTo>
                      <a:pt x="780" y="21015"/>
                    </a:lnTo>
                    <a:cubicBezTo>
                      <a:pt x="1151" y="21209"/>
                      <a:pt x="1835" y="21425"/>
                      <a:pt x="2299" y="21490"/>
                    </a:cubicBezTo>
                    <a:cubicBezTo>
                      <a:pt x="2763" y="21555"/>
                      <a:pt x="6760" y="21600"/>
                      <a:pt x="11190" y="21589"/>
                    </a:cubicBezTo>
                    <a:cubicBezTo>
                      <a:pt x="18903" y="21570"/>
                      <a:pt x="19291" y="21554"/>
                      <a:pt x="20037" y="21280"/>
                    </a:cubicBezTo>
                    <a:cubicBezTo>
                      <a:pt x="20466" y="21123"/>
                      <a:pt x="20967" y="20852"/>
                      <a:pt x="21154" y="20673"/>
                    </a:cubicBezTo>
                    <a:cubicBezTo>
                      <a:pt x="21415" y="20422"/>
                      <a:pt x="21486" y="18100"/>
                      <a:pt x="21489" y="10778"/>
                    </a:cubicBezTo>
                    <a:cubicBezTo>
                      <a:pt x="21494" y="280"/>
                      <a:pt x="21562" y="633"/>
                      <a:pt x="19858" y="199"/>
                    </a:cubicBezTo>
                    <a:cubicBezTo>
                      <a:pt x="19187" y="28"/>
                      <a:pt x="17614" y="0"/>
                      <a:pt x="10676" y="0"/>
                    </a:cubicBezTo>
                    <a:close/>
                  </a:path>
                </a:pathLst>
              </a:custGeom>
              <a:ln w="12700" cap="flat">
                <a:noFill/>
                <a:miter lim="400000"/>
              </a:ln>
              <a:effectLst/>
            </p:spPr>
          </p:pic>
          <p:sp>
            <p:nvSpPr>
              <p:cNvPr id="357" name="Line"/>
              <p:cNvSpPr/>
              <p:nvPr/>
            </p:nvSpPr>
            <p:spPr>
              <a:xfrm flipH="1">
                <a:off x="-1" y="468330"/>
                <a:ext cx="329506" cy="74307"/>
              </a:xfrm>
              <a:prstGeom prst="line">
                <a:avLst/>
              </a:prstGeom>
              <a:noFill/>
              <a:ln w="50800" cap="flat">
                <a:solidFill>
                  <a:srgbClr val="428F8C">
                    <a:alpha val="34172"/>
                  </a:srgbClr>
                </a:solidFill>
                <a:prstDash val="solid"/>
                <a:round/>
                <a:tailEnd type="triangle" w="med" len="med"/>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grpSp>
        <p:grpSp>
          <p:nvGrpSpPr>
            <p:cNvPr id="365" name="Group"/>
            <p:cNvGrpSpPr/>
            <p:nvPr/>
          </p:nvGrpSpPr>
          <p:grpSpPr>
            <a:xfrm>
              <a:off x="-2" y="1909452"/>
              <a:ext cx="1522663" cy="1187826"/>
              <a:chOff x="0" y="0"/>
              <a:chExt cx="1522662" cy="1187824"/>
            </a:xfrm>
          </p:grpSpPr>
          <p:grpSp>
            <p:nvGrpSpPr>
              <p:cNvPr id="361" name="Group"/>
              <p:cNvGrpSpPr/>
              <p:nvPr/>
            </p:nvGrpSpPr>
            <p:grpSpPr>
              <a:xfrm>
                <a:off x="106753" y="333243"/>
                <a:ext cx="972228" cy="507504"/>
                <a:chOff x="0" y="0"/>
                <a:chExt cx="972226" cy="507503"/>
              </a:xfrm>
            </p:grpSpPr>
            <p:pic>
              <p:nvPicPr>
                <p:cNvPr id="359" name="iphone video.psd" descr="iphone video.psd"/>
                <p:cNvPicPr>
                  <a:picLocks noChangeAspect="1"/>
                </p:cNvPicPr>
                <p:nvPr/>
              </p:nvPicPr>
              <p:blipFill>
                <a:blip r:embed="rId28"/>
                <a:stretch>
                  <a:fillRect/>
                </a:stretch>
              </p:blipFill>
              <p:spPr>
                <a:xfrm>
                  <a:off x="0" y="-1"/>
                  <a:ext cx="972227" cy="507505"/>
                </a:xfrm>
                <a:prstGeom prst="rect">
                  <a:avLst/>
                </a:prstGeom>
                <a:ln w="12700" cap="flat">
                  <a:noFill/>
                  <a:miter lim="400000"/>
                </a:ln>
                <a:effectLst/>
              </p:spPr>
            </p:pic>
            <p:pic>
              <p:nvPicPr>
                <p:cNvPr id="360" name="Image" descr="Image"/>
                <p:cNvPicPr>
                  <a:picLocks noChangeAspect="1"/>
                </p:cNvPicPr>
                <p:nvPr/>
              </p:nvPicPr>
              <p:blipFill>
                <a:blip r:embed="rId29"/>
                <a:stretch>
                  <a:fillRect/>
                </a:stretch>
              </p:blipFill>
              <p:spPr>
                <a:xfrm>
                  <a:off x="405725" y="213171"/>
                  <a:ext cx="160777" cy="160777"/>
                </a:xfrm>
                <a:prstGeom prst="rect">
                  <a:avLst/>
                </a:prstGeom>
                <a:ln w="12700" cap="flat">
                  <a:noFill/>
                  <a:miter lim="400000"/>
                </a:ln>
                <a:effectLst/>
              </p:spPr>
            </p:pic>
          </p:grpSp>
          <p:grpSp>
            <p:nvGrpSpPr>
              <p:cNvPr id="364" name="Group"/>
              <p:cNvGrpSpPr/>
              <p:nvPr/>
            </p:nvGrpSpPr>
            <p:grpSpPr>
              <a:xfrm>
                <a:off x="-1" y="-1"/>
                <a:ext cx="1522664" cy="1187826"/>
                <a:chOff x="0" y="0"/>
                <a:chExt cx="1522662" cy="1187824"/>
              </a:xfrm>
            </p:grpSpPr>
            <p:sp>
              <p:nvSpPr>
                <p:cNvPr id="362" name="Circle"/>
                <p:cNvSpPr/>
                <p:nvPr/>
              </p:nvSpPr>
              <p:spPr>
                <a:xfrm rot="19500000">
                  <a:off x="167474" y="167474"/>
                  <a:ext cx="852877" cy="852877"/>
                </a:xfrm>
                <a:prstGeom prst="ellipse">
                  <a:avLst/>
                </a:prstGeom>
                <a:noFill/>
                <a:ln w="50800" cap="flat">
                  <a:solidFill>
                    <a:srgbClr val="428F8C">
                      <a:alpha val="34172"/>
                    </a:srgbClr>
                  </a:solidFill>
                  <a:prstDash val="solid"/>
                  <a:round/>
                </a:ln>
                <a:effectLst/>
              </p:spPr>
              <p:txBody>
                <a:bodyPr wrap="square" lIns="45718" tIns="45718" rIns="45718" bIns="45718" numCol="1" anchor="ctr">
                  <a:noAutofit/>
                </a:bodyPr>
                <a:lstStyle/>
                <a:p>
                  <a:pPr defTabSz="457221">
                    <a:defRPr sz="500"/>
                  </a:pPr>
                  <a:endParaRPr/>
                </a:p>
              </p:txBody>
            </p:sp>
            <p:sp>
              <p:nvSpPr>
                <p:cNvPr id="363" name="Line"/>
                <p:cNvSpPr/>
                <p:nvPr/>
              </p:nvSpPr>
              <p:spPr>
                <a:xfrm flipV="1">
                  <a:off x="993742" y="115041"/>
                  <a:ext cx="528921" cy="262171"/>
                </a:xfrm>
                <a:prstGeom prst="line">
                  <a:avLst/>
                </a:prstGeom>
                <a:noFill/>
                <a:ln w="50800" cap="flat">
                  <a:solidFill>
                    <a:srgbClr val="428F8C">
                      <a:alpha val="34172"/>
                    </a:srgbClr>
                  </a:solidFill>
                  <a:prstDash val="solid"/>
                  <a:round/>
                  <a:tailEnd type="triangle" w="med" len="med"/>
                </a:ln>
                <a:effectLst/>
              </p:spPr>
              <p:txBody>
                <a:bodyPr wrap="square" lIns="45718" tIns="45718" rIns="45718" bIns="45718" numCol="1" anchor="t">
                  <a:noAutofit/>
                </a:bodyPr>
                <a:lstStyle/>
                <a:p>
                  <a:pPr algn="l">
                    <a:defRPr sz="1400" b="0">
                      <a:solidFill>
                        <a:srgbClr val="000000"/>
                      </a:solidFill>
                      <a:latin typeface="+mn-lt"/>
                      <a:ea typeface="+mn-ea"/>
                      <a:cs typeface="+mn-cs"/>
                      <a:sym typeface="Arial"/>
                    </a:defRPr>
                  </a:pPr>
                  <a:endParaRPr/>
                </a:p>
              </p:txBody>
            </p:sp>
          </p:grpSp>
        </p:grpSp>
      </p:grpSp>
      <p:sp>
        <p:nvSpPr>
          <p:cNvPr id="367" name="It’s not just one  email, It’s a combination  of all interactions."/>
          <p:cNvSpPr txBox="1"/>
          <p:nvPr/>
        </p:nvSpPr>
        <p:spPr>
          <a:xfrm>
            <a:off x="1084818" y="2198992"/>
            <a:ext cx="2419591" cy="13957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7143" tIns="17143" rIns="17143" bIns="17143">
            <a:spAutoFit/>
          </a:bodyPr>
          <a:lstStyle/>
          <a:p>
            <a:pPr algn="l" defTabSz="171450">
              <a:lnSpc>
                <a:spcPct val="90000"/>
              </a:lnSpc>
              <a:spcBef>
                <a:spcPts val="600"/>
              </a:spcBef>
              <a:defRPr sz="1800" b="0">
                <a:solidFill>
                  <a:schemeClr val="accent1">
                    <a:lumOff val="-5294"/>
                  </a:schemeClr>
                </a:solidFill>
                <a:latin typeface="Franklin Gothic Demi"/>
                <a:ea typeface="Franklin Gothic Demi"/>
                <a:cs typeface="Franklin Gothic Demi"/>
                <a:sym typeface="Franklin Gothic Demi"/>
              </a:defRPr>
            </a:pPr>
            <a:r>
              <a:t>It’s not just one </a:t>
            </a:r>
            <a:br>
              <a:rPr/>
            </a:br>
            <a:r>
              <a:t>email, It’s a combination </a:t>
            </a:r>
            <a:br>
              <a:rPr/>
            </a:br>
            <a:r>
              <a:t>of all interactions.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iterate>
                                    <p:tmAbs val="0"/>
                                  </p:iterate>
                                  <p:childTnLst>
                                    <p:animEffect transition="out" filter="box(in)">
                                      <p:cBhvr>
                                        <p:cTn id="6" dur="1000" fill="hold"/>
                                        <p:tgtEl>
                                          <p:spTgt spid="327"/>
                                        </p:tgtEl>
                                      </p:cBhvr>
                                    </p:animEffect>
                                    <p:set>
                                      <p:cBhvr>
                                        <p:cTn id="7" fill="hold">
                                          <p:stCondLst>
                                            <p:cond delay="999"/>
                                          </p:stCondLst>
                                        </p:cTn>
                                        <p:tgtEl>
                                          <p:spTgt spid="327"/>
                                        </p:tgtEl>
                                        <p:attrNameLst>
                                          <p:attrName>style.visibility</p:attrName>
                                        </p:attrNameLst>
                                      </p:cBhvr>
                                      <p:to>
                                        <p:strVal val="hidden"/>
                                      </p:to>
                                    </p:set>
                                  </p:childTnLst>
                                </p:cTn>
                              </p:par>
                            </p:childTnLst>
                          </p:cTn>
                        </p:par>
                        <p:par>
                          <p:cTn id="8" fill="hold">
                            <p:stCondLst>
                              <p:cond delay="1000"/>
                            </p:stCondLst>
                            <p:childTnLst>
                              <p:par>
                                <p:cTn id="9" presetID="4" presetClass="entr" presetSubtype="32" fill="hold" grpId="0" nodeType="afterEffect">
                                  <p:stCondLst>
                                    <p:cond delay="0"/>
                                  </p:stCondLst>
                                  <p:iterate>
                                    <p:tmAbs val="0"/>
                                  </p:iterate>
                                  <p:childTnLst>
                                    <p:set>
                                      <p:cBhvr>
                                        <p:cTn id="10" fill="hold"/>
                                        <p:tgtEl>
                                          <p:spTgt spid="366"/>
                                        </p:tgtEl>
                                        <p:attrNameLst>
                                          <p:attrName>style.visibility</p:attrName>
                                        </p:attrNameLst>
                                      </p:cBhvr>
                                      <p:to>
                                        <p:strVal val="visible"/>
                                      </p:to>
                                    </p:set>
                                    <p:animEffect transition="in" filter="box(out)">
                                      <p:cBhvr>
                                        <p:cTn id="11" dur="1000"/>
                                        <p:tgtEl>
                                          <p:spTgt spid="366"/>
                                        </p:tgtEl>
                                      </p:cBhvr>
                                    </p:animEffect>
                                  </p:childTnLst>
                                </p:cTn>
                              </p:par>
                            </p:childTnLst>
                          </p:cTn>
                        </p:par>
                        <p:par>
                          <p:cTn id="12" fill="hold">
                            <p:stCondLst>
                              <p:cond delay="2000"/>
                            </p:stCondLst>
                            <p:childTnLst>
                              <p:par>
                                <p:cTn id="13" presetID="22" presetClass="entr" presetSubtype="1" fill="hold" grpId="0" nodeType="afterEffect">
                                  <p:stCondLst>
                                    <p:cond delay="0"/>
                                  </p:stCondLst>
                                  <p:iterate>
                                    <p:tmAbs val="0"/>
                                  </p:iterate>
                                  <p:childTnLst>
                                    <p:set>
                                      <p:cBhvr>
                                        <p:cTn id="14" fill="hold"/>
                                        <p:tgtEl>
                                          <p:spTgt spid="281"/>
                                        </p:tgtEl>
                                        <p:attrNameLst>
                                          <p:attrName>style.visibility</p:attrName>
                                        </p:attrNameLst>
                                      </p:cBhvr>
                                      <p:to>
                                        <p:strVal val="visible"/>
                                      </p:to>
                                    </p:set>
                                    <p:animEffect transition="in" filter="wipe(up)">
                                      <p:cBhvr>
                                        <p:cTn id="15" dur="1000"/>
                                        <p:tgtEl>
                                          <p:spTgt spid="281"/>
                                        </p:tgtEl>
                                      </p:cBhvr>
                                    </p:animEffect>
                                  </p:childTnLst>
                                </p:cTn>
                              </p:par>
                              <p:par>
                                <p:cTn id="16" presetID="1" presetClass="exit" presetSubtype="0" fill="hold" grpId="0" nodeType="withEffect">
                                  <p:stCondLst>
                                    <p:cond delay="0"/>
                                  </p:stCondLst>
                                  <p:iterate>
                                    <p:tmAbs val="0"/>
                                  </p:iterate>
                                  <p:childTnLst>
                                    <p:set>
                                      <p:cBhvr>
                                        <p:cTn id="17" fill="hold">
                                          <p:stCondLst>
                                            <p:cond delay="0"/>
                                          </p:stCondLst>
                                        </p:cTn>
                                        <p:tgtEl>
                                          <p:spTgt spid="3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advAuto="0"/>
      <p:bldP spid="327" grpId="0" animBg="1" advAuto="0"/>
      <p:bldP spid="366" grpId="0" animBg="1" advAuto="0"/>
      <p:bldP spid="36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0EA75-DDA6-144C-92C2-BD16F1FEB4AA}"/>
              </a:ext>
            </a:extLst>
          </p:cNvPr>
          <p:cNvSpPr>
            <a:spLocks noGrp="1"/>
          </p:cNvSpPr>
          <p:nvPr>
            <p:ph type="body" sz="quarter" idx="10"/>
          </p:nvPr>
        </p:nvSpPr>
        <p:spPr/>
        <p:txBody>
          <a:bodyPr/>
          <a:lstStyle/>
          <a:p>
            <a:r>
              <a:rPr lang="en-US" dirty="0"/>
              <a:t>Admissions by Design:</a:t>
            </a:r>
            <a:br>
              <a:rPr lang="en-US" dirty="0"/>
            </a:br>
            <a:r>
              <a:rPr lang="en-US" dirty="0"/>
              <a:t>Using Quantitative Analysis to Create Qualitative Campaigns</a:t>
            </a:r>
          </a:p>
        </p:txBody>
      </p:sp>
      <p:sp>
        <p:nvSpPr>
          <p:cNvPr id="3" name="Text Placeholder 2">
            <a:extLst>
              <a:ext uri="{FF2B5EF4-FFF2-40B4-BE49-F238E27FC236}">
                <a16:creationId xmlns:a16="http://schemas.microsoft.com/office/drawing/2014/main" id="{A96C4C41-BC06-6941-9277-FDA4BCD0DF8B}"/>
              </a:ext>
            </a:extLst>
          </p:cNvPr>
          <p:cNvSpPr>
            <a:spLocks noGrp="1"/>
          </p:cNvSpPr>
          <p:nvPr>
            <p:ph type="body" sz="quarter" idx="13"/>
          </p:nvPr>
        </p:nvSpPr>
        <p:spPr>
          <a:xfrm>
            <a:off x="1092707" y="3032381"/>
            <a:ext cx="6958585" cy="808099"/>
          </a:xfrm>
        </p:spPr>
        <p:txBody>
          <a:bodyPr/>
          <a:lstStyle/>
          <a:p>
            <a:r>
              <a:rPr lang="en-US" dirty="0"/>
              <a:t>Linda Quimby</a:t>
            </a:r>
          </a:p>
          <a:p>
            <a:r>
              <a:rPr lang="en-US" dirty="0"/>
              <a:t>Keith Mock</a:t>
            </a:r>
          </a:p>
          <a:p>
            <a:r>
              <a:rPr lang="en-US" dirty="0"/>
              <a:t>11:15 a.m.- 12:00 </a:t>
            </a:r>
            <a:r>
              <a:rPr lang="en-US" dirty="0" err="1"/>
              <a:t>p.m</a:t>
            </a:r>
            <a:endParaRPr lang="en-US" dirty="0"/>
          </a:p>
        </p:txBody>
      </p:sp>
    </p:spTree>
    <p:extLst>
      <p:ext uri="{BB962C8B-B14F-4D97-AF65-F5344CB8AC3E}">
        <p14:creationId xmlns:p14="http://schemas.microsoft.com/office/powerpoint/2010/main" val="31686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868C2-64C9-DB48-9560-121D660247FD}"/>
              </a:ext>
            </a:extLst>
          </p:cNvPr>
          <p:cNvSpPr>
            <a:spLocks noGrp="1"/>
          </p:cNvSpPr>
          <p:nvPr>
            <p:ph type="body" sz="quarter" idx="12"/>
          </p:nvPr>
        </p:nvSpPr>
        <p:spPr>
          <a:xfrm>
            <a:off x="400686" y="3213810"/>
            <a:ext cx="4564506" cy="395287"/>
          </a:xfrm>
        </p:spPr>
        <p:txBody>
          <a:bodyPr/>
          <a:lstStyle/>
          <a:p>
            <a:r>
              <a:rPr lang="en-US" dirty="0"/>
              <a:t>Data-Led Decision Making</a:t>
            </a:r>
          </a:p>
        </p:txBody>
      </p:sp>
    </p:spTree>
    <p:extLst>
      <p:ext uri="{BB962C8B-B14F-4D97-AF65-F5344CB8AC3E}">
        <p14:creationId xmlns:p14="http://schemas.microsoft.com/office/powerpoint/2010/main" val="87598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56BFB4-F917-A543-9148-30F052DCF6DA}"/>
              </a:ext>
            </a:extLst>
          </p:cNvPr>
          <p:cNvSpPr>
            <a:spLocks noGrp="1"/>
          </p:cNvSpPr>
          <p:nvPr>
            <p:ph type="body" sz="quarter" idx="10"/>
          </p:nvPr>
        </p:nvSpPr>
        <p:spPr>
          <a:prstGeom prst="rect">
            <a:avLst/>
          </a:prstGeom>
        </p:spPr>
        <p:txBody>
          <a:bodyPr/>
          <a:lstStyle/>
          <a:p>
            <a:r>
              <a:rPr lang="en-US" dirty="0"/>
              <a:t>Q &amp; A</a:t>
            </a:r>
          </a:p>
        </p:txBody>
      </p:sp>
    </p:spTree>
    <p:extLst>
      <p:ext uri="{BB962C8B-B14F-4D97-AF65-F5344CB8AC3E}">
        <p14:creationId xmlns:p14="http://schemas.microsoft.com/office/powerpoint/2010/main" val="39673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15;g92c1b8851f_1_568">
            <a:extLst>
              <a:ext uri="{FF2B5EF4-FFF2-40B4-BE49-F238E27FC236}">
                <a16:creationId xmlns:a16="http://schemas.microsoft.com/office/drawing/2014/main" id="{1B0AA107-3F61-054E-882A-C5FB2A2F92E5}"/>
              </a:ext>
            </a:extLst>
          </p:cNvPr>
          <p:cNvSpPr txBox="1"/>
          <p:nvPr/>
        </p:nvSpPr>
        <p:spPr>
          <a:xfrm>
            <a:off x="516494" y="3182861"/>
            <a:ext cx="2017699" cy="953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1" dirty="0">
                <a:solidFill>
                  <a:schemeClr val="bg1"/>
                </a:solidFill>
                <a:latin typeface="+mj-lt"/>
                <a:ea typeface="Calibri"/>
                <a:cs typeface="Calibri"/>
                <a:sym typeface="Calibri"/>
              </a:rPr>
              <a:t>Linda Quimby</a:t>
            </a:r>
            <a:endParaRPr sz="1200" b="1" dirty="0">
              <a:solidFill>
                <a:schemeClr val="bg1"/>
              </a:solidFill>
              <a:latin typeface="+mj-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dirty="0">
                <a:solidFill>
                  <a:schemeClr val="bg1"/>
                </a:solidFill>
                <a:latin typeface="+mn-lt"/>
                <a:ea typeface="Calibri"/>
                <a:cs typeface="Calibri"/>
                <a:sym typeface="Calibri"/>
              </a:rPr>
              <a:t>Franklin Pierce University</a:t>
            </a:r>
            <a:endParaRPr sz="1200" dirty="0">
              <a:solidFill>
                <a:schemeClr val="bg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dirty="0" err="1">
                <a:solidFill>
                  <a:schemeClr val="bg1"/>
                </a:solidFill>
                <a:latin typeface="+mn-lt"/>
                <a:ea typeface="Calibri"/>
                <a:cs typeface="Calibri"/>
                <a:sym typeface="Calibri"/>
              </a:rPr>
              <a:t>Qiumbyl@franklinpierce.edu</a:t>
            </a:r>
            <a:endParaRPr sz="2016" dirty="0">
              <a:solidFill>
                <a:schemeClr val="bg1"/>
              </a:solidFill>
              <a:latin typeface="+mn-lt"/>
              <a:ea typeface="Calibri"/>
              <a:cs typeface="Calibri"/>
              <a:sym typeface="Calibri"/>
            </a:endParaRPr>
          </a:p>
        </p:txBody>
      </p:sp>
      <p:sp>
        <p:nvSpPr>
          <p:cNvPr id="13" name="Google Shape;1216;g92c1b8851f_1_568">
            <a:extLst>
              <a:ext uri="{FF2B5EF4-FFF2-40B4-BE49-F238E27FC236}">
                <a16:creationId xmlns:a16="http://schemas.microsoft.com/office/drawing/2014/main" id="{346F5DE8-D96C-1741-9896-34E9D370348C}"/>
              </a:ext>
            </a:extLst>
          </p:cNvPr>
          <p:cNvSpPr txBox="1"/>
          <p:nvPr/>
        </p:nvSpPr>
        <p:spPr>
          <a:xfrm>
            <a:off x="2760293" y="3182861"/>
            <a:ext cx="1722433" cy="953700"/>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n-US" sz="1200" b="1" dirty="0">
                <a:solidFill>
                  <a:schemeClr val="bg1"/>
                </a:solidFill>
                <a:latin typeface="+mj-lt"/>
                <a:ea typeface="Calibri"/>
                <a:cs typeface="Calibri"/>
                <a:sym typeface="Calibri"/>
              </a:rPr>
              <a:t>Keith Mock</a:t>
            </a:r>
          </a:p>
          <a:p>
            <a:pPr lvl="0">
              <a:buClr>
                <a:schemeClr val="dk1"/>
              </a:buClr>
              <a:buSzPts val="1200"/>
            </a:pPr>
            <a:r>
              <a:rPr lang="en-US" sz="1200" dirty="0">
                <a:solidFill>
                  <a:schemeClr val="bg1"/>
                </a:solidFill>
                <a:latin typeface="+mn-lt"/>
                <a:ea typeface="Calibri"/>
                <a:cs typeface="Calibri"/>
                <a:sym typeface="Calibri"/>
              </a:rPr>
              <a:t>Liaison International</a:t>
            </a:r>
          </a:p>
          <a:p>
            <a:pPr lvl="0">
              <a:buClr>
                <a:schemeClr val="dk1"/>
              </a:buClr>
              <a:buSzPts val="1200"/>
            </a:pPr>
            <a:r>
              <a:rPr lang="en-US" sz="1200" dirty="0" err="1">
                <a:solidFill>
                  <a:schemeClr val="bg1"/>
                </a:solidFill>
                <a:latin typeface="+mn-lt"/>
                <a:ea typeface="Calibri"/>
                <a:cs typeface="Calibri"/>
                <a:sym typeface="Calibri"/>
              </a:rPr>
              <a:t>kmock@liaisonedu.com</a:t>
            </a:r>
            <a:endParaRPr lang="en-US" sz="2016" dirty="0">
              <a:solidFill>
                <a:schemeClr val="bg1"/>
              </a:solidFill>
              <a:latin typeface="+mn-lt"/>
              <a:ea typeface="Calibri"/>
              <a:cs typeface="Calibri"/>
              <a:sym typeface="Calibri"/>
            </a:endParaRPr>
          </a:p>
        </p:txBody>
      </p:sp>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dirty="0">
                <a:solidFill>
                  <a:srgbClr val="FFFFFF"/>
                </a:solidFill>
              </a:rPr>
              <a:t>Thank You</a:t>
            </a:r>
          </a:p>
        </p:txBody>
      </p:sp>
    </p:spTree>
    <p:extLst>
      <p:ext uri="{BB962C8B-B14F-4D97-AF65-F5344CB8AC3E}">
        <p14:creationId xmlns:p14="http://schemas.microsoft.com/office/powerpoint/2010/main" val="38025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nklin Pierce University logo and icon, Franklin Pierce brand colors -  logotyp.us">
            <a:extLst>
              <a:ext uri="{FF2B5EF4-FFF2-40B4-BE49-F238E27FC236}">
                <a16:creationId xmlns:a16="http://schemas.microsoft.com/office/drawing/2014/main" id="{16295B3B-56DB-BF85-972C-A342F34B7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043" y="3464782"/>
            <a:ext cx="1442302" cy="10302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descr="A person in a suit smiling&#10;&#10;Description automatically generated with low confidence">
            <a:extLst>
              <a:ext uri="{FF2B5EF4-FFF2-40B4-BE49-F238E27FC236}">
                <a16:creationId xmlns:a16="http://schemas.microsoft.com/office/drawing/2014/main" id="{818C1FAB-55CB-EE77-2BD6-9347404D28B0}"/>
              </a:ext>
            </a:extLst>
          </p:cNvPr>
          <p:cNvPicPr>
            <a:picLocks noGrp="1" noChangeAspect="1"/>
          </p:cNvPicPr>
          <p:nvPr>
            <p:ph type="pic" sz="quarter" idx="10"/>
          </p:nvPr>
        </p:nvPicPr>
        <p:blipFill>
          <a:blip r:embed="rId4"/>
          <a:srcRect l="252" r="252"/>
          <a:stretch>
            <a:fillRect/>
          </a:stretch>
        </p:blipFill>
        <p:spPr>
          <a:xfrm>
            <a:off x="5026593" y="891422"/>
            <a:ext cx="1892930" cy="1892436"/>
          </a:xfrm>
        </p:spPr>
      </p:pic>
      <p:sp>
        <p:nvSpPr>
          <p:cNvPr id="4" name="Text Placeholder 3">
            <a:extLst>
              <a:ext uri="{FF2B5EF4-FFF2-40B4-BE49-F238E27FC236}">
                <a16:creationId xmlns:a16="http://schemas.microsoft.com/office/drawing/2014/main" id="{10FEC8A0-5E28-600B-81AC-74B084353DFB}"/>
              </a:ext>
            </a:extLst>
          </p:cNvPr>
          <p:cNvSpPr>
            <a:spLocks noGrp="1"/>
          </p:cNvSpPr>
          <p:nvPr>
            <p:ph type="body" sz="quarter" idx="13"/>
          </p:nvPr>
        </p:nvSpPr>
        <p:spPr/>
        <p:txBody>
          <a:bodyPr/>
          <a:lstStyle/>
          <a:p>
            <a:r>
              <a:rPr lang="en-US" dirty="0"/>
              <a:t>Linda Quimby</a:t>
            </a:r>
            <a:endParaRPr lang="en-LB"/>
          </a:p>
        </p:txBody>
      </p:sp>
      <p:sp>
        <p:nvSpPr>
          <p:cNvPr id="5" name="Text Placeholder 4">
            <a:extLst>
              <a:ext uri="{FF2B5EF4-FFF2-40B4-BE49-F238E27FC236}">
                <a16:creationId xmlns:a16="http://schemas.microsoft.com/office/drawing/2014/main" id="{CC3EF35C-273B-DAE8-9405-30CAFF529B87}"/>
              </a:ext>
            </a:extLst>
          </p:cNvPr>
          <p:cNvSpPr>
            <a:spLocks noGrp="1"/>
          </p:cNvSpPr>
          <p:nvPr>
            <p:ph type="body" sz="quarter" idx="14"/>
          </p:nvPr>
        </p:nvSpPr>
        <p:spPr>
          <a:xfrm>
            <a:off x="1856551" y="3290700"/>
            <a:ext cx="2505075" cy="689190"/>
          </a:xfrm>
        </p:spPr>
        <p:txBody>
          <a:bodyPr/>
          <a:lstStyle/>
          <a:p>
            <a:r>
              <a:rPr lang="en-US" dirty="0"/>
              <a:t>Vice President for Enrollment</a:t>
            </a:r>
            <a:endParaRPr lang="en-LB"/>
          </a:p>
        </p:txBody>
      </p:sp>
      <p:sp>
        <p:nvSpPr>
          <p:cNvPr id="6" name="Text Placeholder 5">
            <a:extLst>
              <a:ext uri="{FF2B5EF4-FFF2-40B4-BE49-F238E27FC236}">
                <a16:creationId xmlns:a16="http://schemas.microsoft.com/office/drawing/2014/main" id="{DDFEDF98-0BE7-F66C-252B-E0639D208C8B}"/>
              </a:ext>
            </a:extLst>
          </p:cNvPr>
          <p:cNvSpPr>
            <a:spLocks noGrp="1"/>
          </p:cNvSpPr>
          <p:nvPr>
            <p:ph type="body" sz="quarter" idx="15"/>
          </p:nvPr>
        </p:nvSpPr>
        <p:spPr/>
        <p:txBody>
          <a:bodyPr/>
          <a:lstStyle/>
          <a:p>
            <a:r>
              <a:rPr lang="en-US" dirty="0"/>
              <a:t>Keith Mock, </a:t>
            </a:r>
            <a:r>
              <a:rPr lang="en-US" dirty="0" err="1"/>
              <a:t>Ed.D</a:t>
            </a:r>
            <a:endParaRPr lang="en-LB"/>
          </a:p>
        </p:txBody>
      </p:sp>
      <p:sp>
        <p:nvSpPr>
          <p:cNvPr id="7" name="Text Placeholder 6">
            <a:extLst>
              <a:ext uri="{FF2B5EF4-FFF2-40B4-BE49-F238E27FC236}">
                <a16:creationId xmlns:a16="http://schemas.microsoft.com/office/drawing/2014/main" id="{A9EE1377-A7F7-4C5D-FF4A-1BC70F79EB79}"/>
              </a:ext>
            </a:extLst>
          </p:cNvPr>
          <p:cNvSpPr>
            <a:spLocks noGrp="1"/>
          </p:cNvSpPr>
          <p:nvPr>
            <p:ph type="body" sz="quarter" idx="16"/>
          </p:nvPr>
        </p:nvSpPr>
        <p:spPr/>
        <p:txBody>
          <a:bodyPr/>
          <a:lstStyle/>
          <a:p>
            <a:r>
              <a:rPr lang="en-US" dirty="0"/>
              <a:t>Associate VP,</a:t>
            </a:r>
          </a:p>
          <a:p>
            <a:r>
              <a:rPr lang="en-US" dirty="0"/>
              <a:t>Enrollment Management Solutions</a:t>
            </a:r>
            <a:endParaRPr lang="en-LB"/>
          </a:p>
        </p:txBody>
      </p:sp>
      <p:sp>
        <p:nvSpPr>
          <p:cNvPr id="8" name="Text Placeholder 7">
            <a:extLst>
              <a:ext uri="{FF2B5EF4-FFF2-40B4-BE49-F238E27FC236}">
                <a16:creationId xmlns:a16="http://schemas.microsoft.com/office/drawing/2014/main" id="{B5722678-CE2A-B4BA-F3BD-EC77CD226FBC}"/>
              </a:ext>
            </a:extLst>
          </p:cNvPr>
          <p:cNvSpPr>
            <a:spLocks noGrp="1"/>
          </p:cNvSpPr>
          <p:nvPr>
            <p:ph type="body" sz="quarter" idx="17"/>
          </p:nvPr>
        </p:nvSpPr>
        <p:spPr>
          <a:xfrm>
            <a:off x="1994134" y="201933"/>
            <a:ext cx="5155732" cy="395287"/>
          </a:xfrm>
        </p:spPr>
        <p:txBody>
          <a:bodyPr/>
          <a:lstStyle/>
          <a:p>
            <a:r>
              <a:rPr lang="en-US" dirty="0"/>
              <a:t>Introductions</a:t>
            </a:r>
            <a:endParaRPr lang="en-LB" dirty="0"/>
          </a:p>
        </p:txBody>
      </p:sp>
      <p:pic>
        <p:nvPicPr>
          <p:cNvPr id="2" name="Picture Placeholder 28">
            <a:extLst>
              <a:ext uri="{FF2B5EF4-FFF2-40B4-BE49-F238E27FC236}">
                <a16:creationId xmlns:a16="http://schemas.microsoft.com/office/drawing/2014/main" id="{5BC0E7DA-F3A4-A165-1704-ACAE3AE39025}"/>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42" b="42"/>
          <a:stretch>
            <a:fillRect/>
          </a:stretch>
        </p:blipFill>
        <p:spPr>
          <a:xfrm>
            <a:off x="2162175" y="892175"/>
            <a:ext cx="1893888" cy="1892300"/>
          </a:xfrm>
        </p:spPr>
      </p:pic>
      <p:pic>
        <p:nvPicPr>
          <p:cNvPr id="11" name="Picture 10">
            <a:extLst>
              <a:ext uri="{FF2B5EF4-FFF2-40B4-BE49-F238E27FC236}">
                <a16:creationId xmlns:a16="http://schemas.microsoft.com/office/drawing/2014/main" id="{8A99FA28-1737-2567-BB08-96914B25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489" y="354135"/>
            <a:ext cx="2074867" cy="1301508"/>
          </a:xfrm>
          <a:prstGeom prst="rect">
            <a:avLst/>
          </a:prstGeom>
        </p:spPr>
      </p:pic>
      <p:pic>
        <p:nvPicPr>
          <p:cNvPr id="1028" name="Picture 4" descr="About Liaison | Liaison International">
            <a:extLst>
              <a:ext uri="{FF2B5EF4-FFF2-40B4-BE49-F238E27FC236}">
                <a16:creationId xmlns:a16="http://schemas.microsoft.com/office/drawing/2014/main" id="{3B757166-9A90-2A00-6E4D-5E16682D80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2319" y="4067986"/>
            <a:ext cx="1442302" cy="27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830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4048125" y="0"/>
            <a:ext cx="5095875" cy="4737100"/>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dirty="0">
              <a:solidFill>
                <a:schemeClr val="lt1"/>
              </a:solidFill>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LB" dirty="0"/>
              <a:t>Agenda</a:t>
            </a:r>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r>
              <a:rPr lang="en-US" dirty="0"/>
              <a:t>Introductions</a:t>
            </a:r>
          </a:p>
          <a:p>
            <a:r>
              <a:rPr lang="en-US" dirty="0"/>
              <a:t>National Enrollment Landscape</a:t>
            </a:r>
          </a:p>
          <a:p>
            <a:r>
              <a:rPr lang="en-US" dirty="0"/>
              <a:t>Impact to Recruitment</a:t>
            </a:r>
          </a:p>
          <a:p>
            <a:r>
              <a:rPr lang="en-US" dirty="0" err="1"/>
              <a:t>Othot</a:t>
            </a:r>
            <a:r>
              <a:rPr lang="en-US" dirty="0"/>
              <a:t> Solutions</a:t>
            </a:r>
          </a:p>
          <a:p>
            <a:r>
              <a:rPr lang="en-US" dirty="0"/>
              <a:t>Campaign ready integration with EMP</a:t>
            </a:r>
          </a:p>
          <a:p>
            <a:r>
              <a:rPr lang="en-US" dirty="0"/>
              <a:t>Q and A</a:t>
            </a:r>
          </a:p>
          <a:p>
            <a:r>
              <a:rPr lang="en-US" dirty="0"/>
              <a:t>Conclusion</a:t>
            </a:r>
            <a:endParaRPr lang="en-LB" dirty="0"/>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18592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31CB7C47-5725-43C3-BD6E-58766E1B9C33}"/>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27860" r="27860"/>
          <a:stretch>
            <a:fillRect/>
          </a:stretch>
        </p:blipFill>
        <p:spPr>
          <a:xfrm>
            <a:off x="0" y="0"/>
            <a:ext cx="9144000" cy="5143500"/>
          </a:xfrm>
        </p:spPr>
      </p:pic>
      <p:sp>
        <p:nvSpPr>
          <p:cNvPr id="13" name="Google Shape;1088;g92c1b8851f_1_419">
            <a:extLst>
              <a:ext uri="{FF2B5EF4-FFF2-40B4-BE49-F238E27FC236}">
                <a16:creationId xmlns:a16="http://schemas.microsoft.com/office/drawing/2014/main" id="{2FBC4065-B2CC-0947-9D11-8470E4E27BF7}"/>
              </a:ext>
            </a:extLst>
          </p:cNvPr>
          <p:cNvSpPr/>
          <p:nvPr/>
        </p:nvSpPr>
        <p:spPr>
          <a:xfrm>
            <a:off x="6324600" y="3"/>
            <a:ext cx="2819400" cy="5143499"/>
          </a:xfrm>
          <a:prstGeom prst="rect">
            <a:avLst/>
          </a:prstGeom>
          <a:gradFill>
            <a:gsLst>
              <a:gs pos="11000">
                <a:srgbClr val="213E7C">
                  <a:alpha val="93000"/>
                </a:srgbClr>
              </a:gs>
              <a:gs pos="88000">
                <a:srgbClr val="7EA6AD">
                  <a:alpha val="93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ym typeface="Calibri"/>
            </a:endParaRPr>
          </a:p>
        </p:txBody>
      </p:sp>
      <p:sp>
        <p:nvSpPr>
          <p:cNvPr id="7" name="Google Shape;376;g92c1b8851f_1_40">
            <a:extLst>
              <a:ext uri="{FF2B5EF4-FFF2-40B4-BE49-F238E27FC236}">
                <a16:creationId xmlns:a16="http://schemas.microsoft.com/office/drawing/2014/main" id="{41AA23EA-BEA5-E54C-BED0-60559EB8BF1A}"/>
              </a:ext>
            </a:extLst>
          </p:cNvPr>
          <p:cNvSpPr txBox="1">
            <a:spLocks/>
          </p:cNvSpPr>
          <p:nvPr/>
        </p:nvSpPr>
        <p:spPr>
          <a:xfrm>
            <a:off x="6449693" y="1594924"/>
            <a:ext cx="2569215" cy="33451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30188" marR="0" lvl="0" indent="-222250" algn="l" rtl="0">
              <a:lnSpc>
                <a:spcPct val="100000"/>
              </a:lnSpc>
              <a:spcBef>
                <a:spcPts val="400"/>
              </a:spcBef>
              <a:spcAft>
                <a:spcPts val="0"/>
              </a:spcAft>
              <a:buClrTx/>
              <a:buSzPts val="2000"/>
              <a:buFont typeface="Arial"/>
              <a:buChar char="•"/>
              <a:tabLst/>
              <a:defRPr sz="2000" b="0" i="0" u="none" strike="noStrike" cap="none">
                <a:solidFill>
                  <a:schemeClr val="bg1"/>
                </a:solidFill>
                <a:latin typeface="Calibri"/>
                <a:ea typeface="Calibri"/>
                <a:cs typeface="Calibri"/>
                <a:sym typeface="Calibri"/>
              </a:defRPr>
            </a:lvl1pPr>
            <a:lvl2pPr marL="460375" marR="0" lvl="1" indent="-230188" algn="l" rtl="0">
              <a:lnSpc>
                <a:spcPct val="100000"/>
              </a:lnSpc>
              <a:spcBef>
                <a:spcPts val="360"/>
              </a:spcBef>
              <a:spcAft>
                <a:spcPts val="0"/>
              </a:spcAft>
              <a:buClrTx/>
              <a:buSzPts val="1800"/>
              <a:buFont typeface="Arial"/>
              <a:buChar char="−"/>
              <a:tabLst/>
              <a:defRPr sz="1800" b="0" i="0" u="none" strike="noStrike" cap="none">
                <a:solidFill>
                  <a:schemeClr val="bg1"/>
                </a:solidFill>
                <a:latin typeface="Calibri"/>
                <a:ea typeface="Calibri"/>
                <a:cs typeface="Calibri"/>
                <a:sym typeface="Calibri"/>
              </a:defRPr>
            </a:lvl2pPr>
            <a:lvl3pPr marL="690563" marR="0" lvl="2" indent="-230188" algn="l" rtl="0">
              <a:lnSpc>
                <a:spcPct val="100000"/>
              </a:lnSpc>
              <a:spcBef>
                <a:spcPts val="320"/>
              </a:spcBef>
              <a:spcAft>
                <a:spcPts val="0"/>
              </a:spcAft>
              <a:buClrTx/>
              <a:buSzPts val="1600"/>
              <a:buFont typeface="Arial"/>
              <a:buChar char="•"/>
              <a:tabLst/>
              <a:defRPr sz="1600" b="0" i="0" u="none" strike="noStrike" cap="none">
                <a:solidFill>
                  <a:schemeClr val="bg1"/>
                </a:solidFill>
                <a:latin typeface="Calibri"/>
                <a:ea typeface="Calibri"/>
                <a:cs typeface="Calibri"/>
                <a:sym typeface="Calibri"/>
              </a:defRPr>
            </a:lvl3pPr>
            <a:lvl4pPr marL="1828800" marR="0" lvl="3" indent="-317500" algn="l" rtl="0">
              <a:lnSpc>
                <a:spcPct val="100000"/>
              </a:lnSpc>
              <a:spcBef>
                <a:spcPts val="280"/>
              </a:spcBef>
              <a:spcAft>
                <a:spcPts val="0"/>
              </a:spcAft>
              <a:buClr>
                <a:schemeClr val="accent5"/>
              </a:buClr>
              <a:buSzPts val="1400"/>
              <a:buFont typeface="Arial"/>
              <a:buChar char="−"/>
              <a:defRPr sz="1400" b="0" i="0" u="none" strike="noStrike" cap="none">
                <a:solidFill>
                  <a:schemeClr val="accent5"/>
                </a:solidFill>
                <a:latin typeface="Calibri"/>
                <a:ea typeface="Calibri"/>
                <a:cs typeface="Calibri"/>
                <a:sym typeface="Calibri"/>
              </a:defRPr>
            </a:lvl4pPr>
            <a:lvl5pPr marL="2286000" marR="0" lvl="4" indent="-228600" algn="l" rtl="0">
              <a:lnSpc>
                <a:spcPct val="100000"/>
              </a:lnSpc>
              <a:spcBef>
                <a:spcPts val="208"/>
              </a:spcBef>
              <a:spcAft>
                <a:spcPts val="0"/>
              </a:spcAft>
              <a:buClr>
                <a:srgbClr val="7F7F7F"/>
              </a:buClr>
              <a:buSzPts val="1041"/>
              <a:buFont typeface="Arial"/>
              <a:buNone/>
              <a:defRPr sz="1041" b="0" i="0" u="none" strike="noStrike" cap="none">
                <a:solidFill>
                  <a:srgbClr val="7F7F7F"/>
                </a:solidFill>
                <a:latin typeface="Calibri"/>
                <a:ea typeface="Calibri"/>
                <a:cs typeface="Calibri"/>
                <a:sym typeface="Calibri"/>
              </a:defRPr>
            </a:lvl5pPr>
            <a:lvl6pPr marL="2743200" marR="0" lvl="5"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lnSpc>
                <a:spcPct val="100000"/>
              </a:lnSpc>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pPr>
              <a:spcAft>
                <a:spcPts val="600"/>
              </a:spcAft>
            </a:pPr>
            <a:r>
              <a:rPr lang="en-US" sz="1350" dirty="0">
                <a:latin typeface="Brandon Grotesque Medium" panose="020B0603020203060202" pitchFamily="34" charset="0"/>
              </a:rPr>
              <a:t>Main Campus located in Rindge, N.H with Academic Centers in Manchester &amp; Lebanon, N.H. &amp; Goodyear, AZ.</a:t>
            </a:r>
          </a:p>
          <a:p>
            <a:pPr>
              <a:spcAft>
                <a:spcPts val="600"/>
              </a:spcAft>
            </a:pPr>
            <a:r>
              <a:rPr lang="en-US" sz="1350" dirty="0">
                <a:latin typeface="Brandon Grotesque Medium" panose="020B0603020203060202" pitchFamily="34" charset="0"/>
              </a:rPr>
              <a:t>1,800: Total undergraduate and graduate enrollment</a:t>
            </a:r>
          </a:p>
          <a:p>
            <a:pPr>
              <a:spcAft>
                <a:spcPts val="600"/>
              </a:spcAft>
            </a:pPr>
            <a:r>
              <a:rPr lang="en-US" sz="1350" dirty="0">
                <a:latin typeface="Brandon Grotesque Medium" panose="020B0603020203060202" pitchFamily="34" charset="0"/>
              </a:rPr>
              <a:t>500 Graduate students</a:t>
            </a:r>
          </a:p>
          <a:p>
            <a:pPr>
              <a:spcAft>
                <a:spcPts val="600"/>
              </a:spcAft>
            </a:pPr>
            <a:r>
              <a:rPr lang="en-US" sz="1350" dirty="0">
                <a:latin typeface="Brandon Grotesque Medium" panose="020B0603020203060202" pitchFamily="34" charset="0"/>
              </a:rPr>
              <a:t>Online Graduate Degrees Offered: </a:t>
            </a:r>
            <a:r>
              <a:rPr lang="sv-SE" sz="1350" dirty="0">
                <a:latin typeface="Brandon Grotesque Medium" panose="020B0603020203060202" pitchFamily="34" charset="0"/>
              </a:rPr>
              <a:t>M.B.A., M.Ed., M.S.A. &amp; M.S.N.</a:t>
            </a:r>
            <a:endParaRPr lang="en-US" sz="1350" dirty="0">
              <a:latin typeface="Brandon Grotesque Medium" panose="020B0603020203060202" pitchFamily="34" charset="0"/>
            </a:endParaRPr>
          </a:p>
          <a:p>
            <a:pPr>
              <a:spcAft>
                <a:spcPts val="600"/>
              </a:spcAft>
            </a:pPr>
            <a:r>
              <a:rPr lang="en-US" sz="1350" dirty="0">
                <a:latin typeface="Brandon Grotesque Medium" panose="020B0603020203060202" pitchFamily="34" charset="0"/>
              </a:rPr>
              <a:t>Specialized master/doctoral  programs: MPAS, MEPN &amp; DPT</a:t>
            </a:r>
          </a:p>
        </p:txBody>
      </p:sp>
      <p:sp>
        <p:nvSpPr>
          <p:cNvPr id="10" name="Google Shape;337;g92c1b8851f_1_0">
            <a:extLst>
              <a:ext uri="{FF2B5EF4-FFF2-40B4-BE49-F238E27FC236}">
                <a16:creationId xmlns:a16="http://schemas.microsoft.com/office/drawing/2014/main" id="{7D5D5DE4-1AF0-4B4E-B963-C3CDA0E321D0}"/>
              </a:ext>
            </a:extLst>
          </p:cNvPr>
          <p:cNvSpPr txBox="1"/>
          <p:nvPr/>
        </p:nvSpPr>
        <p:spPr>
          <a:xfrm>
            <a:off x="220744" y="4876703"/>
            <a:ext cx="1641924" cy="178960"/>
          </a:xfrm>
          <a:prstGeom prst="rect">
            <a:avLst/>
          </a:prstGeom>
          <a:noFill/>
          <a:ln>
            <a:noFill/>
          </a:ln>
        </p:spPr>
        <p:txBody>
          <a:bodyPr spcFirstLastPara="1" wrap="square" lIns="91425" tIns="45700" rIns="91425" bIns="45700" anchor="t" anchorCtr="0">
            <a:noAutofit/>
          </a:bodyPr>
          <a:lstStyle/>
          <a:p>
            <a:r>
              <a:rPr lang="en-US" sz="600" dirty="0">
                <a:solidFill>
                  <a:schemeClr val="bg1"/>
                </a:solidFill>
                <a:latin typeface="Corbel" panose="020B0503020204020204" pitchFamily="34" charset="0"/>
                <a:ea typeface="Calibri"/>
                <a:cs typeface="Arial" panose="020B0604020202020204" pitchFamily="34" charset="0"/>
                <a:sym typeface="Calibri"/>
              </a:rPr>
              <a:t>©2020 Proprietary and Confidential</a:t>
            </a:r>
            <a:endParaRPr sz="600" dirty="0">
              <a:solidFill>
                <a:schemeClr val="bg1"/>
              </a:solidFill>
              <a:latin typeface="Corbel" panose="020B0503020204020204" pitchFamily="34" charset="0"/>
              <a:cs typeface="Arial" panose="020B0604020202020204" pitchFamily="34" charset="0"/>
            </a:endParaRPr>
          </a:p>
        </p:txBody>
      </p:sp>
      <p:sp>
        <p:nvSpPr>
          <p:cNvPr id="11" name="Google Shape;556;g92c1b8851f_1_212">
            <a:extLst>
              <a:ext uri="{FF2B5EF4-FFF2-40B4-BE49-F238E27FC236}">
                <a16:creationId xmlns:a16="http://schemas.microsoft.com/office/drawing/2014/main" id="{10216B6B-9D0A-354C-813D-99D09E8B4B59}"/>
              </a:ext>
            </a:extLst>
          </p:cNvPr>
          <p:cNvSpPr txBox="1"/>
          <p:nvPr/>
        </p:nvSpPr>
        <p:spPr>
          <a:xfrm>
            <a:off x="-24370" y="4892305"/>
            <a:ext cx="399451" cy="150041"/>
          </a:xfrm>
          <a:prstGeom prst="rect">
            <a:avLst/>
          </a:prstGeom>
          <a:noFill/>
          <a:ln>
            <a:noFill/>
          </a:ln>
        </p:spPr>
        <p:txBody>
          <a:bodyPr spcFirstLastPara="1" wrap="square" lIns="68575" tIns="34275" rIns="68575" bIns="34275" anchor="ctr" anchorCtr="0">
            <a:noAutofit/>
          </a:bodyPr>
          <a:lstStyle/>
          <a:p>
            <a:pPr algn="ctr"/>
            <a:fld id="{00000000-1234-1234-1234-123412341234}" type="slidenum">
              <a:rPr lang="en-US" sz="700">
                <a:solidFill>
                  <a:schemeClr val="lt1"/>
                </a:solidFill>
                <a:latin typeface="Corbel" panose="020B0503020204020204" pitchFamily="34" charset="0"/>
                <a:ea typeface="Calibri"/>
                <a:cs typeface="Calibri"/>
                <a:sym typeface="Calibri"/>
              </a:rPr>
              <a:pPr algn="ctr"/>
              <a:t>5</a:t>
            </a:fld>
            <a:endParaRPr sz="700" dirty="0">
              <a:solidFill>
                <a:schemeClr val="lt1"/>
              </a:solidFill>
              <a:latin typeface="Corbel" panose="020B0503020204020204" pitchFamily="34" charset="0"/>
              <a:ea typeface="Calibri"/>
              <a:cs typeface="Calibri"/>
              <a:sym typeface="Calibri"/>
            </a:endParaRPr>
          </a:p>
        </p:txBody>
      </p:sp>
      <p:sp>
        <p:nvSpPr>
          <p:cNvPr id="9" name="Pentagon 8">
            <a:extLst>
              <a:ext uri="{FF2B5EF4-FFF2-40B4-BE49-F238E27FC236}">
                <a16:creationId xmlns:a16="http://schemas.microsoft.com/office/drawing/2014/main" id="{D3EB828F-AD56-9DF6-6EC1-E8F315D1E7E6}"/>
              </a:ext>
            </a:extLst>
          </p:cNvPr>
          <p:cNvSpPr/>
          <p:nvPr/>
        </p:nvSpPr>
        <p:spPr>
          <a:xfrm>
            <a:off x="1" y="3841070"/>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sz="1800"/>
          </a:p>
        </p:txBody>
      </p:sp>
      <p:pic>
        <p:nvPicPr>
          <p:cNvPr id="33" name="Picture 32">
            <a:extLst>
              <a:ext uri="{FF2B5EF4-FFF2-40B4-BE49-F238E27FC236}">
                <a16:creationId xmlns:a16="http://schemas.microsoft.com/office/drawing/2014/main" id="{879F9216-C907-4E1A-912C-35CEA1C84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 y="-1"/>
            <a:ext cx="6860237" cy="5145178"/>
          </a:xfrm>
          <a:prstGeom prst="rect">
            <a:avLst/>
          </a:prstGeom>
        </p:spPr>
      </p:pic>
      <p:pic>
        <p:nvPicPr>
          <p:cNvPr id="12" name="Picture 11">
            <a:extLst>
              <a:ext uri="{FF2B5EF4-FFF2-40B4-BE49-F238E27FC236}">
                <a16:creationId xmlns:a16="http://schemas.microsoft.com/office/drawing/2014/main" id="{EB77394A-EFF9-4771-8C9A-E744CE7075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837" y="3927618"/>
            <a:ext cx="1461295" cy="669436"/>
          </a:xfrm>
          <a:prstGeom prst="rect">
            <a:avLst/>
          </a:prstGeom>
        </p:spPr>
      </p:pic>
      <p:grpSp>
        <p:nvGrpSpPr>
          <p:cNvPr id="5" name="Group 4">
            <a:extLst>
              <a:ext uri="{FF2B5EF4-FFF2-40B4-BE49-F238E27FC236}">
                <a16:creationId xmlns:a16="http://schemas.microsoft.com/office/drawing/2014/main" id="{170593ED-7342-5E60-BCBB-5C1D22361D9A}"/>
              </a:ext>
            </a:extLst>
          </p:cNvPr>
          <p:cNvGrpSpPr/>
          <p:nvPr/>
        </p:nvGrpSpPr>
        <p:grpSpPr>
          <a:xfrm>
            <a:off x="-33781" y="3841070"/>
            <a:ext cx="1753519" cy="931229"/>
            <a:chOff x="2020135" y="3841069"/>
            <a:chExt cx="1753519" cy="931229"/>
          </a:xfrm>
        </p:grpSpPr>
        <p:sp>
          <p:nvSpPr>
            <p:cNvPr id="14" name="Pentagon 13">
              <a:extLst>
                <a:ext uri="{FF2B5EF4-FFF2-40B4-BE49-F238E27FC236}">
                  <a16:creationId xmlns:a16="http://schemas.microsoft.com/office/drawing/2014/main" id="{995047E0-A4B8-05F6-AA55-9EEFDFC89FF2}"/>
                </a:ext>
              </a:extLst>
            </p:cNvPr>
            <p:cNvSpPr/>
            <p:nvPr/>
          </p:nvSpPr>
          <p:spPr>
            <a:xfrm>
              <a:off x="2053917" y="3841069"/>
              <a:ext cx="1719737" cy="931229"/>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sz="1800"/>
            </a:p>
          </p:txBody>
        </p:sp>
        <p:pic>
          <p:nvPicPr>
            <p:cNvPr id="16" name="Picture 15">
              <a:extLst>
                <a:ext uri="{FF2B5EF4-FFF2-40B4-BE49-F238E27FC236}">
                  <a16:creationId xmlns:a16="http://schemas.microsoft.com/office/drawing/2014/main" id="{A290238B-A556-C25F-BE1F-076BCFCAB889}"/>
                </a:ext>
              </a:extLst>
            </p:cNvPr>
            <p:cNvPicPr>
              <a:picLocks noChangeAspect="1"/>
            </p:cNvPicPr>
            <p:nvPr/>
          </p:nvPicPr>
          <p:blipFill>
            <a:blip r:embed="rId5"/>
            <a:srcRect/>
            <a:stretch/>
          </p:blipFill>
          <p:spPr>
            <a:xfrm>
              <a:off x="2020135" y="3857327"/>
              <a:ext cx="1598530" cy="810018"/>
            </a:xfrm>
            <a:prstGeom prst="rect">
              <a:avLst/>
            </a:prstGeom>
          </p:spPr>
        </p:pic>
      </p:grpSp>
      <p:pic>
        <p:nvPicPr>
          <p:cNvPr id="31" name="Picture 30">
            <a:extLst>
              <a:ext uri="{FF2B5EF4-FFF2-40B4-BE49-F238E27FC236}">
                <a16:creationId xmlns:a16="http://schemas.microsoft.com/office/drawing/2014/main" id="{F44681B6-CA22-438D-BD3C-4200C0D16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2867" y="265601"/>
            <a:ext cx="1556150" cy="976131"/>
          </a:xfrm>
          <a:prstGeom prst="rect">
            <a:avLst/>
          </a:prstGeom>
        </p:spPr>
      </p:pic>
      <p:pic>
        <p:nvPicPr>
          <p:cNvPr id="29" name="Picture Placeholder 28">
            <a:extLst>
              <a:ext uri="{FF2B5EF4-FFF2-40B4-BE49-F238E27FC236}">
                <a16:creationId xmlns:a16="http://schemas.microsoft.com/office/drawing/2014/main" id="{2DBE100D-F138-45F2-84CB-314A66AD9EB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3" b="43"/>
          <a:stretch>
            <a:fillRect/>
          </a:stretch>
        </p:blipFill>
        <p:spPr/>
      </p:pic>
    </p:spTree>
    <p:extLst>
      <p:ext uri="{BB962C8B-B14F-4D97-AF65-F5344CB8AC3E}">
        <p14:creationId xmlns:p14="http://schemas.microsoft.com/office/powerpoint/2010/main" val="446245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522473" y="181462"/>
            <a:ext cx="6787233" cy="828631"/>
          </a:xfrm>
        </p:spPr>
        <p:txBody>
          <a:bodyPr/>
          <a:lstStyle/>
          <a:p>
            <a:pPr algn="l"/>
            <a:r>
              <a:rPr lang="en-US" dirty="0"/>
              <a:t>National Enrollment Landscape:  The Impact of Disruption and Turbulence</a:t>
            </a:r>
            <a:endParaRPr lang="en-LB" dirty="0"/>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246027" y="1127760"/>
            <a:ext cx="8651946" cy="3511370"/>
          </a:xfrm>
        </p:spPr>
        <p:txBody>
          <a:bodyPr/>
          <a:lstStyle/>
          <a:p>
            <a:r>
              <a:rPr lang="en-US" sz="1400" dirty="0">
                <a:ea typeface="Avenir Light" charset="0"/>
                <a:cs typeface="Avenir Light" charset="0"/>
              </a:rPr>
              <a:t>Decreasing population of high school graduates in select geographic regions</a:t>
            </a:r>
          </a:p>
          <a:p>
            <a:r>
              <a:rPr lang="en-US" sz="1400" dirty="0">
                <a:ea typeface="Avenir Light" charset="0"/>
                <a:cs typeface="Avenir Light" charset="0"/>
              </a:rPr>
              <a:t>Lingering pandemic related impacts:  Testing, academic readiness, mental health concerns, delayed return to in person visitation</a:t>
            </a:r>
          </a:p>
          <a:p>
            <a:r>
              <a:rPr lang="en-US" sz="1400" dirty="0">
                <a:ea typeface="Avenir Light" charset="0"/>
                <a:cs typeface="Avenir Light" charset="0"/>
              </a:rPr>
              <a:t>Prospective students applying to an increasing number of institutions</a:t>
            </a:r>
          </a:p>
          <a:p>
            <a:r>
              <a:rPr lang="en-US" sz="1400" dirty="0">
                <a:ea typeface="Avenir Light" charset="0"/>
                <a:cs typeface="Avenir Light" charset="0"/>
              </a:rPr>
              <a:t>Changing profile of high school graduates</a:t>
            </a:r>
          </a:p>
          <a:p>
            <a:r>
              <a:rPr lang="en-US" sz="1400" dirty="0">
                <a:ea typeface="Avenir Light" charset="0"/>
                <a:cs typeface="Avenir Light" charset="0"/>
              </a:rPr>
              <a:t>Competitors aren’t just higher education institutions:  Bootcamps, employer training programs, workforce incentives</a:t>
            </a:r>
          </a:p>
          <a:p>
            <a:r>
              <a:rPr lang="en-US" sz="1400" dirty="0"/>
              <a:t>Academic profile stronger:  Masking grade inflation, erosion of students at the lower end of the academic profile</a:t>
            </a:r>
          </a:p>
          <a:p>
            <a:r>
              <a:rPr lang="en-US" sz="1400" dirty="0"/>
              <a:t>FAFSA filing declines – new -9%, renewals down 12%</a:t>
            </a:r>
          </a:p>
          <a:p>
            <a:r>
              <a:rPr lang="en-US" sz="1400" dirty="0"/>
              <a:t>Community Colleges </a:t>
            </a:r>
          </a:p>
          <a:p>
            <a:r>
              <a:rPr lang="en-US" sz="1400" dirty="0"/>
              <a:t>Enrollment teams asked to do more with less</a:t>
            </a:r>
          </a:p>
          <a:p>
            <a:r>
              <a:rPr lang="en-US" sz="1400" dirty="0"/>
              <a:t>Great resignation</a:t>
            </a:r>
          </a:p>
          <a:p>
            <a:endParaRPr lang="en-LB" dirty="0"/>
          </a:p>
        </p:txBody>
      </p:sp>
    </p:spTree>
    <p:extLst>
      <p:ext uri="{BB962C8B-B14F-4D97-AF65-F5344CB8AC3E}">
        <p14:creationId xmlns:p14="http://schemas.microsoft.com/office/powerpoint/2010/main" val="337651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p:txBody>
          <a:bodyPr/>
          <a:lstStyle/>
          <a:p>
            <a:r>
              <a:rPr lang="en-US" dirty="0"/>
              <a:t>Impacts to Recruitment</a:t>
            </a:r>
            <a:endParaRPr lang="en-LB" dirty="0"/>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246027" y="1127760"/>
            <a:ext cx="8651946" cy="3511370"/>
          </a:xfrm>
        </p:spPr>
        <p:txBody>
          <a:bodyPr/>
          <a:lstStyle/>
          <a:p>
            <a:pPr marL="229870"/>
            <a:r>
              <a:rPr lang="en-US" sz="1800" dirty="0"/>
              <a:t>Historical data unreliable…or is it?</a:t>
            </a:r>
            <a:endParaRPr lang="en-US" dirty="0"/>
          </a:p>
          <a:p>
            <a:pPr marL="229870"/>
            <a:r>
              <a:rPr lang="en-US" sz="1800" dirty="0"/>
              <a:t>Gains made in the margins.  Institutions themselves are changing.</a:t>
            </a:r>
          </a:p>
          <a:p>
            <a:pPr marL="229870"/>
            <a:r>
              <a:rPr lang="en-US" sz="1800" dirty="0"/>
              <a:t>Broad data metrics insufficient</a:t>
            </a:r>
          </a:p>
          <a:p>
            <a:pPr marL="229870"/>
            <a:r>
              <a:rPr lang="en-US" sz="1800" dirty="0"/>
              <a:t>Data tools insufficient to harness the micro data in our CRM</a:t>
            </a:r>
          </a:p>
          <a:p>
            <a:pPr marL="229870"/>
            <a:r>
              <a:rPr lang="en-US" sz="1800" dirty="0"/>
              <a:t>Geo demographic data holds promise</a:t>
            </a:r>
          </a:p>
          <a:p>
            <a:pPr marL="229870"/>
            <a:r>
              <a:rPr lang="en-US" sz="1800" dirty="0"/>
              <a:t>Not a “set it and forget it” environment.  Turbulence continues demanding constant look at the “here and now”</a:t>
            </a:r>
          </a:p>
          <a:p>
            <a:pPr marL="229870"/>
            <a:r>
              <a:rPr lang="en-US" sz="1800" dirty="0"/>
              <a:t>Tight budgets demand data to support recruitment decisions</a:t>
            </a:r>
          </a:p>
          <a:p>
            <a:pPr marL="229870"/>
            <a:r>
              <a:rPr lang="en-US" sz="1800" dirty="0"/>
              <a:t>Personalized, targeted, timely recruitment demands greater data analytic capability</a:t>
            </a:r>
          </a:p>
          <a:p>
            <a:pPr marL="229870"/>
            <a:r>
              <a:rPr lang="en-US" sz="1800" dirty="0"/>
              <a:t>Look to talent from vendor partners to provide skills and knowledge we cannot hire.</a:t>
            </a:r>
          </a:p>
          <a:p>
            <a:pPr marL="229870"/>
            <a:endParaRPr lang="en-US" sz="1800" dirty="0"/>
          </a:p>
          <a:p>
            <a:pPr marL="229870"/>
            <a:endParaRPr lang="en-US" dirty="0"/>
          </a:p>
          <a:p>
            <a:pPr marL="229870"/>
            <a:endParaRPr lang="en-LB"/>
          </a:p>
        </p:txBody>
      </p:sp>
    </p:spTree>
    <p:extLst>
      <p:ext uri="{BB962C8B-B14F-4D97-AF65-F5344CB8AC3E}">
        <p14:creationId xmlns:p14="http://schemas.microsoft.com/office/powerpoint/2010/main" val="234630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p:txBody>
          <a:bodyPr/>
          <a:lstStyle/>
          <a:p>
            <a:r>
              <a:rPr lang="en-US" dirty="0"/>
              <a:t>FPU – History and Culture</a:t>
            </a:r>
            <a:endParaRPr lang="en-LB" dirty="0"/>
          </a:p>
        </p:txBody>
      </p:sp>
      <p:graphicFrame>
        <p:nvGraphicFramePr>
          <p:cNvPr id="5" name="Diagram 4">
            <a:extLst>
              <a:ext uri="{FF2B5EF4-FFF2-40B4-BE49-F238E27FC236}">
                <a16:creationId xmlns:a16="http://schemas.microsoft.com/office/drawing/2014/main" id="{088B6EC3-CE3C-7DD6-C45D-3DDACDDCD7A3}"/>
              </a:ext>
            </a:extLst>
          </p:cNvPr>
          <p:cNvGraphicFramePr/>
          <p:nvPr/>
        </p:nvGraphicFramePr>
        <p:xfrm>
          <a:off x="870857" y="539750"/>
          <a:ext cx="682751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E36637F-F8F3-23BA-31B5-1352DE2E797B}"/>
              </a:ext>
            </a:extLst>
          </p:cNvPr>
          <p:cNvSpPr txBox="1"/>
          <p:nvPr/>
        </p:nvSpPr>
        <p:spPr>
          <a:xfrm>
            <a:off x="5002977" y="1130178"/>
            <a:ext cx="1425390" cy="246221"/>
          </a:xfrm>
          <a:prstGeom prst="rect">
            <a:avLst/>
          </a:prstGeom>
          <a:noFill/>
        </p:spPr>
        <p:txBody>
          <a:bodyPr wrap="none" rtlCol="0">
            <a:spAutoFit/>
          </a:bodyPr>
          <a:lstStyle/>
          <a:p>
            <a:r>
              <a:rPr lang="en-US" sz="1000" b="1" dirty="0"/>
              <a:t>Fall 2022 (Projected)</a:t>
            </a:r>
          </a:p>
        </p:txBody>
      </p:sp>
      <p:sp>
        <p:nvSpPr>
          <p:cNvPr id="7" name="TextBox 6">
            <a:extLst>
              <a:ext uri="{FF2B5EF4-FFF2-40B4-BE49-F238E27FC236}">
                <a16:creationId xmlns:a16="http://schemas.microsoft.com/office/drawing/2014/main" id="{24BD3BB0-9EA9-8678-2B26-7185F8B006C2}"/>
              </a:ext>
            </a:extLst>
          </p:cNvPr>
          <p:cNvSpPr txBox="1"/>
          <p:nvPr/>
        </p:nvSpPr>
        <p:spPr>
          <a:xfrm>
            <a:off x="1887660" y="2628495"/>
            <a:ext cx="466794" cy="246221"/>
          </a:xfrm>
          <a:prstGeom prst="rect">
            <a:avLst/>
          </a:prstGeom>
          <a:noFill/>
        </p:spPr>
        <p:txBody>
          <a:bodyPr wrap="none" rtlCol="0">
            <a:spAutoFit/>
          </a:bodyPr>
          <a:lstStyle/>
          <a:p>
            <a:r>
              <a:rPr lang="en-US" sz="1000" b="1" dirty="0"/>
              <a:t>2015</a:t>
            </a:r>
          </a:p>
        </p:txBody>
      </p:sp>
      <p:sp>
        <p:nvSpPr>
          <p:cNvPr id="9" name="TextBox 8">
            <a:extLst>
              <a:ext uri="{FF2B5EF4-FFF2-40B4-BE49-F238E27FC236}">
                <a16:creationId xmlns:a16="http://schemas.microsoft.com/office/drawing/2014/main" id="{5C21A458-30B8-1ED1-8330-192B40760066}"/>
              </a:ext>
            </a:extLst>
          </p:cNvPr>
          <p:cNvSpPr txBox="1"/>
          <p:nvPr/>
        </p:nvSpPr>
        <p:spPr>
          <a:xfrm>
            <a:off x="3842143" y="1441518"/>
            <a:ext cx="1026243" cy="246221"/>
          </a:xfrm>
          <a:prstGeom prst="rect">
            <a:avLst/>
          </a:prstGeom>
          <a:noFill/>
        </p:spPr>
        <p:txBody>
          <a:bodyPr wrap="none" rtlCol="0">
            <a:spAutoFit/>
          </a:bodyPr>
          <a:lstStyle/>
          <a:p>
            <a:r>
              <a:rPr lang="en-US" sz="1000" b="1" dirty="0"/>
              <a:t>January 2022</a:t>
            </a:r>
          </a:p>
        </p:txBody>
      </p:sp>
      <p:sp>
        <p:nvSpPr>
          <p:cNvPr id="11" name="TextBox 10">
            <a:extLst>
              <a:ext uri="{FF2B5EF4-FFF2-40B4-BE49-F238E27FC236}">
                <a16:creationId xmlns:a16="http://schemas.microsoft.com/office/drawing/2014/main" id="{A6E126CE-82F2-217D-A667-E7FDC9031DD7}"/>
              </a:ext>
            </a:extLst>
          </p:cNvPr>
          <p:cNvSpPr txBox="1"/>
          <p:nvPr/>
        </p:nvSpPr>
        <p:spPr>
          <a:xfrm>
            <a:off x="870857" y="3387166"/>
            <a:ext cx="907621" cy="246221"/>
          </a:xfrm>
          <a:prstGeom prst="rect">
            <a:avLst/>
          </a:prstGeom>
          <a:noFill/>
        </p:spPr>
        <p:txBody>
          <a:bodyPr wrap="none" rtlCol="0">
            <a:spAutoFit/>
          </a:bodyPr>
          <a:lstStyle/>
          <a:p>
            <a:r>
              <a:rPr lang="en-US" sz="1000" b="1" dirty="0"/>
              <a:t>Spring 2011</a:t>
            </a:r>
          </a:p>
        </p:txBody>
      </p:sp>
      <p:sp>
        <p:nvSpPr>
          <p:cNvPr id="12" name="TextBox 11">
            <a:extLst>
              <a:ext uri="{FF2B5EF4-FFF2-40B4-BE49-F238E27FC236}">
                <a16:creationId xmlns:a16="http://schemas.microsoft.com/office/drawing/2014/main" id="{903F00E9-35B7-64A3-1C37-1F4E702F9A4A}"/>
              </a:ext>
            </a:extLst>
          </p:cNvPr>
          <p:cNvSpPr txBox="1"/>
          <p:nvPr/>
        </p:nvSpPr>
        <p:spPr>
          <a:xfrm>
            <a:off x="2943496" y="2003539"/>
            <a:ext cx="466794" cy="246221"/>
          </a:xfrm>
          <a:prstGeom prst="rect">
            <a:avLst/>
          </a:prstGeom>
          <a:noFill/>
        </p:spPr>
        <p:txBody>
          <a:bodyPr wrap="none" rtlCol="0">
            <a:spAutoFit/>
          </a:bodyPr>
          <a:lstStyle/>
          <a:p>
            <a:r>
              <a:rPr lang="en-US" sz="1000" b="1" dirty="0"/>
              <a:t>2021</a:t>
            </a:r>
          </a:p>
        </p:txBody>
      </p:sp>
    </p:spTree>
    <p:extLst>
      <p:ext uri="{BB962C8B-B14F-4D97-AF65-F5344CB8AC3E}">
        <p14:creationId xmlns:p14="http://schemas.microsoft.com/office/powerpoint/2010/main" val="342087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p:txBody>
          <a:bodyPr/>
          <a:lstStyle/>
          <a:p>
            <a:r>
              <a:rPr lang="en-US" dirty="0"/>
              <a:t>Paradigm Flipped</a:t>
            </a:r>
            <a:endParaRPr lang="en-LB"/>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87384" y="2150088"/>
            <a:ext cx="8647610" cy="1159169"/>
          </a:xfrm>
        </p:spPr>
        <p:txBody>
          <a:bodyPr/>
          <a:lstStyle/>
          <a:p>
            <a:pPr marL="7938" indent="0" algn="ctr">
              <a:buNone/>
            </a:pPr>
            <a:r>
              <a:rPr lang="en-US" sz="2400" dirty="0"/>
              <a:t>Remember that you do not recruit students when </a:t>
            </a:r>
            <a:r>
              <a:rPr lang="en-US" sz="2400" b="1" u="sng" dirty="0"/>
              <a:t>they</a:t>
            </a:r>
            <a:r>
              <a:rPr lang="en-US" sz="2400" u="sng" dirty="0"/>
              <a:t> </a:t>
            </a:r>
            <a:r>
              <a:rPr lang="en-US" sz="2400" b="1" u="sng" dirty="0"/>
              <a:t>understand you</a:t>
            </a:r>
            <a:r>
              <a:rPr lang="en-US" sz="2400" dirty="0"/>
              <a:t>.  You begin to recruit students when they feel that </a:t>
            </a:r>
            <a:r>
              <a:rPr lang="en-US" sz="2400" b="1" u="sng" dirty="0"/>
              <a:t>you understand them</a:t>
            </a:r>
            <a:r>
              <a:rPr lang="en-US" sz="2400" dirty="0"/>
              <a:t>.</a:t>
            </a:r>
            <a:endParaRPr lang="en-LB" sz="2400"/>
          </a:p>
        </p:txBody>
      </p:sp>
    </p:spTree>
    <p:extLst>
      <p:ext uri="{BB962C8B-B14F-4D97-AF65-F5344CB8AC3E}">
        <p14:creationId xmlns:p14="http://schemas.microsoft.com/office/powerpoint/2010/main" val="23474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ofEvent xmlns="5df08337-4256-4fbe-b77b-668d04ed44c2" xsi:nil="true"/>
    <Date xmlns="5df08337-4256-4fbe-b77b-668d04ed44c2" xsi:nil="true"/>
    <lcf76f155ced4ddcb4097134ff3c332f xmlns="5df08337-4256-4fbe-b77b-668d04ed44c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358BAD-A803-43C1-B656-70F5A5BB7C66}">
  <ds:schemaRefs>
    <ds:schemaRef ds:uri="http://schemas.microsoft.com/sharepoint/v3/contenttype/forms"/>
  </ds:schemaRefs>
</ds:datastoreItem>
</file>

<file path=customXml/itemProps2.xml><?xml version="1.0" encoding="utf-8"?>
<ds:datastoreItem xmlns:ds="http://schemas.openxmlformats.org/officeDocument/2006/customXml" ds:itemID="{2598A0BD-01C1-4905-A636-02D77BD247D2}">
  <ds:schemaRefs>
    <ds:schemaRef ds:uri="http://purl.org/dc/elements/1.1/"/>
    <ds:schemaRef ds:uri="5df08337-4256-4fbe-b77b-668d04ed44c2"/>
    <ds:schemaRef ds:uri="29475915-0a35-4e7b-b6e3-62984fc21310"/>
    <ds:schemaRef ds:uri="http://purl.org/dc/terms/"/>
    <ds:schemaRef ds:uri="http://schemas.microsoft.com/office/2006/documentManagement/types"/>
    <ds:schemaRef ds:uri="http://purl.org/dc/dcmitype/"/>
    <ds:schemaRef ds:uri="http://schemas.microsoft.com/office/infopath/2007/PartnerControls"/>
    <ds:schemaRef ds:uri="http://schemas.microsoft.com/sharepoint/v3"/>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70DE882-D86A-4C20-8A86-709A9FDBBE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f08337-4256-4fbe-b77b-668d04ed44c2"/>
    <ds:schemaRef ds:uri="29475915-0a35-4e7b-b6e3-62984fc213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1108</TotalTime>
  <Words>1599</Words>
  <Application>Microsoft Macintosh PowerPoint</Application>
  <PresentationFormat>On-screen Show (16:9)</PresentationFormat>
  <Paragraphs>219</Paragraphs>
  <Slides>22</Slides>
  <Notes>18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Slide Titles</vt:lpstr>
      </vt:variant>
      <vt:variant>
        <vt:i4>22</vt:i4>
      </vt:variant>
      <vt:variant>
        <vt:lpstr>Custom Shows</vt:lpstr>
      </vt:variant>
      <vt:variant>
        <vt:i4>2</vt:i4>
      </vt:variant>
    </vt:vector>
  </HeadingPairs>
  <TitlesOfParts>
    <vt:vector size="36" baseType="lpstr">
      <vt:lpstr>Arial</vt:lpstr>
      <vt:lpstr>Arial Narrow</vt:lpstr>
      <vt:lpstr>Brandon Grotesque Medium</vt:lpstr>
      <vt:lpstr>Calibri</vt:lpstr>
      <vt:lpstr>Corbel</vt:lpstr>
      <vt:lpstr>Franklin Gothic Book</vt:lpstr>
      <vt:lpstr>Franklin Gothic Demi</vt:lpstr>
      <vt:lpstr>Franklin Gothic Medium</vt:lpstr>
      <vt:lpstr>System Font Regular</vt:lpstr>
      <vt:lpstr>Times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43</cp:revision>
  <dcterms:created xsi:type="dcterms:W3CDTF">2014-11-10T20:05:35Z</dcterms:created>
  <dcterms:modified xsi:type="dcterms:W3CDTF">2022-08-05T18:05:44Z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y fmtid="{D5CDD505-2E9C-101B-9397-08002B2CF9AE}" pid="3" name="MediaServiceImageTags">
    <vt:lpwstr/>
  </property>
</Properties>
</file>