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3" r:id="rId3"/>
  </p:sldMasterIdLst>
  <p:notesMasterIdLst>
    <p:notesMasterId r:id="rId28"/>
  </p:notesMasterIdLst>
  <p:handoutMasterIdLst>
    <p:handoutMasterId r:id="rId29"/>
  </p:handoutMasterIdLst>
  <p:sldIdLst>
    <p:sldId id="2622" r:id="rId4"/>
    <p:sldId id="2649" r:id="rId5"/>
    <p:sldId id="3017" r:id="rId6"/>
    <p:sldId id="2628" r:id="rId7"/>
    <p:sldId id="3018" r:id="rId8"/>
    <p:sldId id="3019" r:id="rId9"/>
    <p:sldId id="2658" r:id="rId10"/>
    <p:sldId id="3020" r:id="rId11"/>
    <p:sldId id="2650" r:id="rId12"/>
    <p:sldId id="2656" r:id="rId13"/>
    <p:sldId id="3021" r:id="rId14"/>
    <p:sldId id="2661" r:id="rId15"/>
    <p:sldId id="3022" r:id="rId16"/>
    <p:sldId id="3023" r:id="rId17"/>
    <p:sldId id="3024" r:id="rId18"/>
    <p:sldId id="3025" r:id="rId19"/>
    <p:sldId id="2666" r:id="rId20"/>
    <p:sldId id="3026" r:id="rId21"/>
    <p:sldId id="2632" r:id="rId22"/>
    <p:sldId id="2651" r:id="rId23"/>
    <p:sldId id="3007" r:id="rId24"/>
    <p:sldId id="3009" r:id="rId25"/>
    <p:sldId id="2583" r:id="rId26"/>
    <p:sldId id="2585" r:id="rId27"/>
  </p:sldIdLst>
  <p:sldSz cx="9144000" cy="5143500" type="screen16x9"/>
  <p:notesSz cx="6858000" cy="9144000"/>
  <p:custShowLst>
    <p:custShow name="Intro" id="0">
      <p:sldLst/>
    </p:custShow>
    <p:custShow name="Main Presentation" id="1">
      <p:sldLst>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6"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0"/>
    <p:restoredTop sz="95714"/>
  </p:normalViewPr>
  <p:slideViewPr>
    <p:cSldViewPr snapToGrid="0">
      <p:cViewPr varScale="1">
        <p:scale>
          <a:sx n="163" d="100"/>
          <a:sy n="163" d="100"/>
        </p:scale>
        <p:origin x="944"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89"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92"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87"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90"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86"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6109\Dropbox\My%20PC%20(DESKTOP-QQMKP46)\Desktop\Othot\Models!!\Mockup%20New%20Model%20v04.2%2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a:t>Two Period Growth Rate Comparison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29592"/>
            </a:solidFill>
            <a:ln>
              <a:noFill/>
            </a:ln>
            <a:effectLst/>
          </c:spPr>
          <c:invertIfNegative val="0"/>
          <c:dLbls>
            <c:numFmt formatCode="0.0%" sourceLinked="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('Mock Dash'!$E$16,'Mock Dash'!$E$19)</c:f>
              <c:strCache>
                <c:ptCount val="2"/>
                <c:pt idx="0">
                  <c:v>2020-2025</c:v>
                </c:pt>
                <c:pt idx="1">
                  <c:v>2025-2028</c:v>
                </c:pt>
              </c:strCache>
            </c:strRef>
          </c:cat>
          <c:val>
            <c:numRef>
              <c:f>('Mock Dash'!$F$16,'Mock Dash'!$F$19)</c:f>
              <c:numCache>
                <c:formatCode>0.0%</c:formatCode>
                <c:ptCount val="2"/>
                <c:pt idx="0">
                  <c:v>3.9264489394349462E-2</c:v>
                </c:pt>
                <c:pt idx="1">
                  <c:v>-5.9925026670279311E-2</c:v>
                </c:pt>
              </c:numCache>
            </c:numRef>
          </c:val>
          <c:extLst>
            <c:ext xmlns:c16="http://schemas.microsoft.com/office/drawing/2014/chart" uri="{C3380CC4-5D6E-409C-BE32-E72D297353CC}">
              <c16:uniqueId val="{00000000-938B-4545-9078-27058896AC3C}"/>
            </c:ext>
          </c:extLst>
        </c:ser>
        <c:dLbls>
          <c:dLblPos val="outEnd"/>
          <c:showLegendKey val="0"/>
          <c:showVal val="1"/>
          <c:showCatName val="0"/>
          <c:showSerName val="0"/>
          <c:showPercent val="0"/>
          <c:showBubbleSize val="0"/>
        </c:dLbls>
        <c:gapWidth val="219"/>
        <c:overlap val="-27"/>
        <c:axId val="368170751"/>
        <c:axId val="368169503"/>
      </c:barChart>
      <c:catAx>
        <c:axId val="368170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368169503"/>
        <c:crosses val="autoZero"/>
        <c:auto val="1"/>
        <c:lblAlgn val="ctr"/>
        <c:lblOffset val="100"/>
        <c:noMultiLvlLbl val="0"/>
      </c:catAx>
      <c:valAx>
        <c:axId val="36816950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368170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882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expected impact of the demographic shift varies considerably across institutions, even among institutions in the same state. </a:t>
            </a:r>
          </a:p>
          <a:p>
            <a:endParaRPr lang="en-US" dirty="0">
              <a:cs typeface="Calibri"/>
            </a:endParaRPr>
          </a:p>
          <a:p>
            <a:r>
              <a:rPr lang="en-US" dirty="0"/>
              <a:t>Overall, 80% of the institutions are projected to see negative growth rates.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8252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73% (</a:t>
            </a:r>
            <a:r>
              <a:rPr lang="en-US" b="1" dirty="0">
                <a:highlight>
                  <a:srgbClr val="FFFF00"/>
                </a:highlight>
              </a:rPr>
              <a:t>I THOUGHT THIS WAS 80% (perhaps institutions)) </a:t>
            </a:r>
            <a:r>
              <a:rPr lang="en-US" dirty="0"/>
              <a:t>of the states have a mean growth rate at or below zero. </a:t>
            </a:r>
          </a:p>
          <a:p>
            <a:endParaRPr lang="en-US" dirty="0"/>
          </a:p>
          <a:p>
            <a:r>
              <a:rPr lang="en-US" dirty="0"/>
              <a:t>Most of the states projected to grow significantly have relatively small populations and therefore cannot offset or replace the aggregate losses in other states. </a:t>
            </a:r>
          </a:p>
          <a:p>
            <a:endParaRPr lang="en-US" dirty="0"/>
          </a:p>
          <a:p>
            <a:endParaRPr lang="en-US" dirty="0">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836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dirty="0"/>
              <a:t>If an institution’s recruitment is highly concentrated in a single state (right hand side of graph), their market moving forward is going to be highly dependent on demographics in that state:</a:t>
            </a:r>
          </a:p>
          <a:p>
            <a:pPr marL="685800" lvl="1" indent="-228600">
              <a:buFont typeface="Arial" panose="020B0604020202020204" pitchFamily="34" charset="0"/>
              <a:buChar char="•"/>
            </a:pPr>
            <a:r>
              <a:rPr lang="en-US" dirty="0"/>
              <a:t>If that state has positive demographic outlook, the institution has a positive outlook </a:t>
            </a:r>
          </a:p>
          <a:p>
            <a:pPr marL="685800" lvl="1" indent="-228600">
              <a:buFont typeface="Arial" panose="020B0604020202020204" pitchFamily="34" charset="0"/>
              <a:buChar char="•"/>
            </a:pPr>
            <a:r>
              <a:rPr lang="en-US" dirty="0"/>
              <a:t>But, if that state has negative demographic outlook, that is bad news for the institution</a:t>
            </a:r>
          </a:p>
          <a:p>
            <a:pPr marL="685800" lvl="1" indent="-228600">
              <a:buFont typeface="Arial" panose="020B0604020202020204" pitchFamily="34" charset="0"/>
              <a:buChar char="•"/>
            </a:pPr>
            <a:r>
              <a:rPr lang="en-US" dirty="0"/>
              <a:t>Note the dispersion of growth rates on the </a:t>
            </a:r>
            <a:r>
              <a:rPr lang="en-US" dirty="0" err="1"/>
              <a:t>rhs</a:t>
            </a:r>
            <a:r>
              <a:rPr lang="en-US" dirty="0"/>
              <a:t> of graph</a:t>
            </a:r>
          </a:p>
          <a:p>
            <a:pPr marL="228600" lvl="0" indent="-228600">
              <a:buFont typeface="+mj-lt"/>
              <a:buAutoNum type="arabicPeriod"/>
            </a:pPr>
            <a:r>
              <a:rPr lang="en-US" dirty="0"/>
              <a:t>On the other hand, institutions with recruitment that is more dispersed across a large number of states, are less reliant on projections for any individual state.  These institutions also have the advantage that they can more easily shift their recruitment into states projected to see growth</a:t>
            </a:r>
          </a:p>
          <a:p>
            <a:endParaRPr lang="en-US" dirty="0"/>
          </a:p>
          <a:p>
            <a:r>
              <a:rPr lang="en-US" dirty="0"/>
              <a:t>For many public institutions, where they are and where they recruit are the same. For that reason, there is more variance in growth rates across public institutions than across private institutions, which tend to have more diversified recruitment markets. </a:t>
            </a:r>
          </a:p>
          <a:p>
            <a:endParaRPr lang="en-US" dirty="0">
              <a:cs typeface="Calibri"/>
            </a:endParaRPr>
          </a:p>
          <a:p>
            <a:endParaRPr lang="en-L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593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3566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8272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1D7E6B"/>
                </a:solidFill>
              </a:rPr>
              <a:t>National Schools (those that recruit with a national footprint, have significant recruiting resources and rank high on national rankings) are expected to maintain their current enrollment size, regardless of the market declines.  As such, these 162 schools will further reduce the number of high school graduates available for other schools to recruit.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7343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64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 can you please add the overlay to this image so that it is not as much of a contrast with the cover slides?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142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latin typeface="Open Sans"/>
                <a:ea typeface="Open Sans" panose="020B0606030504020204" pitchFamily="34" charset="0"/>
                <a:cs typeface="Open Sans" panose="020B0606030504020204" pitchFamily="34" charset="0"/>
              </a:rPr>
              <a:t>Old content:</a:t>
            </a:r>
          </a:p>
          <a:p>
            <a:pPr marL="342900" indent="-342900">
              <a:buFont typeface="Arial" panose="020B0604020202020204" pitchFamily="34" charset="0"/>
              <a:buChar char="•"/>
            </a:pPr>
            <a:r>
              <a:rPr lang="en-US" sz="1400" dirty="0">
                <a:latin typeface="Open Sans"/>
                <a:ea typeface="Open Sans" panose="020B0606030504020204" pitchFamily="34" charset="0"/>
                <a:cs typeface="Open Sans" panose="020B0606030504020204" pitchFamily="34" charset="0"/>
              </a:rPr>
              <a:t>Leaders can use findings to reconsider and adjust their recruitment and retention strategies. </a:t>
            </a:r>
            <a:endParaRPr lang="en-US" sz="1400" dirty="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1400" dirty="0">
                <a:latin typeface="Open Sans"/>
                <a:ea typeface="Open Sans" panose="020B0606030504020204" pitchFamily="34" charset="0"/>
                <a:cs typeface="Open Sans" panose="020B0606030504020204" pitchFamily="34" charset="0"/>
              </a:rPr>
              <a:t>Geographic variation in the forecast number of high school graduates can be used by institutions to project and plan for future enrollments. </a:t>
            </a:r>
          </a:p>
          <a:p>
            <a:pPr marL="342900" indent="-342900">
              <a:buFont typeface="Arial" panose="020B0604020202020204" pitchFamily="34" charset="0"/>
              <a:buChar char="•"/>
            </a:pPr>
            <a:r>
              <a:rPr lang="en-US" sz="1400" dirty="0">
                <a:latin typeface="Open Sans"/>
                <a:ea typeface="Open Sans" panose="020B0606030504020204" pitchFamily="34" charset="0"/>
                <a:cs typeface="Open Sans" panose="020B0606030504020204" pitchFamily="34" charset="0"/>
              </a:rPr>
              <a:t>This information should be viewed from </a:t>
            </a:r>
            <a:r>
              <a:rPr lang="en-US" sz="1400" i="1" dirty="0">
                <a:latin typeface="Open Sans"/>
                <a:ea typeface="Open Sans" panose="020B0606030504020204" pitchFamily="34" charset="0"/>
                <a:cs typeface="Open Sans" panose="020B0606030504020204" pitchFamily="34" charset="0"/>
              </a:rPr>
              <a:t>where they recruit. </a:t>
            </a:r>
            <a:endParaRPr lang="en-US" sz="1400" dirty="0">
              <a:latin typeface="Open Sans"/>
              <a:ea typeface="Open Sans" panose="020B0606030504020204" pitchFamily="34" charset="0"/>
              <a:cs typeface="Open Sans" panose="020B0606030504020204" pitchFamily="34" charset="0"/>
            </a:endParaRPr>
          </a:p>
          <a:p>
            <a:r>
              <a:rPr lang="en-US" dirty="0">
                <a:cs typeface="Calibri"/>
              </a:rPr>
              <a:t>Andy and Patty to dialogue the slides</a:t>
            </a:r>
          </a:p>
          <a:p>
            <a:endParaRPr lang="en-US" dirty="0">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069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Forecasts vary considerably, even for institutions located in the same state or even city. BECAUSE INSTITUTIONS LOCATED IN THE SAME STATE/CITY MAY HAVE VERY DIFFERENT GEOGRAPHIC RECRUITMENT MARKETS </a:t>
            </a:r>
          </a:p>
          <a:p>
            <a:pPr marL="685800" lvl="1" indent="-228600">
              <a:buFont typeface="Arial" panose="020B0604020202020204" pitchFamily="34" charset="0"/>
              <a:buChar char="•"/>
            </a:pPr>
            <a:r>
              <a:rPr lang="en-US" dirty="0"/>
              <a:t>Use example of u of Chicago, and u of Illinois –Chicago</a:t>
            </a:r>
          </a:p>
          <a:p>
            <a:pPr marL="685800" lvl="1" indent="-228600">
              <a:buFont typeface="Arial" panose="020B0604020202020204" pitchFamily="34" charset="0"/>
              <a:buChar char="•"/>
            </a:pPr>
            <a:r>
              <a:rPr lang="en-US" dirty="0"/>
              <a:t>Not surprising because they have very different recruitment areas</a:t>
            </a:r>
          </a:p>
          <a:p>
            <a:pPr marL="228600" lvl="0" indent="-228600">
              <a:buFont typeface="+mj-lt"/>
              <a:buAutoNum type="arabicPeriod"/>
            </a:pPr>
            <a:r>
              <a:rPr lang="en-US" dirty="0"/>
              <a:t>Institutions best positioned…</a:t>
            </a:r>
          </a:p>
          <a:p>
            <a:pPr marL="685800" lvl="1" indent="-228600">
              <a:buFont typeface="Arial" panose="020B0604020202020204" pitchFamily="34" charset="0"/>
              <a:buChar char="•"/>
            </a:pPr>
            <a:r>
              <a:rPr lang="en-US" dirty="0"/>
              <a:t>Highly concentrated… ON THE OTHER HAND, INSTITUTIONS WITH HIGHLY CONCENTRATED RECRUITMENT IN A STATE WITH A LARGE DECLINE IN NUMBER OF HIGH-SCHOOL GRADUATES IS GOING TO STRUGGLE.</a:t>
            </a:r>
          </a:p>
          <a:p>
            <a:pPr marL="685800" lvl="1" indent="-228600">
              <a:buFont typeface="Arial" panose="020B0604020202020204" pitchFamily="34" charset="0"/>
              <a:buChar char="•"/>
            </a:pPr>
            <a:r>
              <a:rPr lang="en-US" dirty="0"/>
              <a:t>Highly dispersed… THIS GROUP OF INSTITUTIONS ALSO HAS THE ADVANTAGE THAT THEY CAN MORE EASILY SHIFT RECRUITMENT INTO STATES THAT ARE LESS IMPACTED BY DEMOGRAPHIC CLIFF</a:t>
            </a:r>
          </a:p>
          <a:p>
            <a:pPr marL="685800" lvl="1" indent="-22860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78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Forecasts vary considerably, even for institutions located in the same state or even city. BECAUSE INSTITUTIONS LOCATED IN THE SAME STATE/CITY MAY HAVE VERY DIFFERENT GEOGRAPHIC RECRUITMENT MARKETS </a:t>
            </a:r>
          </a:p>
          <a:p>
            <a:pPr marL="685800" lvl="1" indent="-228600">
              <a:buFont typeface="Arial" panose="020B0604020202020204" pitchFamily="34" charset="0"/>
              <a:buChar char="•"/>
            </a:pPr>
            <a:r>
              <a:rPr lang="en-US" dirty="0"/>
              <a:t>Use example of u of Chicago, and u of Illinois –Chicago</a:t>
            </a:r>
          </a:p>
          <a:p>
            <a:pPr marL="685800" lvl="1" indent="-228600">
              <a:buFont typeface="Arial" panose="020B0604020202020204" pitchFamily="34" charset="0"/>
              <a:buChar char="•"/>
            </a:pPr>
            <a:r>
              <a:rPr lang="en-US" dirty="0"/>
              <a:t>Not surprising because they have very different recruitment areas</a:t>
            </a:r>
          </a:p>
          <a:p>
            <a:pPr marL="228600" lvl="0" indent="-228600">
              <a:buFont typeface="+mj-lt"/>
              <a:buAutoNum type="arabicPeriod"/>
            </a:pPr>
            <a:r>
              <a:rPr lang="en-US" dirty="0"/>
              <a:t>Institutions best positioned…</a:t>
            </a:r>
          </a:p>
          <a:p>
            <a:pPr marL="685800" lvl="1" indent="-228600">
              <a:buFont typeface="Arial" panose="020B0604020202020204" pitchFamily="34" charset="0"/>
              <a:buChar char="•"/>
            </a:pPr>
            <a:r>
              <a:rPr lang="en-US" dirty="0"/>
              <a:t>Highly concentrated… ON THE OTHER HAND, INSTITUTIONS WITH HIGHLY CONCENTRATED RECRUITMENT IN A STATE WITH A LARGE DECLINE IN NUMBER OF HIGH-SCHOOL GRADUATES IS GOING TO STRUGGLE.</a:t>
            </a:r>
          </a:p>
          <a:p>
            <a:pPr marL="685800" lvl="1" indent="-228600">
              <a:buFont typeface="Arial" panose="020B0604020202020204" pitchFamily="34" charset="0"/>
              <a:buChar char="•"/>
            </a:pPr>
            <a:r>
              <a:rPr lang="en-US" dirty="0"/>
              <a:t>Highly dispersed… THIS GROUP OF INSTITUTIONS ALSO HAS THE ADVANTAGE THAT THEY CAN MORE EASILY SHIFT RECRUITMENT INTO STATES THAT ARE LESS IMPACTED BY DEMOGRAPHIC CLIFF</a:t>
            </a:r>
          </a:p>
          <a:p>
            <a:pPr marL="685800" lvl="1" indent="-22860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844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50000"/>
              </a:lnSpc>
              <a:buFont typeface="Arial,Sans-Serif"/>
              <a:buChar char="•"/>
            </a:pPr>
            <a:r>
              <a:rPr lang="en-US" dirty="0"/>
              <a:t>Birth rates and other demographics are amplifying today’s complexities  </a:t>
            </a:r>
          </a:p>
          <a:p>
            <a:pPr marL="457200" indent="-457200">
              <a:lnSpc>
                <a:spcPct val="150000"/>
              </a:lnSpc>
              <a:buFont typeface="Arial,Sans-Serif"/>
              <a:buChar char="•"/>
            </a:pPr>
            <a:r>
              <a:rPr lang="en-US" dirty="0"/>
              <a:t>The data from Nathan </a:t>
            </a:r>
            <a:r>
              <a:rPr lang="en-US" dirty="0" err="1"/>
              <a:t>Grawe</a:t>
            </a:r>
            <a:r>
              <a:rPr lang="en-US" dirty="0"/>
              <a:t> and WICHE show:</a:t>
            </a:r>
          </a:p>
          <a:p>
            <a:pPr marL="1447165" lvl="1" indent="-457200">
              <a:lnSpc>
                <a:spcPct val="150000"/>
              </a:lnSpc>
              <a:buFont typeface="Arial,Sans-Serif"/>
              <a:buChar char="•"/>
            </a:pPr>
            <a:r>
              <a:rPr lang="en-US" dirty="0"/>
              <a:t>Demographics are working against colleges and universities </a:t>
            </a:r>
          </a:p>
          <a:p>
            <a:pPr marL="1447165" lvl="1" indent="-457200">
              <a:lnSpc>
                <a:spcPct val="150000"/>
              </a:lnSpc>
              <a:buFont typeface="Arial,Sans-Serif"/>
              <a:buChar char="•"/>
            </a:pPr>
            <a:r>
              <a:rPr lang="en-US" dirty="0"/>
              <a:t>There are not enough students to fill beds.</a:t>
            </a:r>
          </a:p>
          <a:p>
            <a:pPr marL="457200" indent="-457200">
              <a:lnSpc>
                <a:spcPct val="150000"/>
              </a:lnSpc>
              <a:buFont typeface="Arial,Sans-Serif"/>
              <a:buChar char="•"/>
            </a:pPr>
            <a:r>
              <a:rPr lang="en-US" dirty="0"/>
              <a:t>Unique views of the combine data help institutions understand where their admission markets stand </a:t>
            </a:r>
          </a:p>
          <a:p>
            <a:pPr marL="457200" indent="-457200">
              <a:lnSpc>
                <a:spcPct val="150000"/>
              </a:lnSpc>
              <a:buFont typeface="Arial,Sans-Serif"/>
              <a:buChar char="•"/>
            </a:pPr>
            <a:r>
              <a:rPr lang="en-US" dirty="0"/>
              <a:t>COVID-19 has accelerated the trends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418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Othot we have built an advanced analytics SaaS platform that guides colleges and universities to make informed decisions throughout the entire student to alumni lifecycle by better understanding each individual.</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485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613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64973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94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5FDF4AAA-CAB3-4536-45DC-FB82AC0B33E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a:extLst>
              <a:ext uri="{FF2B5EF4-FFF2-40B4-BE49-F238E27FC236}">
                <a16:creationId xmlns:a16="http://schemas.microsoft.com/office/drawing/2014/main" id="{DB8BEF1D-F96A-AFB4-02CD-319754C3D5E0}"/>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10" name="Title">
            <a:extLst>
              <a:ext uri="{FF2B5EF4-FFF2-40B4-BE49-F238E27FC236}">
                <a16:creationId xmlns:a16="http://schemas.microsoft.com/office/drawing/2014/main" id="{353E9B84-050A-07F6-1281-84CDA10C6CFB}"/>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1" name="Picture 10" descr="Icon&#10;&#10;Description automatically generated">
            <a:extLst>
              <a:ext uri="{FF2B5EF4-FFF2-40B4-BE49-F238E27FC236}">
                <a16:creationId xmlns:a16="http://schemas.microsoft.com/office/drawing/2014/main" id="{2C0AFE82-8B97-5ADC-93AA-C666A8F75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4" name="Pentagon 13">
            <a:extLst>
              <a:ext uri="{FF2B5EF4-FFF2-40B4-BE49-F238E27FC236}">
                <a16:creationId xmlns:a16="http://schemas.microsoft.com/office/drawing/2014/main" id="{06E3D592-3FE5-99AA-C0D5-73F0B41A9CEA}"/>
              </a:ext>
            </a:extLst>
          </p:cNvPr>
          <p:cNvSpPr/>
          <p:nvPr userDrawn="1"/>
        </p:nvSpPr>
        <p:spPr>
          <a:xfrm rot="5400000">
            <a:off x="5595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806C6F0A-9DBC-DF1D-7D29-21117451C34C}"/>
              </a:ext>
            </a:extLst>
          </p:cNvPr>
          <p:cNvPicPr>
            <a:picLocks noChangeAspect="1"/>
          </p:cNvPicPr>
          <p:nvPr userDrawn="1"/>
        </p:nvPicPr>
        <p:blipFill>
          <a:blip r:embed="rId4"/>
          <a:srcRect/>
          <a:stretch/>
        </p:blipFill>
        <p:spPr>
          <a:xfrm>
            <a:off x="465720" y="106236"/>
            <a:ext cx="1598530" cy="810018"/>
          </a:xfrm>
          <a:prstGeom prst="rect">
            <a:avLst/>
          </a:prstGeom>
        </p:spPr>
      </p:pic>
    </p:spTree>
    <p:extLst>
      <p:ext uri="{BB962C8B-B14F-4D97-AF65-F5344CB8AC3E}">
        <p14:creationId xmlns:p14="http://schemas.microsoft.com/office/powerpoint/2010/main" val="253310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5">
    <p:spTree>
      <p:nvGrpSpPr>
        <p:cNvPr id="1" name=""/>
        <p:cNvGrpSpPr/>
        <p:nvPr/>
      </p:nvGrpSpPr>
      <p:grpSpPr>
        <a:xfrm>
          <a:off x="0" y="0"/>
          <a:ext cx="0" cy="0"/>
          <a:chOff x="0" y="0"/>
          <a:chExt cx="0" cy="0"/>
        </a:xfrm>
      </p:grpSpPr>
      <p:pic>
        <p:nvPicPr>
          <p:cNvPr id="22" name="Picture Placeholder 4">
            <a:extLst>
              <a:ext uri="{FF2B5EF4-FFF2-40B4-BE49-F238E27FC236}">
                <a16:creationId xmlns:a16="http://schemas.microsoft.com/office/drawing/2014/main" id="{8A401BD3-1C1B-6E4B-891B-90631294D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9181" cy="5143500"/>
          </a:xfrm>
          <a:prstGeom prst="rect">
            <a:avLst/>
          </a:prstGeom>
        </p:spPr>
      </p:pic>
      <p:sp>
        <p:nvSpPr>
          <p:cNvPr id="23" name="Rectangle 22">
            <a:extLst>
              <a:ext uri="{FF2B5EF4-FFF2-40B4-BE49-F238E27FC236}">
                <a16:creationId xmlns:a16="http://schemas.microsoft.com/office/drawing/2014/main" id="{CC5DFF2B-B589-F647-A723-5D002123963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AFE3BA1A-C288-D047-852C-A2B4E4715C73}"/>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B37F611A-85E0-DF49-BB3F-D34E341C6282}"/>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661CF4E0-7659-DD41-B702-8B6F015CD2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5D1BEC8E-10A4-67DF-86F3-6A48B0D7D28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7CBF818D-2BDB-4742-7312-E76292574AF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07226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1">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C8D45C4-F282-2B40-BC59-D70F834FB0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1"/>
            <a:ext cx="9144000" cy="5143137"/>
          </a:xfrm>
          <a:prstGeom prst="rect">
            <a:avLst/>
          </a:prstGeom>
        </p:spPr>
      </p:pic>
      <p:sp>
        <p:nvSpPr>
          <p:cNvPr id="4" name="Rectangle 3">
            <a:extLst>
              <a:ext uri="{FF2B5EF4-FFF2-40B4-BE49-F238E27FC236}">
                <a16:creationId xmlns:a16="http://schemas.microsoft.com/office/drawing/2014/main" id="{DAD081F7-C816-0648-81B6-F94E0F7F302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a:extLst>
              <a:ext uri="{FF2B5EF4-FFF2-40B4-BE49-F238E27FC236}">
                <a16:creationId xmlns:a16="http://schemas.microsoft.com/office/drawing/2014/main" id="{BAF5F54E-20B4-DC4C-A771-2682C247C6D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3" name="Title">
            <a:extLst>
              <a:ext uri="{FF2B5EF4-FFF2-40B4-BE49-F238E27FC236}">
                <a16:creationId xmlns:a16="http://schemas.microsoft.com/office/drawing/2014/main" id="{910019D2-F6FE-A948-8DCE-0606895A5C83}"/>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8AC8254B-C006-1546-9653-43D24E5054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7A66768D-669E-8148-F7EE-AC54B245181E}"/>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FE3FD27B-D258-844F-846E-8D9FC22F838A}"/>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716378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3" name="Rectangle 22">
            <a:extLst>
              <a:ext uri="{FF2B5EF4-FFF2-40B4-BE49-F238E27FC236}">
                <a16:creationId xmlns:a16="http://schemas.microsoft.com/office/drawing/2014/main" id="{1359779D-40B0-394C-B572-E3680495865D}"/>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9C23C1D8-7B87-C840-9E85-430A49D6718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946DBF0A-ED65-1642-AB8A-BE788583DA01}"/>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3" name="Picture 12" descr="Icon&#10;&#10;Description automatically generated">
            <a:extLst>
              <a:ext uri="{FF2B5EF4-FFF2-40B4-BE49-F238E27FC236}">
                <a16:creationId xmlns:a16="http://schemas.microsoft.com/office/drawing/2014/main" id="{6C47C736-2C16-334E-9F51-124DAB6870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0" name="Pentagon 9">
            <a:extLst>
              <a:ext uri="{FF2B5EF4-FFF2-40B4-BE49-F238E27FC236}">
                <a16:creationId xmlns:a16="http://schemas.microsoft.com/office/drawing/2014/main" id="{81F23BDC-F783-C88A-47DE-E20455AD0CB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7C3F44A3-FFBD-83F1-3D46-BFFB628B4F55}"/>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912155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A9E6E108-F898-BD41-B7FA-9D5A6AF395C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a:extLst>
              <a:ext uri="{FF2B5EF4-FFF2-40B4-BE49-F238E27FC236}">
                <a16:creationId xmlns:a16="http://schemas.microsoft.com/office/drawing/2014/main" id="{62798F23-9239-572B-78DA-5A82C0A22B6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1" name="Title">
            <a:extLst>
              <a:ext uri="{FF2B5EF4-FFF2-40B4-BE49-F238E27FC236}">
                <a16:creationId xmlns:a16="http://schemas.microsoft.com/office/drawing/2014/main" id="{5B90150F-9431-3F53-2A09-F34F7585418F}"/>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D23A4905-8C6E-E867-699E-7842EC0B45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5" name="Pentagon 14">
            <a:extLst>
              <a:ext uri="{FF2B5EF4-FFF2-40B4-BE49-F238E27FC236}">
                <a16:creationId xmlns:a16="http://schemas.microsoft.com/office/drawing/2014/main" id="{C32F55FD-E2B3-53FD-9484-BE5CB761E7AB}"/>
              </a:ext>
            </a:extLst>
          </p:cNvPr>
          <p:cNvSpPr/>
          <p:nvPr userDrawn="1"/>
        </p:nvSpPr>
        <p:spPr>
          <a:xfrm rot="5400000">
            <a:off x="7445570" y="-8245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B7A4E26E-42FA-E451-5559-46D81937C199}"/>
              </a:ext>
            </a:extLst>
          </p:cNvPr>
          <p:cNvPicPr>
            <a:picLocks noChangeAspect="1"/>
          </p:cNvPicPr>
          <p:nvPr userDrawn="1"/>
        </p:nvPicPr>
        <p:blipFill>
          <a:blip r:embed="rId4"/>
          <a:srcRect/>
          <a:stretch/>
        </p:blipFill>
        <p:spPr>
          <a:xfrm>
            <a:off x="7351701" y="91246"/>
            <a:ext cx="1598530" cy="810018"/>
          </a:xfrm>
          <a:prstGeom prst="rect">
            <a:avLst/>
          </a:prstGeom>
        </p:spPr>
      </p:pic>
    </p:spTree>
    <p:extLst>
      <p:ext uri="{BB962C8B-B14F-4D97-AF65-F5344CB8AC3E}">
        <p14:creationId xmlns:p14="http://schemas.microsoft.com/office/powerpoint/2010/main" val="1663804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7">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BFDBF43-D0A3-E143-803F-5AF8F0F1CB3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6619410-2BC1-7E4B-BC84-D02068A26AA9}"/>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55E08737-81EB-7343-902D-09B7A83BAA30}"/>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CCBF14DB-3C76-D34B-B94E-1051F2FA074D}"/>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CD38E291-8A2E-D74A-B81D-3D8A90161E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E35BF168-2799-1454-8375-8FF5AF22ECF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42523E6A-8A00-1E12-0D8C-05A60BE84C7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407751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888707"/>
            <a:ext cx="569016" cy="139505"/>
          </a:xfrm>
          <a:prstGeom prst="rect">
            <a:avLst/>
          </a:prstGeom>
        </p:spPr>
      </p:pic>
    </p:spTree>
    <p:extLst>
      <p:ext uri="{BB962C8B-B14F-4D97-AF65-F5344CB8AC3E}">
        <p14:creationId xmlns:p14="http://schemas.microsoft.com/office/powerpoint/2010/main" val="3701441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21" name="Content">
            <a:extLst>
              <a:ext uri="{FF2B5EF4-FFF2-40B4-BE49-F238E27FC236}">
                <a16:creationId xmlns:a16="http://schemas.microsoft.com/office/drawing/2014/main" id="{B18469FF-DCDF-29A4-8BB4-05D2B97C9634}"/>
              </a:ext>
            </a:extLst>
          </p:cNvPr>
          <p:cNvSpPr txBox="1">
            <a:spLocks noGrp="1"/>
          </p:cNvSpPr>
          <p:nvPr>
            <p:ph type="body" idx="13" hasCustomPrompt="1"/>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2" name="Content">
            <a:extLst>
              <a:ext uri="{FF2B5EF4-FFF2-40B4-BE49-F238E27FC236}">
                <a16:creationId xmlns:a16="http://schemas.microsoft.com/office/drawing/2014/main" id="{E099DB84-2A61-9E7A-BD6F-F49A34DD65A2}"/>
              </a:ext>
            </a:extLst>
          </p:cNvPr>
          <p:cNvSpPr txBox="1">
            <a:spLocks noGrp="1"/>
          </p:cNvSpPr>
          <p:nvPr>
            <p:ph type="body" idx="14" hasCustomPrompt="1"/>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Tree>
    <p:extLst>
      <p:ext uri="{BB962C8B-B14F-4D97-AF65-F5344CB8AC3E}">
        <p14:creationId xmlns:p14="http://schemas.microsoft.com/office/powerpoint/2010/main" val="113374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183152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54BC13E-F43D-AC42-B35B-F7204EAAEDEF}"/>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9" name="Google Shape;556;g92c1b8851f_1_212">
            <a:extLst>
              <a:ext uri="{FF2B5EF4-FFF2-40B4-BE49-F238E27FC236}">
                <a16:creationId xmlns:a16="http://schemas.microsoft.com/office/drawing/2014/main" id="{A6AEA095-A326-8B42-86E3-A7BCD44D362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Content">
            <a:extLst>
              <a:ext uri="{FF2B5EF4-FFF2-40B4-BE49-F238E27FC236}">
                <a16:creationId xmlns:a16="http://schemas.microsoft.com/office/drawing/2014/main" id="{DDEDD974-0EE0-754F-905F-F155EEF5496E}"/>
              </a:ext>
            </a:extLst>
          </p:cNvPr>
          <p:cNvSpPr txBox="1">
            <a:spLocks noGrp="1"/>
          </p:cNvSpPr>
          <p:nvPr>
            <p:ph type="body" idx="13" hasCustomPrompt="1"/>
          </p:nvPr>
        </p:nvSpPr>
        <p:spPr>
          <a:xfrm>
            <a:off x="246027" y="993914"/>
            <a:ext cx="4219292" cy="3645216"/>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1" name="Content">
            <a:extLst>
              <a:ext uri="{FF2B5EF4-FFF2-40B4-BE49-F238E27FC236}">
                <a16:creationId xmlns:a16="http://schemas.microsoft.com/office/drawing/2014/main" id="{7ECA3D87-B0ED-9C45-BD55-2E3C704CED61}"/>
              </a:ext>
            </a:extLst>
          </p:cNvPr>
          <p:cNvSpPr txBox="1">
            <a:spLocks noGrp="1"/>
          </p:cNvSpPr>
          <p:nvPr>
            <p:ph type="body" idx="14" hasCustomPrompt="1"/>
          </p:nvPr>
        </p:nvSpPr>
        <p:spPr>
          <a:xfrm>
            <a:off x="4673306" y="993913"/>
            <a:ext cx="4219292" cy="364521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1" name="Picture 10" descr="Icon&#10;&#10;Description automatically generated">
            <a:extLst>
              <a:ext uri="{FF2B5EF4-FFF2-40B4-BE49-F238E27FC236}">
                <a16:creationId xmlns:a16="http://schemas.microsoft.com/office/drawing/2014/main" id="{0CFBB939-C138-E045-BF6D-FF4F9D8172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7" name="Pentagon 6">
            <a:extLst>
              <a:ext uri="{FF2B5EF4-FFF2-40B4-BE49-F238E27FC236}">
                <a16:creationId xmlns:a16="http://schemas.microsoft.com/office/drawing/2014/main" id="{443C7EDA-6437-64F7-F0AA-8099EB6D5CA1}"/>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220BD202-989C-8014-0164-147098E073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3762355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40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220299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1062292"/>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1144568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14837-C239-5839-B74E-E5B4744391C6}"/>
              </a:ext>
            </a:extLst>
          </p:cNvPr>
          <p:cNvSpPr/>
          <p:nvPr userDrawn="1"/>
        </p:nvSpPr>
        <p:spPr>
          <a:xfrm>
            <a:off x="7172793" y="0"/>
            <a:ext cx="1971207" cy="472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2" y="964856"/>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2824" y="-367884"/>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16916" y="65526"/>
            <a:ext cx="1461295" cy="669436"/>
          </a:xfrm>
          <a:prstGeom prst="rect">
            <a:avLst/>
          </a:prstGeom>
        </p:spPr>
      </p:pic>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Tree>
    <p:extLst>
      <p:ext uri="{BB962C8B-B14F-4D97-AF65-F5344CB8AC3E}">
        <p14:creationId xmlns:p14="http://schemas.microsoft.com/office/powerpoint/2010/main" val="772440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2214"/>
            <a:ext cx="569016" cy="139505"/>
          </a:xfrm>
          <a:prstGeom prst="rect">
            <a:avLst/>
          </a:prstGeom>
        </p:spPr>
      </p:pic>
      <p:sp>
        <p:nvSpPr>
          <p:cNvPr id="2" name="Rectangle 1">
            <a:extLst>
              <a:ext uri="{FF2B5EF4-FFF2-40B4-BE49-F238E27FC236}">
                <a16:creationId xmlns:a16="http://schemas.microsoft.com/office/drawing/2014/main" id="{B342B746-EB88-85AF-7F3D-B2E6F779D872}"/>
              </a:ext>
            </a:extLst>
          </p:cNvPr>
          <p:cNvSpPr/>
          <p:nvPr userDrawn="1"/>
        </p:nvSpPr>
        <p:spPr>
          <a:xfrm>
            <a:off x="7172793" y="0"/>
            <a:ext cx="1971207" cy="472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grpSp>
        <p:nvGrpSpPr>
          <p:cNvPr id="3" name="Group 2">
            <a:extLst>
              <a:ext uri="{FF2B5EF4-FFF2-40B4-BE49-F238E27FC236}">
                <a16:creationId xmlns:a16="http://schemas.microsoft.com/office/drawing/2014/main" id="{28D0CDA3-B40F-AF24-3E3F-6D8CC8995967}"/>
              </a:ext>
            </a:extLst>
          </p:cNvPr>
          <p:cNvGrpSpPr/>
          <p:nvPr userDrawn="1"/>
        </p:nvGrpSpPr>
        <p:grpSpPr>
          <a:xfrm>
            <a:off x="7378107" y="-349504"/>
            <a:ext cx="1545718" cy="1529478"/>
            <a:chOff x="7378107" y="-349504"/>
            <a:chExt cx="1545718" cy="1529478"/>
          </a:xfrm>
        </p:grpSpPr>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357624"/>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dirty="0"/>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80517"/>
              <a:ext cx="1461295" cy="669436"/>
            </a:xfrm>
            <a:prstGeom prst="rect">
              <a:avLst/>
            </a:prstGeom>
          </p:spPr>
        </p:pic>
      </p:grpSp>
    </p:spTree>
    <p:extLst>
      <p:ext uri="{BB962C8B-B14F-4D97-AF65-F5344CB8AC3E}">
        <p14:creationId xmlns:p14="http://schemas.microsoft.com/office/powerpoint/2010/main" val="245352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 Content">
    <p:spTree>
      <p:nvGrpSpPr>
        <p:cNvPr id="1" name=""/>
        <p:cNvGrpSpPr/>
        <p:nvPr/>
      </p:nvGrpSpPr>
      <p:grpSpPr>
        <a:xfrm>
          <a:off x="0" y="0"/>
          <a:ext cx="0" cy="0"/>
          <a:chOff x="0" y="0"/>
          <a:chExt cx="0" cy="0"/>
        </a:xfrm>
      </p:grpSpPr>
      <p:sp>
        <p:nvSpPr>
          <p:cNvPr id="23" name="Google Shape;556;g92c1b8851f_1_212">
            <a:extLst>
              <a:ext uri="{FF2B5EF4-FFF2-40B4-BE49-F238E27FC236}">
                <a16:creationId xmlns:a16="http://schemas.microsoft.com/office/drawing/2014/main" id="{0B266291-850C-D443-9443-3A3C6C3F747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4" name="Title">
            <a:extLst>
              <a:ext uri="{FF2B5EF4-FFF2-40B4-BE49-F238E27FC236}">
                <a16:creationId xmlns:a16="http://schemas.microsoft.com/office/drawing/2014/main" id="{7E70C659-F7F4-5845-A86B-A5774ACA9593}"/>
              </a:ext>
            </a:extLst>
          </p:cNvPr>
          <p:cNvSpPr>
            <a:spLocks noGrp="1"/>
          </p:cNvSpPr>
          <p:nvPr>
            <p:ph type="body" sz="quarter" idx="13" hasCustomPrompt="1"/>
          </p:nvPr>
        </p:nvSpPr>
        <p:spPr>
          <a:xfrm>
            <a:off x="246027" y="649459"/>
            <a:ext cx="8651875" cy="301276"/>
          </a:xfrm>
          <a:prstGeom prst="rect">
            <a:avLst/>
          </a:prstGeom>
        </p:spPr>
        <p:txBody>
          <a:bodyPr anchor="ctr"/>
          <a:lstStyle>
            <a:lvl1pPr algn="ctr">
              <a:defRPr sz="1400" b="0">
                <a:solidFill>
                  <a:schemeClr val="bg2"/>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sp>
        <p:nvSpPr>
          <p:cNvPr id="25" name="Title">
            <a:extLst>
              <a:ext uri="{FF2B5EF4-FFF2-40B4-BE49-F238E27FC236}">
                <a16:creationId xmlns:a16="http://schemas.microsoft.com/office/drawing/2014/main" id="{0A966990-6CE0-5D48-9C19-E4EADEEFBA4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0" name="Content">
            <a:extLst>
              <a:ext uri="{FF2B5EF4-FFF2-40B4-BE49-F238E27FC236}">
                <a16:creationId xmlns:a16="http://schemas.microsoft.com/office/drawing/2014/main" id="{96C4039F-22FE-5640-AD7F-9C0FA4AEF0AB}"/>
              </a:ext>
            </a:extLst>
          </p:cNvPr>
          <p:cNvSpPr txBox="1">
            <a:spLocks noGrp="1"/>
          </p:cNvSpPr>
          <p:nvPr>
            <p:ph type="body" idx="10" hasCustomPrompt="1"/>
          </p:nvPr>
        </p:nvSpPr>
        <p:spPr>
          <a:xfrm>
            <a:off x="246027" y="1177666"/>
            <a:ext cx="8651946" cy="346146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1" name="Picture 10" descr="Icon&#10;&#10;Description automatically generated">
            <a:extLst>
              <a:ext uri="{FF2B5EF4-FFF2-40B4-BE49-F238E27FC236}">
                <a16:creationId xmlns:a16="http://schemas.microsoft.com/office/drawing/2014/main" id="{48CB3CBE-9757-5A45-9720-156B9FDCF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993660"/>
            <a:ext cx="569016" cy="139505"/>
          </a:xfrm>
          <a:prstGeom prst="rect">
            <a:avLst/>
          </a:prstGeom>
        </p:spPr>
      </p:pic>
      <p:sp>
        <p:nvSpPr>
          <p:cNvPr id="7" name="Pentagon 6">
            <a:extLst>
              <a:ext uri="{FF2B5EF4-FFF2-40B4-BE49-F238E27FC236}">
                <a16:creationId xmlns:a16="http://schemas.microsoft.com/office/drawing/2014/main" id="{A56609FA-B490-05C0-A104-D0E0DCAF791E}"/>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74563068-64D0-F77D-D901-4289B546C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2088843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A98E88A4-1360-C981-047D-1E408C5B74F8}"/>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95FEEB34-28CD-58BE-EB0D-73BC0F8EBB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764472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dirty="0">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387761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igh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6027088"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7" name="TextBox 16">
            <a:extLst>
              <a:ext uri="{FF2B5EF4-FFF2-40B4-BE49-F238E27FC236}">
                <a16:creationId xmlns:a16="http://schemas.microsoft.com/office/drawing/2014/main" id="{C7D5659B-4D81-F145-8A97-5D0A9A6D4B75}"/>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8" name="Google Shape;556;g92c1b8851f_1_212">
            <a:extLst>
              <a:ext uri="{FF2B5EF4-FFF2-40B4-BE49-F238E27FC236}">
                <a16:creationId xmlns:a16="http://schemas.microsoft.com/office/drawing/2014/main" id="{34507682-D966-8F48-9145-D81335CDDD5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19" name="Picture 18">
            <a:extLst>
              <a:ext uri="{FF2B5EF4-FFF2-40B4-BE49-F238E27FC236}">
                <a16:creationId xmlns:a16="http://schemas.microsoft.com/office/drawing/2014/main" id="{035B484A-D0C4-4B4A-AA64-C695215F59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pic>
        <p:nvPicPr>
          <p:cNvPr id="20" name="Picture 19" descr="Icon&#10;&#10;Description automatically generated">
            <a:extLst>
              <a:ext uri="{FF2B5EF4-FFF2-40B4-BE49-F238E27FC236}">
                <a16:creationId xmlns:a16="http://schemas.microsoft.com/office/drawing/2014/main" id="{CD111068-579B-AB43-BABD-C8D3D33E44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sp>
        <p:nvSpPr>
          <p:cNvPr id="11" name="Pentagon 10">
            <a:extLst>
              <a:ext uri="{FF2B5EF4-FFF2-40B4-BE49-F238E27FC236}">
                <a16:creationId xmlns:a16="http://schemas.microsoft.com/office/drawing/2014/main" id="{9AD0A805-CA71-867C-809A-B3A125CF049B}"/>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A975BF50-2B4D-83F2-A392-847EAF6500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556175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ef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0"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3395473"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3395473"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8" name="TextBox 17">
            <a:extLst>
              <a:ext uri="{FF2B5EF4-FFF2-40B4-BE49-F238E27FC236}">
                <a16:creationId xmlns:a16="http://schemas.microsoft.com/office/drawing/2014/main" id="{A29F31FA-22B1-6644-BF5B-D5C79317588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9" name="Google Shape;556;g92c1b8851f_1_212">
            <a:extLst>
              <a:ext uri="{FF2B5EF4-FFF2-40B4-BE49-F238E27FC236}">
                <a16:creationId xmlns:a16="http://schemas.microsoft.com/office/drawing/2014/main" id="{A0672F99-F132-4F4E-BA9F-C48A09A7097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4D0E9294-BB0C-B246-B5E7-FA10421D2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8444" y="1242095"/>
            <a:ext cx="569016" cy="139505"/>
          </a:xfrm>
          <a:prstGeom prst="rect">
            <a:avLst/>
          </a:prstGeom>
        </p:spPr>
      </p:pic>
      <p:pic>
        <p:nvPicPr>
          <p:cNvPr id="21" name="Picture 20">
            <a:extLst>
              <a:ext uri="{FF2B5EF4-FFF2-40B4-BE49-F238E27FC236}">
                <a16:creationId xmlns:a16="http://schemas.microsoft.com/office/drawing/2014/main" id="{CA894358-934D-1549-B81C-2572D91F77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sp>
        <p:nvSpPr>
          <p:cNvPr id="11" name="Pentagon 10">
            <a:extLst>
              <a:ext uri="{FF2B5EF4-FFF2-40B4-BE49-F238E27FC236}">
                <a16:creationId xmlns:a16="http://schemas.microsoft.com/office/drawing/2014/main" id="{0DE22D0E-047B-CA89-C9D0-B414222FB6B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762D70E5-6AD9-6D5B-7331-5108D5C225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1567225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87949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76BC279D-3E73-F44E-B1A8-37D69D06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08FAC765-FF93-103E-54B9-153151220C3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471300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49083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2" name="Picture 31">
            <a:extLst>
              <a:ext uri="{FF2B5EF4-FFF2-40B4-BE49-F238E27FC236}">
                <a16:creationId xmlns:a16="http://schemas.microsoft.com/office/drawing/2014/main" id="{2F3C2EEB-F4B0-6A49-A1B9-FC0ECA0783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2F7A3664-285A-1B7E-5163-AA6FCEAA78B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0F7B7EFA-4E11-F39D-01AF-BA7557E0371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63245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794048"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374232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667483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37508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37508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331946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331946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6261549"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6261549"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2" name="Google Shape;556;g92c1b8851f_1_212">
            <a:extLst>
              <a:ext uri="{FF2B5EF4-FFF2-40B4-BE49-F238E27FC236}">
                <a16:creationId xmlns:a16="http://schemas.microsoft.com/office/drawing/2014/main" id="{9D0C4664-A487-614F-A2F7-4D5E31B2114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2" name="Title">
            <a:extLst>
              <a:ext uri="{FF2B5EF4-FFF2-40B4-BE49-F238E27FC236}">
                <a16:creationId xmlns:a16="http://schemas.microsoft.com/office/drawing/2014/main" id="{0DD72649-C5FE-DC43-93FA-5D40076CFC49}"/>
              </a:ext>
            </a:extLst>
          </p:cNvPr>
          <p:cNvSpPr>
            <a:spLocks noGrp="1"/>
          </p:cNvSpPr>
          <p:nvPr>
            <p:ph type="body" sz="quarter" idx="19" hasCustomPrompt="1"/>
          </p:nvPr>
        </p:nvSpPr>
        <p:spPr>
          <a:xfrm>
            <a:off x="1687632" y="249281"/>
            <a:ext cx="56159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3" name="TextBox 32">
            <a:extLst>
              <a:ext uri="{FF2B5EF4-FFF2-40B4-BE49-F238E27FC236}">
                <a16:creationId xmlns:a16="http://schemas.microsoft.com/office/drawing/2014/main" id="{4591E0D1-EAD2-E94C-9847-98AEBC7BBB6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39" name="TextBox 38">
            <a:extLst>
              <a:ext uri="{FF2B5EF4-FFF2-40B4-BE49-F238E27FC236}">
                <a16:creationId xmlns:a16="http://schemas.microsoft.com/office/drawing/2014/main" id="{40BB7FBD-A2E2-4545-92D7-1B97FDB31B39}"/>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3" name="Picture 22" descr="Icon&#10;&#10;Description automatically generated">
            <a:extLst>
              <a:ext uri="{FF2B5EF4-FFF2-40B4-BE49-F238E27FC236}">
                <a16:creationId xmlns:a16="http://schemas.microsoft.com/office/drawing/2014/main" id="{313136E9-5A27-094C-90AD-B52650948D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5" name="Picture 24">
            <a:extLst>
              <a:ext uri="{FF2B5EF4-FFF2-40B4-BE49-F238E27FC236}">
                <a16:creationId xmlns:a16="http://schemas.microsoft.com/office/drawing/2014/main" id="{F7E10677-2012-3046-843B-AECD8E68AC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Content Placeholder 3">
            <a:extLst>
              <a:ext uri="{FF2B5EF4-FFF2-40B4-BE49-F238E27FC236}">
                <a16:creationId xmlns:a16="http://schemas.microsoft.com/office/drawing/2014/main" id="{BA0AF543-3A2C-A548-8209-48CD338AF7BF}"/>
              </a:ext>
            </a:extLst>
          </p:cNvPr>
          <p:cNvSpPr>
            <a:spLocks noGrp="1"/>
          </p:cNvSpPr>
          <p:nvPr>
            <p:ph sz="quarter" idx="20" hasCustomPrompt="1"/>
          </p:nvPr>
        </p:nvSpPr>
        <p:spPr>
          <a:xfrm>
            <a:off x="375081"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1" name="Content Placeholder 3">
            <a:extLst>
              <a:ext uri="{FF2B5EF4-FFF2-40B4-BE49-F238E27FC236}">
                <a16:creationId xmlns:a16="http://schemas.microsoft.com/office/drawing/2014/main" id="{A820C3D0-D173-8643-B03B-7F94A0F692C6}"/>
              </a:ext>
            </a:extLst>
          </p:cNvPr>
          <p:cNvSpPr>
            <a:spLocks noGrp="1"/>
          </p:cNvSpPr>
          <p:nvPr>
            <p:ph sz="quarter" idx="21" hasCustomPrompt="1"/>
          </p:nvPr>
        </p:nvSpPr>
        <p:spPr>
          <a:xfrm>
            <a:off x="3317167"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6" name="Content Placeholder 3">
            <a:extLst>
              <a:ext uri="{FF2B5EF4-FFF2-40B4-BE49-F238E27FC236}">
                <a16:creationId xmlns:a16="http://schemas.microsoft.com/office/drawing/2014/main" id="{2E24F384-422E-2B4C-AB2B-56836BED4D17}"/>
              </a:ext>
            </a:extLst>
          </p:cNvPr>
          <p:cNvSpPr>
            <a:spLocks noGrp="1"/>
          </p:cNvSpPr>
          <p:nvPr>
            <p:ph sz="quarter" idx="22" hasCustomPrompt="1"/>
          </p:nvPr>
        </p:nvSpPr>
        <p:spPr>
          <a:xfrm>
            <a:off x="6260151"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4" name="Pentagon 23">
            <a:extLst>
              <a:ext uri="{FF2B5EF4-FFF2-40B4-BE49-F238E27FC236}">
                <a16:creationId xmlns:a16="http://schemas.microsoft.com/office/drawing/2014/main" id="{CFA2611F-6D6D-3021-D2EB-4F642A78B460}"/>
              </a:ext>
            </a:extLst>
          </p:cNvPr>
          <p:cNvSpPr/>
          <p:nvPr userDrawn="1"/>
        </p:nvSpPr>
        <p:spPr>
          <a:xfrm rot="5400000">
            <a:off x="7526574" y="-148468"/>
            <a:ext cx="1248783"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7" name="Picture 26">
            <a:extLst>
              <a:ext uri="{FF2B5EF4-FFF2-40B4-BE49-F238E27FC236}">
                <a16:creationId xmlns:a16="http://schemas.microsoft.com/office/drawing/2014/main" id="{8C2D0D88-A960-4FA6-D7E8-1D1B6C891116}"/>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1331544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547565" y="1190381"/>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274413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4940713"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279397"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279397"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2475971"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2475971"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4672545"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4672545"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8" name="Picture Placeholder 2">
            <a:extLst>
              <a:ext uri="{FF2B5EF4-FFF2-40B4-BE49-F238E27FC236}">
                <a16:creationId xmlns:a16="http://schemas.microsoft.com/office/drawing/2014/main" id="{93AD9F52-1B84-0445-AFE5-C9ACD2BC055E}"/>
              </a:ext>
            </a:extLst>
          </p:cNvPr>
          <p:cNvSpPr>
            <a:spLocks noGrp="1" noChangeAspect="1"/>
          </p:cNvSpPr>
          <p:nvPr>
            <p:ph type="pic" sz="quarter" idx="19" hasCustomPrompt="1"/>
          </p:nvPr>
        </p:nvSpPr>
        <p:spPr>
          <a:xfrm>
            <a:off x="713728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0" name="Text Placeholder 3">
            <a:extLst>
              <a:ext uri="{FF2B5EF4-FFF2-40B4-BE49-F238E27FC236}">
                <a16:creationId xmlns:a16="http://schemas.microsoft.com/office/drawing/2014/main" id="{71E3800B-C77A-7344-AF2A-622A80E20F4C}"/>
              </a:ext>
            </a:extLst>
          </p:cNvPr>
          <p:cNvSpPr>
            <a:spLocks noGrp="1"/>
          </p:cNvSpPr>
          <p:nvPr>
            <p:ph type="body" sz="quarter" idx="20" hasCustomPrompt="1"/>
          </p:nvPr>
        </p:nvSpPr>
        <p:spPr>
          <a:xfrm>
            <a:off x="6869120"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1" name="Text Placeholder 3">
            <a:extLst>
              <a:ext uri="{FF2B5EF4-FFF2-40B4-BE49-F238E27FC236}">
                <a16:creationId xmlns:a16="http://schemas.microsoft.com/office/drawing/2014/main" id="{6F4644FF-D4AB-FA4F-AED3-22426723D6BB}"/>
              </a:ext>
            </a:extLst>
          </p:cNvPr>
          <p:cNvSpPr>
            <a:spLocks noGrp="1"/>
          </p:cNvSpPr>
          <p:nvPr>
            <p:ph type="body" sz="quarter" idx="21" hasCustomPrompt="1"/>
          </p:nvPr>
        </p:nvSpPr>
        <p:spPr>
          <a:xfrm>
            <a:off x="6869120"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5" name="Google Shape;556;g92c1b8851f_1_212">
            <a:extLst>
              <a:ext uri="{FF2B5EF4-FFF2-40B4-BE49-F238E27FC236}">
                <a16:creationId xmlns:a16="http://schemas.microsoft.com/office/drawing/2014/main" id="{F64B0CBC-109C-8241-B86F-C1751DF6E5EF}"/>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6" name="Title">
            <a:extLst>
              <a:ext uri="{FF2B5EF4-FFF2-40B4-BE49-F238E27FC236}">
                <a16:creationId xmlns:a16="http://schemas.microsoft.com/office/drawing/2014/main" id="{176804E6-8045-9D4F-82E7-225CF7F24999}"/>
              </a:ext>
            </a:extLst>
          </p:cNvPr>
          <p:cNvSpPr>
            <a:spLocks noGrp="1"/>
          </p:cNvSpPr>
          <p:nvPr>
            <p:ph type="body" sz="quarter" idx="22" hasCustomPrompt="1"/>
          </p:nvPr>
        </p:nvSpPr>
        <p:spPr>
          <a:xfrm>
            <a:off x="1912245" y="234172"/>
            <a:ext cx="51184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7" name="TextBox 26">
            <a:extLst>
              <a:ext uri="{FF2B5EF4-FFF2-40B4-BE49-F238E27FC236}">
                <a16:creationId xmlns:a16="http://schemas.microsoft.com/office/drawing/2014/main" id="{D692661F-4E63-B948-A93C-B5A1AFBF6516}"/>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2" name="TextBox 41">
            <a:extLst>
              <a:ext uri="{FF2B5EF4-FFF2-40B4-BE49-F238E27FC236}">
                <a16:creationId xmlns:a16="http://schemas.microsoft.com/office/drawing/2014/main" id="{DAEC6C0F-CC87-9E45-A939-9D0ACF666365}"/>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8" name="Picture 27" descr="Icon&#10;&#10;Description automatically generated">
            <a:extLst>
              <a:ext uri="{FF2B5EF4-FFF2-40B4-BE49-F238E27FC236}">
                <a16:creationId xmlns:a16="http://schemas.microsoft.com/office/drawing/2014/main" id="{6598B5BB-C79E-D946-9496-14D890AB2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0" name="Picture 29">
            <a:extLst>
              <a:ext uri="{FF2B5EF4-FFF2-40B4-BE49-F238E27FC236}">
                <a16:creationId xmlns:a16="http://schemas.microsoft.com/office/drawing/2014/main" id="{2345E008-7E2B-5A4F-A02E-96710C46A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2" name="Content Placeholder 3">
            <a:extLst>
              <a:ext uri="{FF2B5EF4-FFF2-40B4-BE49-F238E27FC236}">
                <a16:creationId xmlns:a16="http://schemas.microsoft.com/office/drawing/2014/main" id="{411A76BE-F664-B34F-B8BF-B92B29E6F11C}"/>
              </a:ext>
            </a:extLst>
          </p:cNvPr>
          <p:cNvSpPr>
            <a:spLocks noGrp="1"/>
          </p:cNvSpPr>
          <p:nvPr>
            <p:ph sz="quarter" idx="23" hasCustomPrompt="1"/>
          </p:nvPr>
        </p:nvSpPr>
        <p:spPr>
          <a:xfrm>
            <a:off x="279398"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29" name="Content Placeholder 3">
            <a:extLst>
              <a:ext uri="{FF2B5EF4-FFF2-40B4-BE49-F238E27FC236}">
                <a16:creationId xmlns:a16="http://schemas.microsoft.com/office/drawing/2014/main" id="{FFE920DB-B4D5-CD4C-8308-A42C0BD1AE57}"/>
              </a:ext>
            </a:extLst>
          </p:cNvPr>
          <p:cNvSpPr>
            <a:spLocks noGrp="1"/>
          </p:cNvSpPr>
          <p:nvPr>
            <p:ph sz="quarter" idx="24" hasCustomPrompt="1"/>
          </p:nvPr>
        </p:nvSpPr>
        <p:spPr>
          <a:xfrm>
            <a:off x="2477032"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1" name="Content Placeholder 3">
            <a:extLst>
              <a:ext uri="{FF2B5EF4-FFF2-40B4-BE49-F238E27FC236}">
                <a16:creationId xmlns:a16="http://schemas.microsoft.com/office/drawing/2014/main" id="{F0B55839-A488-0346-9BAA-C84CBA42B4F1}"/>
              </a:ext>
            </a:extLst>
          </p:cNvPr>
          <p:cNvSpPr>
            <a:spLocks noGrp="1"/>
          </p:cNvSpPr>
          <p:nvPr>
            <p:ph sz="quarter" idx="25" hasCustomPrompt="1"/>
          </p:nvPr>
        </p:nvSpPr>
        <p:spPr>
          <a:xfrm>
            <a:off x="4674665"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2" name="Content Placeholder 3">
            <a:extLst>
              <a:ext uri="{FF2B5EF4-FFF2-40B4-BE49-F238E27FC236}">
                <a16:creationId xmlns:a16="http://schemas.microsoft.com/office/drawing/2014/main" id="{94D2B7D0-9E16-6E4A-89AC-3105741D1034}"/>
              </a:ext>
            </a:extLst>
          </p:cNvPr>
          <p:cNvSpPr>
            <a:spLocks noGrp="1"/>
          </p:cNvSpPr>
          <p:nvPr>
            <p:ph sz="quarter" idx="26" hasCustomPrompt="1"/>
          </p:nvPr>
        </p:nvSpPr>
        <p:spPr>
          <a:xfrm>
            <a:off x="6864615"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0E3A1A86-2BF0-E9E6-3B55-53ADA5C650BC}"/>
              </a:ext>
            </a:extLst>
          </p:cNvPr>
          <p:cNvSpPr/>
          <p:nvPr userDrawn="1"/>
        </p:nvSpPr>
        <p:spPr>
          <a:xfrm rot="5400000">
            <a:off x="7558317" y="-180210"/>
            <a:ext cx="1185297"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37D97CEB-55E9-8696-5888-E2F913B53DA9}"/>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1249003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stitution Info">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University Image</a:t>
            </a:r>
            <a:endParaRPr dirty="0"/>
          </a:p>
        </p:txBody>
      </p:sp>
      <p:sp>
        <p:nvSpPr>
          <p:cNvPr id="4" name="Picture Placeholder 2">
            <a:extLst>
              <a:ext uri="{FF2B5EF4-FFF2-40B4-BE49-F238E27FC236}">
                <a16:creationId xmlns:a16="http://schemas.microsoft.com/office/drawing/2014/main" id="{C225885E-1242-7941-AC4C-5C77EC4C4AA7}"/>
              </a:ext>
            </a:extLst>
          </p:cNvPr>
          <p:cNvSpPr>
            <a:spLocks noGrp="1" noChangeAspect="1"/>
          </p:cNvSpPr>
          <p:nvPr>
            <p:ph type="pic" sz="quarter" idx="11" hasCustomPrompt="1"/>
          </p:nvPr>
        </p:nvSpPr>
        <p:spPr>
          <a:xfrm>
            <a:off x="5628679" y="203444"/>
            <a:ext cx="1391842" cy="1391479"/>
          </a:xfrm>
          <a:prstGeom prst="ellipse">
            <a:avLst/>
          </a:prstGeom>
          <a:pattFill prst="pct20">
            <a:fgClr>
              <a:schemeClr val="accent2"/>
            </a:fgClr>
            <a:bgClr>
              <a:schemeClr val="bg1"/>
            </a:bgClr>
          </a:pattFill>
          <a:ln w="12700">
            <a:solidFill>
              <a:schemeClr val="bg1"/>
            </a:solidFill>
          </a:ln>
        </p:spPr>
        <p:txBody>
          <a:bodyPr/>
          <a:lstStyle>
            <a:lvl1pPr marL="0" indent="0" algn="ctr">
              <a:buNone/>
              <a:defRPr sz="1000">
                <a:latin typeface="Franklin Gothic Book" panose="020B0503020102020204" pitchFamily="34" charset="0"/>
              </a:defRPr>
            </a:lvl1pPr>
          </a:lstStyle>
          <a:p>
            <a:r>
              <a:rPr lang="en-US" dirty="0"/>
              <a:t>Click to add presenter photo</a:t>
            </a:r>
          </a:p>
        </p:txBody>
      </p:sp>
      <p:sp>
        <p:nvSpPr>
          <p:cNvPr id="5" name="Pentagon 4">
            <a:extLst>
              <a:ext uri="{FF2B5EF4-FFF2-40B4-BE49-F238E27FC236}">
                <a16:creationId xmlns:a16="http://schemas.microsoft.com/office/drawing/2014/main" id="{C8BF8C1C-43DE-76E2-5AC3-EAB35D3CCDE1}"/>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961AC0AE-E357-70F5-38CE-133BB505DE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1962643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Full Picture</a:t>
            </a:r>
            <a:endParaRPr dirty="0"/>
          </a:p>
        </p:txBody>
      </p:sp>
      <p:sp>
        <p:nvSpPr>
          <p:cNvPr id="4" name="Pentagon 3">
            <a:extLst>
              <a:ext uri="{FF2B5EF4-FFF2-40B4-BE49-F238E27FC236}">
                <a16:creationId xmlns:a16="http://schemas.microsoft.com/office/drawing/2014/main" id="{4A2D12D6-2438-7A26-90FA-08E677CA717D}"/>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5" name="Picture 4">
            <a:extLst>
              <a:ext uri="{FF2B5EF4-FFF2-40B4-BE49-F238E27FC236}">
                <a16:creationId xmlns:a16="http://schemas.microsoft.com/office/drawing/2014/main" id="{4118680B-82AD-71A6-5146-4016492599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2489850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ic Right + Box">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10" name="Google Shape;545;g92c1b8851f_1_208">
            <a:extLst>
              <a:ext uri="{FF2B5EF4-FFF2-40B4-BE49-F238E27FC236}">
                <a16:creationId xmlns:a16="http://schemas.microsoft.com/office/drawing/2014/main" id="{6ACB45ED-AE62-DC4A-968E-BFB7008A5CDF}"/>
              </a:ext>
            </a:extLst>
          </p:cNvPr>
          <p:cNvSpPr>
            <a:spLocks noGrp="1"/>
          </p:cNvSpPr>
          <p:nvPr>
            <p:ph type="pic" idx="2" hasCustomPrompt="1"/>
          </p:nvPr>
        </p:nvSpPr>
        <p:spPr>
          <a:xfrm>
            <a:off x="2059146" y="0"/>
            <a:ext cx="7084854"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6" name="TextBox 5">
            <a:extLst>
              <a:ext uri="{FF2B5EF4-FFF2-40B4-BE49-F238E27FC236}">
                <a16:creationId xmlns:a16="http://schemas.microsoft.com/office/drawing/2014/main" id="{D9B0C76B-B9DF-1E4F-83C2-4947E2048DE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8" name="Google Shape;556;g92c1b8851f_1_212">
            <a:extLst>
              <a:ext uri="{FF2B5EF4-FFF2-40B4-BE49-F238E27FC236}">
                <a16:creationId xmlns:a16="http://schemas.microsoft.com/office/drawing/2014/main" id="{6BA46FFA-3789-0D4B-8128-45AB90C4F5B9}"/>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sp>
        <p:nvSpPr>
          <p:cNvPr id="9" name="Pentagon 8">
            <a:extLst>
              <a:ext uri="{FF2B5EF4-FFF2-40B4-BE49-F238E27FC236}">
                <a16:creationId xmlns:a16="http://schemas.microsoft.com/office/drawing/2014/main" id="{3AC040E0-3B1A-02AD-12CB-7B8404260823}"/>
              </a:ext>
            </a:extLst>
          </p:cNvPr>
          <p:cNvSpPr/>
          <p:nvPr userDrawn="1"/>
        </p:nvSpPr>
        <p:spPr>
          <a:xfrm>
            <a:off x="0" y="322806"/>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2C14C986-F2A5-769C-37E4-8AE56DCC3B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836" y="409355"/>
            <a:ext cx="1461295" cy="669436"/>
          </a:xfrm>
          <a:prstGeom prst="rect">
            <a:avLst/>
          </a:prstGeom>
        </p:spPr>
      </p:pic>
    </p:spTree>
    <p:extLst>
      <p:ext uri="{BB962C8B-B14F-4D97-AF65-F5344CB8AC3E}">
        <p14:creationId xmlns:p14="http://schemas.microsoft.com/office/powerpoint/2010/main" val="389806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2913007"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9" name="Google Shape;545;g92c1b8851f_1_208">
            <a:extLst>
              <a:ext uri="{FF2B5EF4-FFF2-40B4-BE49-F238E27FC236}">
                <a16:creationId xmlns:a16="http://schemas.microsoft.com/office/drawing/2014/main" id="{4AD16165-EBA5-E94A-8505-EB2A8369663B}"/>
              </a:ext>
            </a:extLst>
          </p:cNvPr>
          <p:cNvSpPr>
            <a:spLocks noGrp="1"/>
          </p:cNvSpPr>
          <p:nvPr>
            <p:ph type="pic" idx="2" hasCustomPrompt="1"/>
          </p:nvPr>
        </p:nvSpPr>
        <p:spPr>
          <a:xfrm>
            <a:off x="2907792" y="0"/>
            <a:ext cx="6236208"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10" name="Picture 9" descr="A picture containing drawing&#10;&#10;Description automatically generated">
            <a:extLst>
              <a:ext uri="{FF2B5EF4-FFF2-40B4-BE49-F238E27FC236}">
                <a16:creationId xmlns:a16="http://schemas.microsoft.com/office/drawing/2014/main" id="{E21232F5-55EF-FD4F-916B-671A70A27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2" name="Pentagon 11">
            <a:extLst>
              <a:ext uri="{FF2B5EF4-FFF2-40B4-BE49-F238E27FC236}">
                <a16:creationId xmlns:a16="http://schemas.microsoft.com/office/drawing/2014/main" id="{4A0785C8-A405-0390-74BD-672F00436D30}"/>
              </a:ext>
            </a:extLst>
          </p:cNvPr>
          <p:cNvSpPr/>
          <p:nvPr userDrawn="1"/>
        </p:nvSpPr>
        <p:spPr>
          <a:xfrm>
            <a:off x="-24370" y="274639"/>
            <a:ext cx="1990914" cy="1019550"/>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3" name="Picture 12">
            <a:extLst>
              <a:ext uri="{FF2B5EF4-FFF2-40B4-BE49-F238E27FC236}">
                <a16:creationId xmlns:a16="http://schemas.microsoft.com/office/drawing/2014/main" id="{D3C8D25B-38DF-96C2-2D34-AAE3DE53CA41}"/>
              </a:ext>
            </a:extLst>
          </p:cNvPr>
          <p:cNvPicPr>
            <a:picLocks noChangeAspect="1"/>
          </p:cNvPicPr>
          <p:nvPr userDrawn="1"/>
        </p:nvPicPr>
        <p:blipFill>
          <a:blip r:embed="rId3"/>
          <a:srcRect/>
          <a:stretch/>
        </p:blipFill>
        <p:spPr>
          <a:xfrm>
            <a:off x="39373" y="370696"/>
            <a:ext cx="1598530" cy="810018"/>
          </a:xfrm>
          <a:prstGeom prst="rect">
            <a:avLst/>
          </a:prstGeom>
        </p:spPr>
      </p:pic>
    </p:spTree>
    <p:extLst>
      <p:ext uri="{BB962C8B-B14F-4D97-AF65-F5344CB8AC3E}">
        <p14:creationId xmlns:p14="http://schemas.microsoft.com/office/powerpoint/2010/main" val="673043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ictur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17C9F-A13F-B4DC-0DAC-5BD9EAF26825}"/>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6" name="Google Shape;545;g92c1b8851f_1_208">
            <a:extLst>
              <a:ext uri="{FF2B5EF4-FFF2-40B4-BE49-F238E27FC236}">
                <a16:creationId xmlns:a16="http://schemas.microsoft.com/office/drawing/2014/main" id="{0FF0FD18-72EE-C944-A5D2-6C631FF02C57}"/>
              </a:ext>
            </a:extLst>
          </p:cNvPr>
          <p:cNvSpPr>
            <a:spLocks noGrp="1"/>
          </p:cNvSpPr>
          <p:nvPr>
            <p:ph type="pic" idx="12" hasCustomPrompt="1"/>
          </p:nvPr>
        </p:nvSpPr>
        <p:spPr>
          <a:xfrm>
            <a:off x="375080" y="607773"/>
            <a:ext cx="5042526" cy="1780348"/>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7" name="Google Shape;545;g92c1b8851f_1_208">
            <a:extLst>
              <a:ext uri="{FF2B5EF4-FFF2-40B4-BE49-F238E27FC236}">
                <a16:creationId xmlns:a16="http://schemas.microsoft.com/office/drawing/2014/main" id="{036552A2-2980-7E45-AF81-7ED2C33D49F0}"/>
              </a:ext>
            </a:extLst>
          </p:cNvPr>
          <p:cNvSpPr>
            <a:spLocks noGrp="1"/>
          </p:cNvSpPr>
          <p:nvPr>
            <p:ph type="pic" idx="13" hasCustomPrompt="1"/>
          </p:nvPr>
        </p:nvSpPr>
        <p:spPr>
          <a:xfrm>
            <a:off x="375081" y="2501377"/>
            <a:ext cx="5042525" cy="1901014"/>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Google Shape;547;g92c1b8851f_1_212">
            <a:extLst>
              <a:ext uri="{FF2B5EF4-FFF2-40B4-BE49-F238E27FC236}">
                <a16:creationId xmlns:a16="http://schemas.microsoft.com/office/drawing/2014/main" id="{28D88B56-4CDC-354E-84DE-412715D27528}"/>
              </a:ext>
            </a:extLst>
          </p:cNvPr>
          <p:cNvSpPr txBox="1">
            <a:spLocks noGrp="1"/>
          </p:cNvSpPr>
          <p:nvPr>
            <p:ph type="body" idx="1"/>
          </p:nvPr>
        </p:nvSpPr>
        <p:spPr>
          <a:xfrm>
            <a:off x="5678423" y="607773"/>
            <a:ext cx="3189249"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9" name="Google Shape;376;g92c1b8851f_1_40">
            <a:extLst>
              <a:ext uri="{FF2B5EF4-FFF2-40B4-BE49-F238E27FC236}">
                <a16:creationId xmlns:a16="http://schemas.microsoft.com/office/drawing/2014/main" id="{B9AB8196-529C-B74E-8ADB-82377595B04B}"/>
              </a:ext>
            </a:extLst>
          </p:cNvPr>
          <p:cNvSpPr txBox="1">
            <a:spLocks noGrp="1"/>
          </p:cNvSpPr>
          <p:nvPr>
            <p:ph type="body" idx="10" hasCustomPrompt="1"/>
          </p:nvPr>
        </p:nvSpPr>
        <p:spPr>
          <a:xfrm>
            <a:off x="5678423" y="1506786"/>
            <a:ext cx="3189249" cy="289560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8" name="Google Shape;556;g92c1b8851f_1_212">
            <a:extLst>
              <a:ext uri="{FF2B5EF4-FFF2-40B4-BE49-F238E27FC236}">
                <a16:creationId xmlns:a16="http://schemas.microsoft.com/office/drawing/2014/main" id="{35CCE8AA-47A4-814B-97CE-B126009F3F92}"/>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96D9DDB7-269C-DF42-9A3D-CFD7A36AA7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45745" y="1115095"/>
            <a:ext cx="569016" cy="139505"/>
          </a:xfrm>
          <a:prstGeom prst="rect">
            <a:avLst/>
          </a:prstGeom>
        </p:spPr>
      </p:pic>
      <p:sp>
        <p:nvSpPr>
          <p:cNvPr id="10" name="Pentagon 9">
            <a:extLst>
              <a:ext uri="{FF2B5EF4-FFF2-40B4-BE49-F238E27FC236}">
                <a16:creationId xmlns:a16="http://schemas.microsoft.com/office/drawing/2014/main" id="{65BD4825-F37A-E0D3-3CBC-D598B99A9F74}"/>
              </a:ext>
            </a:extLst>
          </p:cNvPr>
          <p:cNvSpPr/>
          <p:nvPr userDrawn="1"/>
        </p:nvSpPr>
        <p:spPr>
          <a:xfrm rot="5400000">
            <a:off x="531246" y="-165086"/>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8661D2D1-197A-7ED6-8BF4-BD807DC94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7292" y="61318"/>
            <a:ext cx="1461295" cy="669436"/>
          </a:xfrm>
          <a:prstGeom prst="rect">
            <a:avLst/>
          </a:prstGeom>
        </p:spPr>
      </p:pic>
    </p:spTree>
    <p:extLst>
      <p:ext uri="{BB962C8B-B14F-4D97-AF65-F5344CB8AC3E}">
        <p14:creationId xmlns:p14="http://schemas.microsoft.com/office/powerpoint/2010/main" val="2316417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84EAC-5862-1C4E-8758-3822DC168854}"/>
              </a:ext>
            </a:extLst>
          </p:cNvPr>
          <p:cNvSpPr/>
          <p:nvPr userDrawn="1"/>
        </p:nvSpPr>
        <p:spPr>
          <a:xfrm>
            <a:off x="0" y="4665133"/>
            <a:ext cx="9144000" cy="47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45;g92c1b8851f_1_208">
            <a:extLst>
              <a:ext uri="{FF2B5EF4-FFF2-40B4-BE49-F238E27FC236}">
                <a16:creationId xmlns:a16="http://schemas.microsoft.com/office/drawing/2014/main" id="{C9640ECF-06CF-0B4A-AFCC-B6541C71E79C}"/>
              </a:ext>
            </a:extLst>
          </p:cNvPr>
          <p:cNvSpPr>
            <a:spLocks noGrp="1"/>
          </p:cNvSpPr>
          <p:nvPr>
            <p:ph type="pic" idx="2" hasCustomPrompt="1"/>
          </p:nvPr>
        </p:nvSpPr>
        <p:spPr>
          <a:xfrm>
            <a:off x="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5;g92c1b8851f_1_208">
            <a:extLst>
              <a:ext uri="{FF2B5EF4-FFF2-40B4-BE49-F238E27FC236}">
                <a16:creationId xmlns:a16="http://schemas.microsoft.com/office/drawing/2014/main" id="{0F716222-0E22-6740-AA20-4F4285405C3F}"/>
              </a:ext>
            </a:extLst>
          </p:cNvPr>
          <p:cNvSpPr>
            <a:spLocks noGrp="1"/>
          </p:cNvSpPr>
          <p:nvPr>
            <p:ph type="pic" idx="11" hasCustomPrompt="1"/>
          </p:nvPr>
        </p:nvSpPr>
        <p:spPr>
          <a:xfrm>
            <a:off x="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5" name="Google Shape;545;g92c1b8851f_1_208">
            <a:extLst>
              <a:ext uri="{FF2B5EF4-FFF2-40B4-BE49-F238E27FC236}">
                <a16:creationId xmlns:a16="http://schemas.microsoft.com/office/drawing/2014/main" id="{54B490BB-638A-1641-8D43-E57703AC13C1}"/>
              </a:ext>
            </a:extLst>
          </p:cNvPr>
          <p:cNvSpPr>
            <a:spLocks noGrp="1"/>
          </p:cNvSpPr>
          <p:nvPr>
            <p:ph type="pic" idx="12" hasCustomPrompt="1"/>
          </p:nvPr>
        </p:nvSpPr>
        <p:spPr>
          <a:xfrm>
            <a:off x="459652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6" name="Google Shape;545;g92c1b8851f_1_208">
            <a:extLst>
              <a:ext uri="{FF2B5EF4-FFF2-40B4-BE49-F238E27FC236}">
                <a16:creationId xmlns:a16="http://schemas.microsoft.com/office/drawing/2014/main" id="{F99A4300-0F3E-FE45-A3A3-A19FED7F33BD}"/>
              </a:ext>
            </a:extLst>
          </p:cNvPr>
          <p:cNvSpPr>
            <a:spLocks noGrp="1"/>
          </p:cNvSpPr>
          <p:nvPr>
            <p:ph type="pic" idx="13" hasCustomPrompt="1"/>
          </p:nvPr>
        </p:nvSpPr>
        <p:spPr>
          <a:xfrm>
            <a:off x="459652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314893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343482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Picture +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4" name="Rectangle 13">
            <a:extLst>
              <a:ext uri="{FF2B5EF4-FFF2-40B4-BE49-F238E27FC236}">
                <a16:creationId xmlns:a16="http://schemas.microsoft.com/office/drawing/2014/main" id="{949EAC80-BEB0-7F4F-8DA0-01C0F097ED8C}"/>
              </a:ext>
            </a:extLst>
          </p:cNvPr>
          <p:cNvSpPr/>
          <p:nvPr userDrawn="1"/>
        </p:nvSpPr>
        <p:spPr>
          <a:xfrm>
            <a:off x="275939" y="1593669"/>
            <a:ext cx="4197096" cy="298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5" name="Google Shape;547;g92c1b8851f_1_212">
            <a:extLst>
              <a:ext uri="{FF2B5EF4-FFF2-40B4-BE49-F238E27FC236}">
                <a16:creationId xmlns:a16="http://schemas.microsoft.com/office/drawing/2014/main" id="{A34F6ECA-CD39-FE4F-8C81-077B6DDB363D}"/>
              </a:ext>
            </a:extLst>
          </p:cNvPr>
          <p:cNvSpPr txBox="1">
            <a:spLocks noGrp="1"/>
          </p:cNvSpPr>
          <p:nvPr>
            <p:ph type="body" idx="1"/>
          </p:nvPr>
        </p:nvSpPr>
        <p:spPr>
          <a:xfrm>
            <a:off x="524933" y="1800379"/>
            <a:ext cx="3717462"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6" name="Google Shape;376;g92c1b8851f_1_40">
            <a:extLst>
              <a:ext uri="{FF2B5EF4-FFF2-40B4-BE49-F238E27FC236}">
                <a16:creationId xmlns:a16="http://schemas.microsoft.com/office/drawing/2014/main" id="{D61DED9D-BEC6-D945-9B76-8158CC6F76BB}"/>
              </a:ext>
            </a:extLst>
          </p:cNvPr>
          <p:cNvSpPr txBox="1">
            <a:spLocks noGrp="1"/>
          </p:cNvSpPr>
          <p:nvPr>
            <p:ph type="body" idx="10" hasCustomPrompt="1"/>
          </p:nvPr>
        </p:nvSpPr>
        <p:spPr>
          <a:xfrm>
            <a:off x="524932" y="2472811"/>
            <a:ext cx="3717463" cy="1955172"/>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Click to add text</a:t>
            </a:r>
          </a:p>
        </p:txBody>
      </p:sp>
      <p:sp>
        <p:nvSpPr>
          <p:cNvPr id="19" name="TextBox 18">
            <a:extLst>
              <a:ext uri="{FF2B5EF4-FFF2-40B4-BE49-F238E27FC236}">
                <a16:creationId xmlns:a16="http://schemas.microsoft.com/office/drawing/2014/main" id="{FD537B9B-07F5-484D-9595-ABF8E12ACF6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8" name="Google Shape;556;g92c1b8851f_1_212">
            <a:extLst>
              <a:ext uri="{FF2B5EF4-FFF2-40B4-BE49-F238E27FC236}">
                <a16:creationId xmlns:a16="http://schemas.microsoft.com/office/drawing/2014/main" id="{74D1DCFA-AE94-6748-AD88-984DFB222081}"/>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19E82004-D5F6-1841-8B6C-7866A6BB0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260" y="2287532"/>
            <a:ext cx="569016" cy="139505"/>
          </a:xfrm>
          <a:prstGeom prst="rect">
            <a:avLst/>
          </a:prstGeom>
        </p:spPr>
      </p:pic>
      <p:pic>
        <p:nvPicPr>
          <p:cNvPr id="29" name="Picture 28">
            <a:extLst>
              <a:ext uri="{FF2B5EF4-FFF2-40B4-BE49-F238E27FC236}">
                <a16:creationId xmlns:a16="http://schemas.microsoft.com/office/drawing/2014/main" id="{B3B2E7C2-3405-7442-B329-7D64766072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5" name="Pentagon 14">
            <a:extLst>
              <a:ext uri="{FF2B5EF4-FFF2-40B4-BE49-F238E27FC236}">
                <a16:creationId xmlns:a16="http://schemas.microsoft.com/office/drawing/2014/main" id="{64E64365-7BEC-2712-93A9-F1CF8194665D}"/>
              </a:ext>
            </a:extLst>
          </p:cNvPr>
          <p:cNvSpPr/>
          <p:nvPr userDrawn="1"/>
        </p:nvSpPr>
        <p:spPr>
          <a:xfrm rot="5400000">
            <a:off x="3681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7D917E34-D03B-DA99-157B-2A556C6EA329}"/>
              </a:ext>
            </a:extLst>
          </p:cNvPr>
          <p:cNvPicPr>
            <a:picLocks noChangeAspect="1"/>
          </p:cNvPicPr>
          <p:nvPr userDrawn="1"/>
        </p:nvPicPr>
        <p:blipFill>
          <a:blip r:embed="rId4"/>
          <a:srcRect/>
          <a:stretch/>
        </p:blipFill>
        <p:spPr>
          <a:xfrm>
            <a:off x="274320" y="106236"/>
            <a:ext cx="1598530" cy="810018"/>
          </a:xfrm>
          <a:prstGeom prst="rect">
            <a:avLst/>
          </a:prstGeom>
        </p:spPr>
      </p:pic>
    </p:spTree>
    <p:extLst>
      <p:ext uri="{BB962C8B-B14F-4D97-AF65-F5344CB8AC3E}">
        <p14:creationId xmlns:p14="http://schemas.microsoft.com/office/powerpoint/2010/main" val="2739721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Picture +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5C55D1-A0A0-2CA4-E6C1-7E27E7EC69A4}"/>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7" name="Pentagon 16">
            <a:extLst>
              <a:ext uri="{FF2B5EF4-FFF2-40B4-BE49-F238E27FC236}">
                <a16:creationId xmlns:a16="http://schemas.microsoft.com/office/drawing/2014/main" id="{64470A9F-9161-1FC1-86CB-E803E7603417}"/>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descr="Icon&#10;&#10;Description automatically generated">
            <a:extLst>
              <a:ext uri="{FF2B5EF4-FFF2-40B4-BE49-F238E27FC236}">
                <a16:creationId xmlns:a16="http://schemas.microsoft.com/office/drawing/2014/main" id="{45789BE3-88EB-4F47-9B8A-A7C66E647B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054" y="2097180"/>
            <a:ext cx="569016" cy="139505"/>
          </a:xfrm>
          <a:prstGeom prst="rect">
            <a:avLst/>
          </a:prstGeom>
        </p:spPr>
      </p:pic>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28" name="Google Shape;547;g92c1b8851f_1_212">
            <a:extLst>
              <a:ext uri="{FF2B5EF4-FFF2-40B4-BE49-F238E27FC236}">
                <a16:creationId xmlns:a16="http://schemas.microsoft.com/office/drawing/2014/main" id="{921A3AE3-5FA1-9E4D-814A-E1BD55B393AB}"/>
              </a:ext>
            </a:extLst>
          </p:cNvPr>
          <p:cNvSpPr txBox="1">
            <a:spLocks noGrp="1"/>
          </p:cNvSpPr>
          <p:nvPr>
            <p:ph type="body" idx="1"/>
          </p:nvPr>
        </p:nvSpPr>
        <p:spPr>
          <a:xfrm>
            <a:off x="300726" y="1610027"/>
            <a:ext cx="4088393"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9" name="Google Shape;376;g92c1b8851f_1_40">
            <a:extLst>
              <a:ext uri="{FF2B5EF4-FFF2-40B4-BE49-F238E27FC236}">
                <a16:creationId xmlns:a16="http://schemas.microsoft.com/office/drawing/2014/main" id="{951F634E-FAF1-2C40-A967-0BD980556B32}"/>
              </a:ext>
            </a:extLst>
          </p:cNvPr>
          <p:cNvSpPr txBox="1">
            <a:spLocks noGrp="1"/>
          </p:cNvSpPr>
          <p:nvPr>
            <p:ph type="body" idx="10" hasCustomPrompt="1"/>
          </p:nvPr>
        </p:nvSpPr>
        <p:spPr>
          <a:xfrm>
            <a:off x="300726" y="2369297"/>
            <a:ext cx="4088394" cy="2214134"/>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Click to add text</a:t>
            </a:r>
          </a:p>
        </p:txBody>
      </p:sp>
      <p:sp>
        <p:nvSpPr>
          <p:cNvPr id="30" name="Google Shape;556;g92c1b8851f_1_212">
            <a:extLst>
              <a:ext uri="{FF2B5EF4-FFF2-40B4-BE49-F238E27FC236}">
                <a16:creationId xmlns:a16="http://schemas.microsoft.com/office/drawing/2014/main" id="{BA034BF3-260C-ED47-9C69-66EBB44D50F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6" name="Picture 15">
            <a:extLst>
              <a:ext uri="{FF2B5EF4-FFF2-40B4-BE49-F238E27FC236}">
                <a16:creationId xmlns:a16="http://schemas.microsoft.com/office/drawing/2014/main" id="{53AA5D5B-F7EF-50CF-37A2-D8AF8FC3B4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2462608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 Picture + Content">
    <p:spTree>
      <p:nvGrpSpPr>
        <p:cNvPr id="1" name=""/>
        <p:cNvGrpSpPr/>
        <p:nvPr/>
      </p:nvGrpSpPr>
      <p:grpSpPr>
        <a:xfrm>
          <a:off x="0" y="0"/>
          <a:ext cx="0" cy="0"/>
          <a:chOff x="0" y="0"/>
          <a:chExt cx="0" cy="0"/>
        </a:xfrm>
      </p:grpSpPr>
      <p:pic>
        <p:nvPicPr>
          <p:cNvPr id="32" name="Picture 31" descr="Icon&#10;&#10;Description automatically generated">
            <a:extLst>
              <a:ext uri="{FF2B5EF4-FFF2-40B4-BE49-F238E27FC236}">
                <a16:creationId xmlns:a16="http://schemas.microsoft.com/office/drawing/2014/main" id="{F671B778-F765-B141-98B9-BD0E8C2CD4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883" y="1986121"/>
            <a:ext cx="569016" cy="139505"/>
          </a:xfrm>
          <a:prstGeom prst="rect">
            <a:avLst/>
          </a:prstGeom>
        </p:spPr>
      </p:pic>
      <p:sp>
        <p:nvSpPr>
          <p:cNvPr id="15" name="Google Shape;1166;g92c1b8851f_1_543">
            <a:extLst>
              <a:ext uri="{FF2B5EF4-FFF2-40B4-BE49-F238E27FC236}">
                <a16:creationId xmlns:a16="http://schemas.microsoft.com/office/drawing/2014/main" id="{B50A3BF2-A02F-6A40-977A-E36613B18975}"/>
              </a:ext>
            </a:extLst>
          </p:cNvPr>
          <p:cNvSpPr/>
          <p:nvPr userDrawn="1"/>
        </p:nvSpPr>
        <p:spPr>
          <a:xfrm>
            <a:off x="4632960" y="0"/>
            <a:ext cx="4556412" cy="5143500"/>
          </a:xfrm>
          <a:prstGeom prst="rect">
            <a:avLst/>
          </a:prstGeom>
          <a:gradFill>
            <a:gsLst>
              <a:gs pos="11000">
                <a:srgbClr val="213E7C"/>
              </a:gs>
              <a:gs pos="88000">
                <a:srgbClr val="7EA6AD"/>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sym typeface="Calibri"/>
            </a:endParaRPr>
          </a:p>
        </p:txBody>
      </p:sp>
      <p:sp>
        <p:nvSpPr>
          <p:cNvPr id="16" name="Google Shape;545;g92c1b8851f_1_208">
            <a:extLst>
              <a:ext uri="{FF2B5EF4-FFF2-40B4-BE49-F238E27FC236}">
                <a16:creationId xmlns:a16="http://schemas.microsoft.com/office/drawing/2014/main" id="{05703C2B-C394-E044-8204-6F611563C14C}"/>
              </a:ext>
            </a:extLst>
          </p:cNvPr>
          <p:cNvSpPr>
            <a:spLocks noGrp="1"/>
          </p:cNvSpPr>
          <p:nvPr>
            <p:ph type="pic" idx="12" hasCustomPrompt="1"/>
          </p:nvPr>
        </p:nvSpPr>
        <p:spPr>
          <a:xfrm>
            <a:off x="7177692"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7" name="Google Shape;545;g92c1b8851f_1_208">
            <a:extLst>
              <a:ext uri="{FF2B5EF4-FFF2-40B4-BE49-F238E27FC236}">
                <a16:creationId xmlns:a16="http://schemas.microsoft.com/office/drawing/2014/main" id="{4ECB464E-52E0-E642-AEB1-6C46843870CA}"/>
              </a:ext>
            </a:extLst>
          </p:cNvPr>
          <p:cNvSpPr>
            <a:spLocks noGrp="1"/>
          </p:cNvSpPr>
          <p:nvPr>
            <p:ph type="pic" idx="13" hasCustomPrompt="1"/>
          </p:nvPr>
        </p:nvSpPr>
        <p:spPr>
          <a:xfrm>
            <a:off x="7177692"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8" name="Google Shape;545;g92c1b8851f_1_208">
            <a:extLst>
              <a:ext uri="{FF2B5EF4-FFF2-40B4-BE49-F238E27FC236}">
                <a16:creationId xmlns:a16="http://schemas.microsoft.com/office/drawing/2014/main" id="{9455962B-863D-2442-B738-359FAD4B901C}"/>
              </a:ext>
            </a:extLst>
          </p:cNvPr>
          <p:cNvSpPr>
            <a:spLocks noGrp="1"/>
          </p:cNvSpPr>
          <p:nvPr>
            <p:ph type="pic" idx="14" hasCustomPrompt="1"/>
          </p:nvPr>
        </p:nvSpPr>
        <p:spPr>
          <a:xfrm>
            <a:off x="5068290"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9" name="Google Shape;545;g92c1b8851f_1_208">
            <a:extLst>
              <a:ext uri="{FF2B5EF4-FFF2-40B4-BE49-F238E27FC236}">
                <a16:creationId xmlns:a16="http://schemas.microsoft.com/office/drawing/2014/main" id="{1D707025-CB86-C648-8220-693D0580D0E2}"/>
              </a:ext>
            </a:extLst>
          </p:cNvPr>
          <p:cNvSpPr>
            <a:spLocks noGrp="1"/>
          </p:cNvSpPr>
          <p:nvPr>
            <p:ph type="pic" idx="15" hasCustomPrompt="1"/>
          </p:nvPr>
        </p:nvSpPr>
        <p:spPr>
          <a:xfrm>
            <a:off x="506829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22" name="Google Shape;547;g92c1b8851f_1_212">
            <a:extLst>
              <a:ext uri="{FF2B5EF4-FFF2-40B4-BE49-F238E27FC236}">
                <a16:creationId xmlns:a16="http://schemas.microsoft.com/office/drawing/2014/main" id="{73A06E28-1843-1F47-989D-D6A1E0494D1A}"/>
              </a:ext>
            </a:extLst>
          </p:cNvPr>
          <p:cNvSpPr txBox="1">
            <a:spLocks noGrp="1"/>
          </p:cNvSpPr>
          <p:nvPr>
            <p:ph type="body" idx="1"/>
          </p:nvPr>
        </p:nvSpPr>
        <p:spPr>
          <a:xfrm>
            <a:off x="300726" y="1525108"/>
            <a:ext cx="376149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4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3" name="Google Shape;376;g92c1b8851f_1_40">
            <a:extLst>
              <a:ext uri="{FF2B5EF4-FFF2-40B4-BE49-F238E27FC236}">
                <a16:creationId xmlns:a16="http://schemas.microsoft.com/office/drawing/2014/main" id="{581308C4-63F5-9244-8A96-4D795F7B5735}"/>
              </a:ext>
            </a:extLst>
          </p:cNvPr>
          <p:cNvSpPr txBox="1">
            <a:spLocks noGrp="1"/>
          </p:cNvSpPr>
          <p:nvPr>
            <p:ph type="body" idx="10" hasCustomPrompt="1"/>
          </p:nvPr>
        </p:nvSpPr>
        <p:spPr>
          <a:xfrm>
            <a:off x="300726" y="2226271"/>
            <a:ext cx="3835845" cy="236270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16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4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2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5" name="TextBox 24">
            <a:extLst>
              <a:ext uri="{FF2B5EF4-FFF2-40B4-BE49-F238E27FC236}">
                <a16:creationId xmlns:a16="http://schemas.microsoft.com/office/drawing/2014/main" id="{78245D90-04E7-124D-A688-645F5C2F4691}"/>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31" name="Google Shape;556;g92c1b8851f_1_212">
            <a:extLst>
              <a:ext uri="{FF2B5EF4-FFF2-40B4-BE49-F238E27FC236}">
                <a16:creationId xmlns:a16="http://schemas.microsoft.com/office/drawing/2014/main" id="{1818A17D-2987-794A-B007-23EAD39F4E5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33" name="Picture 32">
            <a:extLst>
              <a:ext uri="{FF2B5EF4-FFF2-40B4-BE49-F238E27FC236}">
                <a16:creationId xmlns:a16="http://schemas.microsoft.com/office/drawing/2014/main" id="{5408D49A-DE41-744C-AE74-2DE7B37485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4" name="Pentagon 23">
            <a:extLst>
              <a:ext uri="{FF2B5EF4-FFF2-40B4-BE49-F238E27FC236}">
                <a16:creationId xmlns:a16="http://schemas.microsoft.com/office/drawing/2014/main" id="{93DA97C3-E3C2-4256-8FB1-D48CE31F3E1C}"/>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6" name="Picture 25">
            <a:extLst>
              <a:ext uri="{FF2B5EF4-FFF2-40B4-BE49-F238E27FC236}">
                <a16:creationId xmlns:a16="http://schemas.microsoft.com/office/drawing/2014/main" id="{0F9153D4-2FF7-D724-4A06-750034635D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2502714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8" name="TextBox 7">
            <a:extLst>
              <a:ext uri="{FF2B5EF4-FFF2-40B4-BE49-F238E27FC236}">
                <a16:creationId xmlns:a16="http://schemas.microsoft.com/office/drawing/2014/main" id="{F0165B01-2E16-F84E-8C84-BCF688864554}"/>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9" name="Google Shape;556;g92c1b8851f_1_212">
            <a:extLst>
              <a:ext uri="{FF2B5EF4-FFF2-40B4-BE49-F238E27FC236}">
                <a16:creationId xmlns:a16="http://schemas.microsoft.com/office/drawing/2014/main" id="{98E940F9-5050-E249-880F-3683FCED0AB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6" name="Pentagon 5">
            <a:extLst>
              <a:ext uri="{FF2B5EF4-FFF2-40B4-BE49-F238E27FC236}">
                <a16:creationId xmlns:a16="http://schemas.microsoft.com/office/drawing/2014/main" id="{27E0B9AA-6D85-861E-712E-D3BB47A4205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7" name="Picture 6">
            <a:extLst>
              <a:ext uri="{FF2B5EF4-FFF2-40B4-BE49-F238E27FC236}">
                <a16:creationId xmlns:a16="http://schemas.microsoft.com/office/drawing/2014/main" id="{0536F58F-8EB8-6DEC-DDD2-2C0C658E62E1}"/>
              </a:ext>
            </a:extLst>
          </p:cNvPr>
          <p:cNvPicPr>
            <a:picLocks noChangeAspect="1"/>
          </p:cNvPicPr>
          <p:nvPr userDrawn="1"/>
        </p:nvPicPr>
        <p:blipFill>
          <a:blip r:embed="rId3"/>
          <a:srcRect/>
          <a:stretch/>
        </p:blipFill>
        <p:spPr>
          <a:xfrm>
            <a:off x="7351701" y="106236"/>
            <a:ext cx="1598530" cy="810018"/>
          </a:xfrm>
          <a:prstGeom prst="rect">
            <a:avLst/>
          </a:prstGeom>
        </p:spPr>
      </p:pic>
    </p:spTree>
    <p:extLst>
      <p:ext uri="{BB962C8B-B14F-4D97-AF65-F5344CB8AC3E}">
        <p14:creationId xmlns:p14="http://schemas.microsoft.com/office/powerpoint/2010/main" val="1077441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3CB3A328-A530-22C1-333A-9C167AB292D5}"/>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68F94234-3300-5B56-B1E3-972E22139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2489769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4056526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email">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8" name="Picture 17" descr="Icon&#10;&#10;Description automatically generated">
            <a:extLst>
              <a:ext uri="{FF2B5EF4-FFF2-40B4-BE49-F238E27FC236}">
                <a16:creationId xmlns:a16="http://schemas.microsoft.com/office/drawing/2014/main" id="{CB27E0B6-CD00-8646-81C1-2000B2DDF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0103" y="2686802"/>
            <a:ext cx="833097" cy="204250"/>
          </a:xfrm>
          <a:prstGeom prst="rect">
            <a:avLst/>
          </a:prstGeom>
        </p:spPr>
      </p:pic>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B9B6F74-4161-5B14-C3B9-F7D1F51F9ED1}"/>
              </a:ext>
            </a:extLst>
          </p:cNvPr>
          <p:cNvGrpSpPr/>
          <p:nvPr userDrawn="1"/>
        </p:nvGrpSpPr>
        <p:grpSpPr>
          <a:xfrm>
            <a:off x="516495" y="0"/>
            <a:ext cx="1598530" cy="1410792"/>
            <a:chOff x="516495" y="0"/>
            <a:chExt cx="1598530" cy="1410792"/>
          </a:xfrm>
        </p:grpSpPr>
        <p:sp>
          <p:nvSpPr>
            <p:cNvPr id="8" name="Pentagon 7">
              <a:extLst>
                <a:ext uri="{FF2B5EF4-FFF2-40B4-BE49-F238E27FC236}">
                  <a16:creationId xmlns:a16="http://schemas.microsoft.com/office/drawing/2014/main" id="{916A175D-0249-4D9E-B0BE-788C1AE22153}"/>
                </a:ext>
              </a:extLst>
            </p:cNvPr>
            <p:cNvSpPr/>
            <p:nvPr userDrawn="1"/>
          </p:nvSpPr>
          <p:spPr>
            <a:xfrm rot="5400000">
              <a:off x="610364"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CF36C7A6-5B0B-F147-36C1-55F4CE4A4DAB}"/>
                </a:ext>
              </a:extLst>
            </p:cNvPr>
            <p:cNvPicPr>
              <a:picLocks noChangeAspect="1"/>
            </p:cNvPicPr>
            <p:nvPr userDrawn="1"/>
          </p:nvPicPr>
          <p:blipFill>
            <a:blip r:embed="rId5"/>
            <a:srcRect/>
            <a:stretch/>
          </p:blipFill>
          <p:spPr>
            <a:xfrm>
              <a:off x="516495" y="106236"/>
              <a:ext cx="1598530" cy="810018"/>
            </a:xfrm>
            <a:prstGeom prst="rect">
              <a:avLst/>
            </a:prstGeom>
          </p:spPr>
        </p:pic>
      </p:grpSp>
    </p:spTree>
    <p:extLst>
      <p:ext uri="{BB962C8B-B14F-4D97-AF65-F5344CB8AC3E}">
        <p14:creationId xmlns:p14="http://schemas.microsoft.com/office/powerpoint/2010/main" val="34786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970C66F-3A61-2846-BB7D-D8E0AB233FE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915443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8F4D8789-7B8C-3F4B-92D2-D49FF7DD5CB8}"/>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31" name="Title">
            <a:extLst>
              <a:ext uri="{FF2B5EF4-FFF2-40B4-BE49-F238E27FC236}">
                <a16:creationId xmlns:a16="http://schemas.microsoft.com/office/drawing/2014/main" id="{8851C846-7E69-AD45-ABC9-2554A4A1F546}"/>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BB2CFB0D-4D96-A841-832E-5E98D01527A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7B9638AC-D664-6D9B-DABA-EE9EAD58122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264658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CF6729-777A-254E-8652-99E28C1C664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2">
            <a:extLst>
              <a:ext uri="{FF2B5EF4-FFF2-40B4-BE49-F238E27FC236}">
                <a16:creationId xmlns:a16="http://schemas.microsoft.com/office/drawing/2014/main" id="{B3D40C19-D15F-1A4E-8D12-B6A89198AF0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39" name="Title">
            <a:extLst>
              <a:ext uri="{FF2B5EF4-FFF2-40B4-BE49-F238E27FC236}">
                <a16:creationId xmlns:a16="http://schemas.microsoft.com/office/drawing/2014/main" id="{3D4BEAF4-E515-5A4B-8AF4-7060D9B90F41}"/>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3" name="Picture 12" descr="Icon&#10;&#10;Description automatically generated">
            <a:extLst>
              <a:ext uri="{FF2B5EF4-FFF2-40B4-BE49-F238E27FC236}">
                <a16:creationId xmlns:a16="http://schemas.microsoft.com/office/drawing/2014/main" id="{A076423E-3E83-6A4F-8227-C3031C9160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33FD6613-2B61-D85B-5FBB-CCFC0D23EA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13326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76886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3">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5FBFAE5-A0D6-E94E-8FB6-AF5CB816D52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33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3821E134-A403-084C-B173-64B19CDC5C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F6EB4651-04CB-7F47-B490-EE79AA6775C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CFADE8AA-5FB2-4673-6FA4-E550ED5048C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69534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58DFAEB4-ED7B-4B4F-8848-F5ECF9CDAF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6503978C-C12C-DB57-0AF3-AC96C2439D6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E9E799CB-474F-3F29-E2F1-BBB14B5F957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9613090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24" name="Rectangle 23">
            <a:extLst>
              <a:ext uri="{FF2B5EF4-FFF2-40B4-BE49-F238E27FC236}">
                <a16:creationId xmlns:a16="http://schemas.microsoft.com/office/drawing/2014/main" id="{71452C8C-EACE-2343-A517-B7378480008D}"/>
              </a:ext>
            </a:extLst>
          </p:cNvPr>
          <p:cNvSpPr/>
          <p:nvPr userDrawn="1"/>
        </p:nvSpPr>
        <p:spPr>
          <a:xfrm>
            <a:off x="-5215" y="4748212"/>
            <a:ext cx="9154430" cy="395288"/>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C50A2F-324C-1444-86CA-66CDEAFEA64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667167C-668C-9B7C-D182-3894B1634FB1}"/>
              </a:ext>
            </a:extLst>
          </p:cNvPr>
          <p:cNvGrpSpPr/>
          <p:nvPr userDrawn="1"/>
        </p:nvGrpSpPr>
        <p:grpSpPr>
          <a:xfrm>
            <a:off x="7378107" y="-1"/>
            <a:ext cx="1545718" cy="1529478"/>
            <a:chOff x="7378107" y="-1"/>
            <a:chExt cx="1545718" cy="1529478"/>
          </a:xfrm>
        </p:grpSpPr>
        <p:sp>
          <p:nvSpPr>
            <p:cNvPr id="6" name="Pentagon 5">
              <a:extLst>
                <a:ext uri="{FF2B5EF4-FFF2-40B4-BE49-F238E27FC236}">
                  <a16:creationId xmlns:a16="http://schemas.microsoft.com/office/drawing/2014/main" id="{F23C3E76-74A6-CA17-980A-8A52023114C5}"/>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14DB4B8D-0E9C-AB15-6B18-ED21F46B6A1C}"/>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grpSp>
    </p:spTree>
    <p:extLst>
      <p:ext uri="{BB962C8B-B14F-4D97-AF65-F5344CB8AC3E}">
        <p14:creationId xmlns:p14="http://schemas.microsoft.com/office/powerpoint/2010/main" val="637272191"/>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2.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1633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1792224" y="221040"/>
            <a:ext cx="5253445" cy="395287"/>
          </a:xfrm>
        </p:spPr>
        <p:txBody>
          <a:bodyPr/>
          <a:lstStyle/>
          <a:p>
            <a:pPr defTabSz="1219170"/>
            <a:r>
              <a:rPr lang="en-US" dirty="0"/>
              <a:t>And Will Not Get Better</a:t>
            </a:r>
          </a:p>
        </p:txBody>
      </p:sp>
      <p:pic>
        <p:nvPicPr>
          <p:cNvPr id="5" name="Picture 2" descr="More high school graduates through 2025, but pool still shrinks afterward">
            <a:extLst>
              <a:ext uri="{FF2B5EF4-FFF2-40B4-BE49-F238E27FC236}">
                <a16:creationId xmlns:a16="http://schemas.microsoft.com/office/drawing/2014/main" id="{512D6B82-1A38-4339-8B6C-CBDB1E35FA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164" y="1672610"/>
            <a:ext cx="4769623" cy="2674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art, diagram&#10;&#10;Description automatically generated">
            <a:extLst>
              <a:ext uri="{FF2B5EF4-FFF2-40B4-BE49-F238E27FC236}">
                <a16:creationId xmlns:a16="http://schemas.microsoft.com/office/drawing/2014/main" id="{431A5843-BF2E-3458-6B07-A66B31259B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2603" y="1459308"/>
            <a:ext cx="3395185" cy="3212027"/>
          </a:xfrm>
          <a:prstGeom prst="rect">
            <a:avLst/>
          </a:prstGeom>
        </p:spPr>
      </p:pic>
    </p:spTree>
    <p:extLst>
      <p:ext uri="{BB962C8B-B14F-4D97-AF65-F5344CB8AC3E}">
        <p14:creationId xmlns:p14="http://schemas.microsoft.com/office/powerpoint/2010/main" val="190627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D66BFA4-0E0B-BB11-FA0C-58A6413603FF}"/>
              </a:ext>
            </a:extLst>
          </p:cNvPr>
          <p:cNvSpPr>
            <a:spLocks noGrp="1"/>
          </p:cNvSpPr>
          <p:nvPr>
            <p:ph type="pic" idx="2"/>
          </p:nvPr>
        </p:nvSpPr>
        <p:spPr>
          <a:solidFill>
            <a:schemeClr val="bg1"/>
          </a:solidFill>
        </p:spPr>
      </p:sp>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4294967295"/>
          </p:nvPr>
        </p:nvSpPr>
        <p:spPr>
          <a:xfrm>
            <a:off x="183311" y="1811458"/>
            <a:ext cx="2525166" cy="395287"/>
          </a:xfrm>
          <a:prstGeom prst="rect">
            <a:avLst/>
          </a:prstGeom>
        </p:spPr>
        <p:txBody>
          <a:bodyPr/>
          <a:lstStyle/>
          <a:p>
            <a:r>
              <a:rPr lang="en-US" sz="2800" dirty="0">
                <a:solidFill>
                  <a:schemeClr val="bg1"/>
                </a:solidFill>
                <a:latin typeface="+mj-lt"/>
              </a:rPr>
              <a:t>Census Regions and Divisions of the United States</a:t>
            </a:r>
          </a:p>
        </p:txBody>
      </p:sp>
      <p:pic>
        <p:nvPicPr>
          <p:cNvPr id="14" name="Content Placeholder 4" descr="Map&#10;&#10;Description automatically generated">
            <a:extLst>
              <a:ext uri="{FF2B5EF4-FFF2-40B4-BE49-F238E27FC236}">
                <a16:creationId xmlns:a16="http://schemas.microsoft.com/office/drawing/2014/main" id="{05982C1B-020D-5150-D7DA-C3C93A2506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7792" y="419933"/>
            <a:ext cx="6047157" cy="4303634"/>
          </a:xfrm>
          <a:prstGeom prst="rect">
            <a:avLst/>
          </a:prstGeom>
        </p:spPr>
      </p:pic>
    </p:spTree>
    <p:extLst>
      <p:ext uri="{BB962C8B-B14F-4D97-AF65-F5344CB8AC3E}">
        <p14:creationId xmlns:p14="http://schemas.microsoft.com/office/powerpoint/2010/main" val="386768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a:xfrm>
            <a:off x="1760849" y="187542"/>
            <a:ext cx="5622302" cy="395287"/>
          </a:xfrm>
        </p:spPr>
        <p:txBody>
          <a:bodyPr/>
          <a:lstStyle/>
          <a:p>
            <a:r>
              <a:rPr lang="en-US" dirty="0"/>
              <a:t>Different Regions Will Experience Different Market Growth Rates</a:t>
            </a:r>
          </a:p>
        </p:txBody>
      </p:sp>
      <p:sp>
        <p:nvSpPr>
          <p:cNvPr id="16" name="Content Placeholder 7">
            <a:extLst>
              <a:ext uri="{FF2B5EF4-FFF2-40B4-BE49-F238E27FC236}">
                <a16:creationId xmlns:a16="http://schemas.microsoft.com/office/drawing/2014/main" id="{E1E9899D-F58E-128C-7BF7-11A05E5C071A}"/>
              </a:ext>
            </a:extLst>
          </p:cNvPr>
          <p:cNvSpPr>
            <a:spLocks noGrp="1"/>
          </p:cNvSpPr>
          <p:nvPr/>
        </p:nvSpPr>
        <p:spPr>
          <a:xfrm>
            <a:off x="6465171" y="2167931"/>
            <a:ext cx="2538309" cy="1576388"/>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228594" indent="-228594" algn="l" defTabSz="914377" rtl="0" eaLnBrk="1" latinLnBrk="0" hangingPunct="1">
              <a:lnSpc>
                <a:spcPct val="100000"/>
              </a:lnSpc>
              <a:spcBef>
                <a:spcPts val="1067"/>
              </a:spcBef>
              <a:buClr>
                <a:schemeClr val="accent1"/>
              </a:buClr>
              <a:buFont typeface="Arial" panose="020B0604020202020204" pitchFamily="34" charset="0"/>
              <a:buChar char="•"/>
              <a:defRPr sz="1867" kern="1200">
                <a:solidFill>
                  <a:schemeClr val="tx1"/>
                </a:solidFill>
                <a:latin typeface="+mj-lt"/>
                <a:ea typeface="+mj-ea"/>
                <a:cs typeface="+mj-cs"/>
              </a:defRPr>
            </a:lvl1pPr>
            <a:lvl2pPr marL="457189" indent="-228594" algn="l" defTabSz="914377" rtl="0" eaLnBrk="1" latinLnBrk="0" hangingPunct="1">
              <a:lnSpc>
                <a:spcPct val="100000"/>
              </a:lnSpc>
              <a:spcBef>
                <a:spcPts val="667"/>
              </a:spcBef>
              <a:buClr>
                <a:schemeClr val="accent1"/>
              </a:buClr>
              <a:buFont typeface="Arial" panose="020B0604020202020204" pitchFamily="34" charset="0"/>
              <a:buChar char="•"/>
              <a:defRPr sz="1600" kern="1200">
                <a:solidFill>
                  <a:schemeClr val="tx1"/>
                </a:solidFill>
                <a:latin typeface="+mj-lt"/>
                <a:ea typeface="+mj-ea"/>
                <a:cs typeface="+mj-cs"/>
              </a:defRPr>
            </a:lvl2pPr>
            <a:lvl3pPr marL="683667" indent="-226478" algn="l" defTabSz="914377" rtl="0" eaLnBrk="1" latinLnBrk="0" hangingPunct="1">
              <a:lnSpc>
                <a:spcPct val="100000"/>
              </a:lnSpc>
              <a:spcBef>
                <a:spcPts val="1067"/>
              </a:spcBef>
              <a:buClr>
                <a:schemeClr val="accent1"/>
              </a:buClr>
              <a:buFont typeface="Arial" panose="020B0604020202020204" pitchFamily="34" charset="0"/>
              <a:buChar char="•"/>
              <a:defRPr sz="1467" kern="1200">
                <a:solidFill>
                  <a:schemeClr val="tx1"/>
                </a:solidFill>
                <a:latin typeface="+mj-lt"/>
                <a:ea typeface="+mj-ea"/>
                <a:cs typeface="+mj-cs"/>
              </a:defRPr>
            </a:lvl3pPr>
            <a:lvl4pPr marL="1600160"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4pPr>
            <a:lvl5pPr marL="2057349"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l" defTabSz="914377" rtl="0" eaLnBrk="1" fontAlgn="auto" latinLnBrk="0" hangingPunct="1">
              <a:lnSpc>
                <a:spcPct val="100000"/>
              </a:lnSpc>
              <a:spcBef>
                <a:spcPts val="1067"/>
              </a:spcBef>
              <a:spcAft>
                <a:spcPts val="0"/>
              </a:spcAft>
              <a:buClr>
                <a:srgbClr val="002F87"/>
              </a:buClr>
              <a:buSzTx/>
              <a:buFont typeface="Arial" panose="020B0604020202020204" pitchFamily="34" charset="0"/>
              <a:buNone/>
              <a:tabLst/>
              <a:defRPr/>
            </a:pPr>
            <a:r>
              <a:rPr kumimoji="0" lang="en-US" sz="1600" b="0" i="0" u="none" strike="noStrike" kern="1200" cap="none" spc="0" normalizeH="0" baseline="0" noProof="0" dirty="0">
                <a:ln>
                  <a:noFill/>
                </a:ln>
                <a:solidFill>
                  <a:srgbClr val="1D2A34"/>
                </a:solidFill>
                <a:effectLst/>
                <a:uLnTx/>
                <a:uFillTx/>
                <a:latin typeface="Franklin Gothic Book" panose="020B0503020102020204"/>
                <a:ea typeface="Calibri" panose="020F0502020204030204" pitchFamily="34" charset="0"/>
                <a:cs typeface="Arial" panose="020B0604020202020204" pitchFamily="34" charset="0"/>
                <a:sym typeface="Arial"/>
              </a:rPr>
              <a:t>Projected growth rates vary materially by region, both in the near term, 2020–25 (vertical axis), and following the enrollment cliff, 2025–28 (horizontal axis).</a:t>
            </a:r>
          </a:p>
        </p:txBody>
      </p:sp>
      <p:grpSp>
        <p:nvGrpSpPr>
          <p:cNvPr id="4" name="Group 3">
            <a:extLst>
              <a:ext uri="{FF2B5EF4-FFF2-40B4-BE49-F238E27FC236}">
                <a16:creationId xmlns:a16="http://schemas.microsoft.com/office/drawing/2014/main" id="{A0545715-25E7-A3D1-0E3F-27B170918BBF}"/>
              </a:ext>
            </a:extLst>
          </p:cNvPr>
          <p:cNvGrpSpPr/>
          <p:nvPr/>
        </p:nvGrpSpPr>
        <p:grpSpPr>
          <a:xfrm>
            <a:off x="548640" y="1180970"/>
            <a:ext cx="5659654" cy="3458408"/>
            <a:chOff x="-2054120" y="1770943"/>
            <a:chExt cx="9553455" cy="5486368"/>
          </a:xfrm>
        </p:grpSpPr>
        <p:pic>
          <p:nvPicPr>
            <p:cNvPr id="14" name="Picture 13">
              <a:extLst>
                <a:ext uri="{FF2B5EF4-FFF2-40B4-BE49-F238E27FC236}">
                  <a16:creationId xmlns:a16="http://schemas.microsoft.com/office/drawing/2014/main" id="{F601BDDD-3E7E-6605-2D07-D10586E685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120" y="1770943"/>
              <a:ext cx="6356899" cy="5486368"/>
            </a:xfrm>
            <a:prstGeom prst="rect">
              <a:avLst/>
            </a:prstGeom>
          </p:spPr>
        </p:pic>
        <p:pic>
          <p:nvPicPr>
            <p:cNvPr id="15" name="Picture 14">
              <a:extLst>
                <a:ext uri="{FF2B5EF4-FFF2-40B4-BE49-F238E27FC236}">
                  <a16:creationId xmlns:a16="http://schemas.microsoft.com/office/drawing/2014/main" id="{291451DC-EB3C-B84B-CDB1-91314F00B9DB}"/>
                </a:ext>
              </a:extLst>
            </p:cNvPr>
            <p:cNvPicPr>
              <a:picLocks noChangeAspect="1"/>
            </p:cNvPicPr>
            <p:nvPr/>
          </p:nvPicPr>
          <p:blipFill>
            <a:blip r:embed="rId4"/>
            <a:stretch>
              <a:fillRect/>
            </a:stretch>
          </p:blipFill>
          <p:spPr>
            <a:xfrm>
              <a:off x="5253098" y="2062927"/>
              <a:ext cx="2246237" cy="5166343"/>
            </a:xfrm>
            <a:prstGeom prst="rect">
              <a:avLst/>
            </a:prstGeom>
          </p:spPr>
        </p:pic>
      </p:grpSp>
    </p:spTree>
    <p:extLst>
      <p:ext uri="{BB962C8B-B14F-4D97-AF65-F5344CB8AC3E}">
        <p14:creationId xmlns:p14="http://schemas.microsoft.com/office/powerpoint/2010/main" val="3933989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p:txBody>
          <a:bodyPr/>
          <a:lstStyle/>
          <a:p>
            <a:r>
              <a:rPr lang="en-US" dirty="0"/>
              <a:t>Forecasts Vary Within and </a:t>
            </a:r>
            <a:r>
              <a:rPr lang="en-US"/>
              <a:t>Across States</a:t>
            </a:r>
            <a:endParaRPr lang="en-US" dirty="0"/>
          </a:p>
        </p:txBody>
      </p:sp>
      <p:sp>
        <p:nvSpPr>
          <p:cNvPr id="16" name="Content Placeholder 7">
            <a:extLst>
              <a:ext uri="{FF2B5EF4-FFF2-40B4-BE49-F238E27FC236}">
                <a16:creationId xmlns:a16="http://schemas.microsoft.com/office/drawing/2014/main" id="{E1E9899D-F58E-128C-7BF7-11A05E5C071A}"/>
              </a:ext>
            </a:extLst>
          </p:cNvPr>
          <p:cNvSpPr>
            <a:spLocks noGrp="1"/>
          </p:cNvSpPr>
          <p:nvPr/>
        </p:nvSpPr>
        <p:spPr>
          <a:xfrm>
            <a:off x="6112043" y="1783556"/>
            <a:ext cx="2852936" cy="1576388"/>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228594" indent="-228594" algn="l" defTabSz="914377" rtl="0" eaLnBrk="1" latinLnBrk="0" hangingPunct="1">
              <a:lnSpc>
                <a:spcPct val="100000"/>
              </a:lnSpc>
              <a:spcBef>
                <a:spcPts val="1067"/>
              </a:spcBef>
              <a:buClr>
                <a:schemeClr val="accent1"/>
              </a:buClr>
              <a:buFont typeface="Arial" panose="020B0604020202020204" pitchFamily="34" charset="0"/>
              <a:buChar char="•"/>
              <a:defRPr sz="1867" kern="1200">
                <a:solidFill>
                  <a:schemeClr val="tx1"/>
                </a:solidFill>
                <a:latin typeface="+mj-lt"/>
                <a:ea typeface="+mj-ea"/>
                <a:cs typeface="+mj-cs"/>
              </a:defRPr>
            </a:lvl1pPr>
            <a:lvl2pPr marL="457189" indent="-228594" algn="l" defTabSz="914377" rtl="0" eaLnBrk="1" latinLnBrk="0" hangingPunct="1">
              <a:lnSpc>
                <a:spcPct val="100000"/>
              </a:lnSpc>
              <a:spcBef>
                <a:spcPts val="667"/>
              </a:spcBef>
              <a:buClr>
                <a:schemeClr val="accent1"/>
              </a:buClr>
              <a:buFont typeface="Arial" panose="020B0604020202020204" pitchFamily="34" charset="0"/>
              <a:buChar char="•"/>
              <a:defRPr sz="1600" kern="1200">
                <a:solidFill>
                  <a:schemeClr val="tx1"/>
                </a:solidFill>
                <a:latin typeface="+mj-lt"/>
                <a:ea typeface="+mj-ea"/>
                <a:cs typeface="+mj-cs"/>
              </a:defRPr>
            </a:lvl2pPr>
            <a:lvl3pPr marL="683667" indent="-226478" algn="l" defTabSz="914377" rtl="0" eaLnBrk="1" latinLnBrk="0" hangingPunct="1">
              <a:lnSpc>
                <a:spcPct val="100000"/>
              </a:lnSpc>
              <a:spcBef>
                <a:spcPts val="1067"/>
              </a:spcBef>
              <a:buClr>
                <a:schemeClr val="accent1"/>
              </a:buClr>
              <a:buFont typeface="Arial" panose="020B0604020202020204" pitchFamily="34" charset="0"/>
              <a:buChar char="•"/>
              <a:defRPr sz="1467" kern="1200">
                <a:solidFill>
                  <a:schemeClr val="tx1"/>
                </a:solidFill>
                <a:latin typeface="+mj-lt"/>
                <a:ea typeface="+mj-ea"/>
                <a:cs typeface="+mj-cs"/>
              </a:defRPr>
            </a:lvl3pPr>
            <a:lvl4pPr marL="1600160"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4pPr>
            <a:lvl5pPr marL="2057349"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rPr>
              <a:t>The projected decline is typically discussed from a national perspective leaving many with the impression of a shared fate. </a:t>
            </a:r>
          </a:p>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rPr>
              <a:t>A deeper look at the data shows a different reality — the declines will be profoundly uneven, varying across and within states. </a:t>
            </a:r>
          </a:p>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rPr>
              <a:t>The future of enrollment will not be felt equally by all schools.</a:t>
            </a:r>
            <a:br>
              <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rPr>
            </a:br>
            <a:r>
              <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rPr>
              <a:t> </a:t>
            </a:r>
          </a:p>
          <a:p>
            <a:pPr marL="228594" marR="0" lvl="0" indent="-228594"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rPr>
              <a:t>Implication: Even within states, market growth rates vary significantly</a:t>
            </a:r>
            <a:r>
              <a:rPr kumimoji="0" lang="en-US" sz="1200" b="0" i="0" u="none" strike="noStrike" kern="1200" cap="none" spc="0" normalizeH="0" baseline="0" noProof="0">
                <a:ln>
                  <a:noFill/>
                </a:ln>
                <a:solidFill>
                  <a:srgbClr val="382F2C"/>
                </a:solidFill>
                <a:effectLst/>
                <a:uLnTx/>
                <a:uFillTx/>
                <a:latin typeface="Franklin Gothic Book" panose="020B0503020102020204"/>
                <a:ea typeface="+mj-ea"/>
                <a:cs typeface="+mj-cs"/>
                <a:sym typeface="Arial"/>
              </a:rPr>
              <a:t>, institution-by-institution</a:t>
            </a:r>
            <a:endPar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endParaRPr>
          </a:p>
        </p:txBody>
      </p:sp>
      <p:pic>
        <p:nvPicPr>
          <p:cNvPr id="10" name="Content Placeholder 8" descr="Box and whisker chart&#10;&#10;Description automatically generated with medium confidence">
            <a:extLst>
              <a:ext uri="{FF2B5EF4-FFF2-40B4-BE49-F238E27FC236}">
                <a16:creationId xmlns:a16="http://schemas.microsoft.com/office/drawing/2014/main" id="{42E5D944-2E8A-3C2C-E62E-D2DDEE7FDF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448" y="1042267"/>
            <a:ext cx="5701013" cy="3625684"/>
          </a:xfrm>
          <a:prstGeom prst="rect">
            <a:avLst/>
          </a:prstGeom>
        </p:spPr>
      </p:pic>
    </p:spTree>
    <p:extLst>
      <p:ext uri="{BB962C8B-B14F-4D97-AF65-F5344CB8AC3E}">
        <p14:creationId xmlns:p14="http://schemas.microsoft.com/office/powerpoint/2010/main" val="1252142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p:txBody>
          <a:bodyPr/>
          <a:lstStyle/>
          <a:p>
            <a:r>
              <a:rPr lang="en-US" dirty="0"/>
              <a:t>Forecasts Vary Within and </a:t>
            </a:r>
            <a:r>
              <a:rPr lang="en-US"/>
              <a:t>Across States</a:t>
            </a:r>
            <a:endParaRPr lang="en-US" dirty="0"/>
          </a:p>
        </p:txBody>
      </p:sp>
      <p:pic>
        <p:nvPicPr>
          <p:cNvPr id="6" name="Content Placeholder 7" descr="Graphical user interface, chart, application&#10;&#10;Description automatically generated">
            <a:extLst>
              <a:ext uri="{FF2B5EF4-FFF2-40B4-BE49-F238E27FC236}">
                <a16:creationId xmlns:a16="http://schemas.microsoft.com/office/drawing/2014/main" id="{96052D69-4F0A-EAF8-A620-A7C0397DA5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8064" y="940177"/>
            <a:ext cx="5607512" cy="3720086"/>
          </a:xfrm>
          <a:prstGeom prst="rect">
            <a:avLst/>
          </a:prstGeom>
        </p:spPr>
      </p:pic>
    </p:spTree>
    <p:extLst>
      <p:ext uri="{BB962C8B-B14F-4D97-AF65-F5344CB8AC3E}">
        <p14:creationId xmlns:p14="http://schemas.microsoft.com/office/powerpoint/2010/main" val="222710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a:xfrm>
            <a:off x="2295338" y="153469"/>
            <a:ext cx="4553324" cy="395287"/>
          </a:xfrm>
        </p:spPr>
        <p:txBody>
          <a:bodyPr/>
          <a:lstStyle/>
          <a:p>
            <a:r>
              <a:rPr lang="en-US"/>
              <a:t>Geomarket</a:t>
            </a:r>
            <a:r>
              <a:rPr lang="en-US" dirty="0"/>
              <a:t> Concentration: Friend or </a:t>
            </a:r>
            <a:r>
              <a:rPr lang="en-US"/>
              <a:t>Foe?</a:t>
            </a:r>
            <a:endParaRPr lang="en-US" dirty="0"/>
          </a:p>
        </p:txBody>
      </p:sp>
      <p:sp>
        <p:nvSpPr>
          <p:cNvPr id="16" name="Content Placeholder 7">
            <a:extLst>
              <a:ext uri="{FF2B5EF4-FFF2-40B4-BE49-F238E27FC236}">
                <a16:creationId xmlns:a16="http://schemas.microsoft.com/office/drawing/2014/main" id="{E1E9899D-F58E-128C-7BF7-11A05E5C071A}"/>
              </a:ext>
            </a:extLst>
          </p:cNvPr>
          <p:cNvSpPr>
            <a:spLocks noGrp="1"/>
          </p:cNvSpPr>
          <p:nvPr/>
        </p:nvSpPr>
        <p:spPr>
          <a:xfrm>
            <a:off x="5043638" y="1686668"/>
            <a:ext cx="3965608" cy="1576388"/>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228594" indent="-228594" algn="l" defTabSz="914377" rtl="0" eaLnBrk="1" latinLnBrk="0" hangingPunct="1">
              <a:lnSpc>
                <a:spcPct val="100000"/>
              </a:lnSpc>
              <a:spcBef>
                <a:spcPts val="1067"/>
              </a:spcBef>
              <a:buClr>
                <a:schemeClr val="accent1"/>
              </a:buClr>
              <a:buFont typeface="Arial" panose="020B0604020202020204" pitchFamily="34" charset="0"/>
              <a:buChar char="•"/>
              <a:defRPr sz="1867" kern="1200">
                <a:solidFill>
                  <a:schemeClr val="tx1"/>
                </a:solidFill>
                <a:latin typeface="+mj-lt"/>
                <a:ea typeface="+mj-ea"/>
                <a:cs typeface="+mj-cs"/>
              </a:defRPr>
            </a:lvl1pPr>
            <a:lvl2pPr marL="457189" indent="-228594" algn="l" defTabSz="914377" rtl="0" eaLnBrk="1" latinLnBrk="0" hangingPunct="1">
              <a:lnSpc>
                <a:spcPct val="100000"/>
              </a:lnSpc>
              <a:spcBef>
                <a:spcPts val="667"/>
              </a:spcBef>
              <a:buClr>
                <a:schemeClr val="accent1"/>
              </a:buClr>
              <a:buFont typeface="Arial" panose="020B0604020202020204" pitchFamily="34" charset="0"/>
              <a:buChar char="•"/>
              <a:defRPr sz="1600" kern="1200">
                <a:solidFill>
                  <a:schemeClr val="tx1"/>
                </a:solidFill>
                <a:latin typeface="+mj-lt"/>
                <a:ea typeface="+mj-ea"/>
                <a:cs typeface="+mj-cs"/>
              </a:defRPr>
            </a:lvl2pPr>
            <a:lvl3pPr marL="683667" indent="-226478" algn="l" defTabSz="914377" rtl="0" eaLnBrk="1" latinLnBrk="0" hangingPunct="1">
              <a:lnSpc>
                <a:spcPct val="100000"/>
              </a:lnSpc>
              <a:spcBef>
                <a:spcPts val="1067"/>
              </a:spcBef>
              <a:buClr>
                <a:schemeClr val="accent1"/>
              </a:buClr>
              <a:buFont typeface="Arial" panose="020B0604020202020204" pitchFamily="34" charset="0"/>
              <a:buChar char="•"/>
              <a:defRPr sz="1467" kern="1200">
                <a:solidFill>
                  <a:schemeClr val="tx1"/>
                </a:solidFill>
                <a:latin typeface="+mj-lt"/>
                <a:ea typeface="+mj-ea"/>
                <a:cs typeface="+mj-cs"/>
              </a:defRPr>
            </a:lvl3pPr>
            <a:lvl4pPr marL="1600160"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4pPr>
            <a:lvl5pPr marL="2057349"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t>Enrollments at schools recruiting mostly in a single state are driven by the number of high-school graduates in that state.  </a:t>
            </a:r>
          </a:p>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t>Some of these will benefit from growth rates higher than the nation’s, while others will be pulled down by below average growth rates. </a:t>
            </a:r>
          </a:p>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t>Institutions that already have a presence in several states are better able to shift enrollment efforts across these states than institutions that do not.</a:t>
            </a:r>
            <a:b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br>
            <a:endPar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endParaRPr>
          </a:p>
          <a:p>
            <a:pPr marL="0" marR="0" lvl="0" indent="0" algn="l" defTabSz="4572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Medium" panose="020B0603020102020204"/>
                <a:ea typeface="+mj-ea"/>
                <a:cs typeface="+mj-cs"/>
                <a:sym typeface="Arial"/>
              </a:rPr>
              <a:t>Implication: there will be less variance in market growth for institutions that have a geographically diversified recruitment strategy.</a:t>
            </a:r>
          </a:p>
          <a:p>
            <a:pPr marL="228594" marR="0" lvl="0" indent="-228594" algn="l" defTabSz="914377" rtl="0" eaLnBrk="1" fontAlgn="auto" latinLnBrk="0" hangingPunct="1">
              <a:lnSpc>
                <a:spcPct val="100000"/>
              </a:lnSpc>
              <a:spcBef>
                <a:spcPts val="1067"/>
              </a:spcBef>
              <a:spcAft>
                <a:spcPts val="0"/>
              </a:spcAft>
              <a:buClr>
                <a:srgbClr val="002F87"/>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82F2C"/>
              </a:solidFill>
              <a:effectLst/>
              <a:uLnTx/>
              <a:uFillTx/>
              <a:latin typeface="Franklin Gothic Book" panose="020B0503020102020204"/>
              <a:ea typeface="+mj-ea"/>
              <a:cs typeface="+mj-cs"/>
              <a:sym typeface="Arial"/>
            </a:endParaRPr>
          </a:p>
        </p:txBody>
      </p:sp>
      <p:pic>
        <p:nvPicPr>
          <p:cNvPr id="12" name="Content Placeholder 7" descr="Chart, scatter chart&#10;&#10;Description automatically generated">
            <a:extLst>
              <a:ext uri="{FF2B5EF4-FFF2-40B4-BE49-F238E27FC236}">
                <a16:creationId xmlns:a16="http://schemas.microsoft.com/office/drawing/2014/main" id="{1C09EF09-A972-AA3F-8D19-481C1FFE8F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754" y="1259441"/>
            <a:ext cx="4822257" cy="3408812"/>
          </a:xfrm>
          <a:prstGeom prst="rect">
            <a:avLst/>
          </a:prstGeom>
        </p:spPr>
      </p:pic>
    </p:spTree>
    <p:extLst>
      <p:ext uri="{BB962C8B-B14F-4D97-AF65-F5344CB8AC3E}">
        <p14:creationId xmlns:p14="http://schemas.microsoft.com/office/powerpoint/2010/main" val="2762896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a:xfrm>
            <a:off x="1732547" y="172719"/>
            <a:ext cx="5462624" cy="395287"/>
          </a:xfrm>
        </p:spPr>
        <p:txBody>
          <a:bodyPr/>
          <a:lstStyle/>
          <a:p>
            <a:r>
              <a:rPr lang="en-US" sz="2400" dirty="0"/>
              <a:t>Drive Strategy Based on Market Growth Rates Before and After the Peak</a:t>
            </a:r>
            <a:endParaRPr lang="en-US" dirty="0"/>
          </a:p>
        </p:txBody>
      </p:sp>
      <p:sp>
        <p:nvSpPr>
          <p:cNvPr id="16" name="Content Placeholder 7">
            <a:extLst>
              <a:ext uri="{FF2B5EF4-FFF2-40B4-BE49-F238E27FC236}">
                <a16:creationId xmlns:a16="http://schemas.microsoft.com/office/drawing/2014/main" id="{E1E9899D-F58E-128C-7BF7-11A05E5C071A}"/>
              </a:ext>
            </a:extLst>
          </p:cNvPr>
          <p:cNvSpPr>
            <a:spLocks noGrp="1"/>
          </p:cNvSpPr>
          <p:nvPr/>
        </p:nvSpPr>
        <p:spPr>
          <a:xfrm>
            <a:off x="5236144" y="1927299"/>
            <a:ext cx="3590223" cy="1576388"/>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228594" indent="-228594" algn="l" defTabSz="914377" rtl="0" eaLnBrk="1" latinLnBrk="0" hangingPunct="1">
              <a:lnSpc>
                <a:spcPct val="100000"/>
              </a:lnSpc>
              <a:spcBef>
                <a:spcPts val="1067"/>
              </a:spcBef>
              <a:buClr>
                <a:schemeClr val="accent1"/>
              </a:buClr>
              <a:buFont typeface="Arial" panose="020B0604020202020204" pitchFamily="34" charset="0"/>
              <a:buChar char="•"/>
              <a:defRPr sz="1867" kern="1200">
                <a:solidFill>
                  <a:schemeClr val="tx1"/>
                </a:solidFill>
                <a:latin typeface="+mj-lt"/>
                <a:ea typeface="+mj-ea"/>
                <a:cs typeface="+mj-cs"/>
              </a:defRPr>
            </a:lvl1pPr>
            <a:lvl2pPr marL="457189" indent="-228594" algn="l" defTabSz="914377" rtl="0" eaLnBrk="1" latinLnBrk="0" hangingPunct="1">
              <a:lnSpc>
                <a:spcPct val="100000"/>
              </a:lnSpc>
              <a:spcBef>
                <a:spcPts val="667"/>
              </a:spcBef>
              <a:buClr>
                <a:schemeClr val="accent1"/>
              </a:buClr>
              <a:buFont typeface="Arial" panose="020B0604020202020204" pitchFamily="34" charset="0"/>
              <a:buChar char="•"/>
              <a:defRPr sz="1600" kern="1200">
                <a:solidFill>
                  <a:schemeClr val="tx1"/>
                </a:solidFill>
                <a:latin typeface="+mj-lt"/>
                <a:ea typeface="+mj-ea"/>
                <a:cs typeface="+mj-cs"/>
              </a:defRPr>
            </a:lvl2pPr>
            <a:lvl3pPr marL="683667" indent="-226478" algn="l" defTabSz="914377" rtl="0" eaLnBrk="1" latinLnBrk="0" hangingPunct="1">
              <a:lnSpc>
                <a:spcPct val="100000"/>
              </a:lnSpc>
              <a:spcBef>
                <a:spcPts val="1067"/>
              </a:spcBef>
              <a:buClr>
                <a:schemeClr val="accent1"/>
              </a:buClr>
              <a:buFont typeface="Arial" panose="020B0604020202020204" pitchFamily="34" charset="0"/>
              <a:buChar char="•"/>
              <a:defRPr sz="1467" kern="1200">
                <a:solidFill>
                  <a:schemeClr val="tx1"/>
                </a:solidFill>
                <a:latin typeface="+mj-lt"/>
                <a:ea typeface="+mj-ea"/>
                <a:cs typeface="+mj-cs"/>
              </a:defRPr>
            </a:lvl3pPr>
            <a:lvl4pPr marL="1600160"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4pPr>
            <a:lvl5pPr marL="2057349"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l" defTabSz="609585" rtl="0" eaLnBrk="1" fontAlgn="auto" latinLnBrk="0" hangingPunct="1">
              <a:lnSpc>
                <a:spcPct val="107000"/>
              </a:lnSpc>
              <a:spcBef>
                <a:spcPts val="0"/>
              </a:spcBef>
              <a:spcAft>
                <a:spcPts val="1067"/>
              </a:spcAft>
              <a:buClr>
                <a:srgbClr val="002F87"/>
              </a:buClr>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t>Appropriate strategies to move forward depend not only on longer-term projections over the decade but on the timing of growth and decline. </a:t>
            </a:r>
          </a:p>
          <a:p>
            <a:pPr marL="0" marR="0" lvl="0" indent="0" algn="l" defTabSz="609585" rtl="0" eaLnBrk="1" fontAlgn="auto" latinLnBrk="0" hangingPunct="1">
              <a:lnSpc>
                <a:spcPct val="107000"/>
              </a:lnSpc>
              <a:spcBef>
                <a:spcPts val="0"/>
              </a:spcBef>
              <a:spcAft>
                <a:spcPts val="1067"/>
              </a:spcAft>
              <a:buClr>
                <a:srgbClr val="002F87"/>
              </a:buClr>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t>Where a school falls in this graph highlights how critical it is to diversify the recruiting strategy as well as the urgency to change.</a:t>
            </a:r>
          </a:p>
          <a:p>
            <a:pPr marL="0" marR="0" lvl="0" indent="0" algn="l" defTabSz="609585" rtl="0" eaLnBrk="1" fontAlgn="auto" latinLnBrk="0" hangingPunct="1">
              <a:lnSpc>
                <a:spcPct val="107000"/>
              </a:lnSpc>
              <a:spcBef>
                <a:spcPts val="0"/>
              </a:spcBef>
              <a:spcAft>
                <a:spcPts val="1067"/>
              </a:spcAft>
              <a:buClr>
                <a:srgbClr val="002F87"/>
              </a:buClr>
              <a:buSzTx/>
              <a:buFont typeface="Arial" panose="020B0604020202020204" pitchFamily="34" charset="0"/>
              <a:buNone/>
              <a:tabLst/>
              <a:defRPr/>
            </a:pPr>
            <a:r>
              <a:rPr kumimoji="0" lang="en-US" sz="1200" b="1" i="0" u="none" strike="noStrike" kern="1200" cap="none" spc="0" normalizeH="0" baseline="0" noProof="0" dirty="0">
                <a:ln>
                  <a:noFill/>
                </a:ln>
                <a:solidFill>
                  <a:srgbClr val="1D2A34"/>
                </a:solidFill>
                <a:effectLst/>
                <a:uLnTx/>
                <a:uFillTx/>
                <a:latin typeface="Franklin Gothic Medium" panose="020B0603020102020204"/>
                <a:ea typeface="+mj-ea"/>
                <a:cs typeface="+mj-cs"/>
                <a:sym typeface="Arial"/>
              </a:rPr>
              <a:t>Implication: Opportunities to reorient </a:t>
            </a:r>
            <a:br>
              <a:rPr kumimoji="0" lang="en-US" sz="1200" b="1" i="0" u="none" strike="noStrike" kern="1200" cap="none" spc="0" normalizeH="0" baseline="0" noProof="0" dirty="0">
                <a:ln>
                  <a:noFill/>
                </a:ln>
                <a:solidFill>
                  <a:srgbClr val="1D2A34"/>
                </a:solidFill>
                <a:effectLst/>
                <a:uLnTx/>
                <a:uFillTx/>
                <a:latin typeface="Franklin Gothic Medium" panose="020B0603020102020204"/>
                <a:ea typeface="+mj-ea"/>
                <a:cs typeface="+mj-cs"/>
                <a:sym typeface="Arial"/>
              </a:rPr>
            </a:br>
            <a:r>
              <a:rPr kumimoji="0" lang="en-US" sz="1200" b="1" i="0" u="none" strike="noStrike" kern="1200" cap="none" spc="0" normalizeH="0" baseline="0" noProof="0" dirty="0">
                <a:ln>
                  <a:noFill/>
                </a:ln>
                <a:solidFill>
                  <a:srgbClr val="1D2A34"/>
                </a:solidFill>
                <a:effectLst/>
                <a:uLnTx/>
                <a:uFillTx/>
                <a:latin typeface="Franklin Gothic Medium" panose="020B0603020102020204"/>
                <a:ea typeface="+mj-ea"/>
                <a:cs typeface="+mj-cs"/>
                <a:sym typeface="Arial"/>
              </a:rPr>
              <a:t>recruitment depend on projected growth in the near-term (2020-25) as well as projected declines thereafter (2025-28).</a:t>
            </a:r>
          </a:p>
        </p:txBody>
      </p:sp>
      <p:pic>
        <p:nvPicPr>
          <p:cNvPr id="6" name="Picture 5">
            <a:extLst>
              <a:ext uri="{FF2B5EF4-FFF2-40B4-BE49-F238E27FC236}">
                <a16:creationId xmlns:a16="http://schemas.microsoft.com/office/drawing/2014/main" id="{C5900B24-295D-2ADD-EBD8-99A464F903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472" y="1049154"/>
            <a:ext cx="4441232" cy="3625222"/>
          </a:xfrm>
          <a:prstGeom prst="rect">
            <a:avLst/>
          </a:prstGeom>
        </p:spPr>
      </p:pic>
      <p:pic>
        <p:nvPicPr>
          <p:cNvPr id="7" name="Picture 6" descr="Icon&#10;&#10;Description automatically generated">
            <a:extLst>
              <a:ext uri="{FF2B5EF4-FFF2-40B4-BE49-F238E27FC236}">
                <a16:creationId xmlns:a16="http://schemas.microsoft.com/office/drawing/2014/main" id="{B9E6081E-A151-F5E5-2296-48AE2A173C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87491" y="1062292"/>
            <a:ext cx="569016" cy="139505"/>
          </a:xfrm>
          <a:prstGeom prst="rect">
            <a:avLst/>
          </a:prstGeom>
        </p:spPr>
      </p:pic>
    </p:spTree>
    <p:extLst>
      <p:ext uri="{BB962C8B-B14F-4D97-AF65-F5344CB8AC3E}">
        <p14:creationId xmlns:p14="http://schemas.microsoft.com/office/powerpoint/2010/main" val="638977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a:xfrm>
            <a:off x="1732547" y="172719"/>
            <a:ext cx="5462624" cy="395287"/>
          </a:xfrm>
        </p:spPr>
        <p:txBody>
          <a:bodyPr/>
          <a:lstStyle/>
          <a:p>
            <a:r>
              <a:rPr lang="en-US" sz="2400" spc="-67" dirty="0"/>
              <a:t>Retention Strategy Must Be an Important Part of Overall Strategy</a:t>
            </a:r>
            <a:endParaRPr lang="en-US" dirty="0"/>
          </a:p>
        </p:txBody>
      </p:sp>
      <p:sp>
        <p:nvSpPr>
          <p:cNvPr id="16" name="Content Placeholder 7">
            <a:extLst>
              <a:ext uri="{FF2B5EF4-FFF2-40B4-BE49-F238E27FC236}">
                <a16:creationId xmlns:a16="http://schemas.microsoft.com/office/drawing/2014/main" id="{E1E9899D-F58E-128C-7BF7-11A05E5C071A}"/>
              </a:ext>
            </a:extLst>
          </p:cNvPr>
          <p:cNvSpPr>
            <a:spLocks noGrp="1"/>
          </p:cNvSpPr>
          <p:nvPr/>
        </p:nvSpPr>
        <p:spPr>
          <a:xfrm>
            <a:off x="4856508" y="1927299"/>
            <a:ext cx="3969860" cy="1576388"/>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228594" indent="-228594" algn="l" defTabSz="914377" rtl="0" eaLnBrk="1" latinLnBrk="0" hangingPunct="1">
              <a:lnSpc>
                <a:spcPct val="100000"/>
              </a:lnSpc>
              <a:spcBef>
                <a:spcPts val="1067"/>
              </a:spcBef>
              <a:buClr>
                <a:schemeClr val="accent1"/>
              </a:buClr>
              <a:buFont typeface="Arial" panose="020B0604020202020204" pitchFamily="34" charset="0"/>
              <a:buChar char="•"/>
              <a:defRPr sz="1867" kern="1200">
                <a:solidFill>
                  <a:schemeClr val="tx1"/>
                </a:solidFill>
                <a:latin typeface="+mj-lt"/>
                <a:ea typeface="+mj-ea"/>
                <a:cs typeface="+mj-cs"/>
              </a:defRPr>
            </a:lvl1pPr>
            <a:lvl2pPr marL="457189" indent="-228594" algn="l" defTabSz="914377" rtl="0" eaLnBrk="1" latinLnBrk="0" hangingPunct="1">
              <a:lnSpc>
                <a:spcPct val="100000"/>
              </a:lnSpc>
              <a:spcBef>
                <a:spcPts val="667"/>
              </a:spcBef>
              <a:buClr>
                <a:schemeClr val="accent1"/>
              </a:buClr>
              <a:buFont typeface="Arial" panose="020B0604020202020204" pitchFamily="34" charset="0"/>
              <a:buChar char="•"/>
              <a:defRPr sz="1600" kern="1200">
                <a:solidFill>
                  <a:schemeClr val="tx1"/>
                </a:solidFill>
                <a:latin typeface="+mj-lt"/>
                <a:ea typeface="+mj-ea"/>
                <a:cs typeface="+mj-cs"/>
              </a:defRPr>
            </a:lvl2pPr>
            <a:lvl3pPr marL="683667" indent="-226478" algn="l" defTabSz="914377" rtl="0" eaLnBrk="1" latinLnBrk="0" hangingPunct="1">
              <a:lnSpc>
                <a:spcPct val="100000"/>
              </a:lnSpc>
              <a:spcBef>
                <a:spcPts val="1067"/>
              </a:spcBef>
              <a:buClr>
                <a:schemeClr val="accent1"/>
              </a:buClr>
              <a:buFont typeface="Arial" panose="020B0604020202020204" pitchFamily="34" charset="0"/>
              <a:buChar char="•"/>
              <a:defRPr sz="1467" kern="1200">
                <a:solidFill>
                  <a:schemeClr val="tx1"/>
                </a:solidFill>
                <a:latin typeface="+mj-lt"/>
                <a:ea typeface="+mj-ea"/>
                <a:cs typeface="+mj-cs"/>
              </a:defRPr>
            </a:lvl3pPr>
            <a:lvl4pPr marL="1600160"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4pPr>
            <a:lvl5pPr marL="2057349" indent="-228594" algn="l" defTabSz="914377" rtl="0" eaLnBrk="1" latinLnBrk="0" hangingPunct="1">
              <a:lnSpc>
                <a:spcPct val="90000"/>
              </a:lnSpc>
              <a:spcBef>
                <a:spcPts val="1067"/>
              </a:spcBef>
              <a:buFont typeface="Arial" panose="020B0604020202020204" pitchFamily="34" charset="0"/>
              <a:buChar char="•"/>
              <a:defRPr sz="1467" kern="1200">
                <a:solidFill>
                  <a:schemeClr val="tx1"/>
                </a:solidFill>
                <a:latin typeface="+mj-lt"/>
                <a:ea typeface="+mj-ea"/>
                <a:cs typeface="+mj-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l" defTabSz="609585" rtl="0" eaLnBrk="1" fontAlgn="auto" latinLnBrk="0" hangingPunct="1">
              <a:lnSpc>
                <a:spcPct val="107000"/>
              </a:lnSpc>
              <a:spcBef>
                <a:spcPts val="0"/>
              </a:spcBef>
              <a:spcAft>
                <a:spcPts val="1067"/>
              </a:spcAft>
              <a:buClr>
                <a:srgbClr val="002F87"/>
              </a:buClr>
              <a:buSzTx/>
              <a:buFont typeface="Arial" panose="020B0604020202020204" pitchFamily="34" charset="0"/>
              <a:buNone/>
              <a:tabLst/>
              <a:defRPr/>
            </a:pPr>
            <a:r>
              <a:rPr kumimoji="0" lang="en-US" sz="1200" b="0" i="0" u="none" strike="noStrike" kern="1200" cap="none" spc="0" normalizeH="0" baseline="0" noProof="0" dirty="0">
                <a:ln>
                  <a:noFill/>
                </a:ln>
                <a:solidFill>
                  <a:srgbClr val="1D2A34"/>
                </a:solidFill>
                <a:effectLst/>
                <a:uLnTx/>
                <a:uFillTx/>
                <a:latin typeface="Franklin Gothic Book" panose="020B0503020102020204"/>
                <a:ea typeface="+mj-ea"/>
                <a:cs typeface="+mj-cs"/>
                <a:sym typeface="Arial"/>
              </a:rPr>
              <a:t>In addition to recruitment strategy refinement, a school can diversity or fortify its enrollment position by retaining a larger portion of those students who do enroll. Perhaps counterintuitively, this opportunity is </a:t>
            </a:r>
          </a:p>
          <a:p>
            <a:pPr marL="0" marR="0" lvl="0" indent="0" algn="l" defTabSz="609585" rtl="0" eaLnBrk="1" fontAlgn="auto" latinLnBrk="0" hangingPunct="1">
              <a:lnSpc>
                <a:spcPct val="107000"/>
              </a:lnSpc>
              <a:spcBef>
                <a:spcPts val="0"/>
              </a:spcBef>
              <a:spcAft>
                <a:spcPts val="1067"/>
              </a:spcAft>
              <a:buClr>
                <a:srgbClr val="002F87"/>
              </a:buClr>
              <a:buSzTx/>
              <a:buFont typeface="Arial" panose="020B0604020202020204" pitchFamily="34" charset="0"/>
              <a:buNone/>
              <a:tabLst/>
              <a:defRPr/>
            </a:pPr>
            <a:r>
              <a:rPr kumimoji="0" lang="en-US" sz="1200" b="1" i="0" u="none" strike="noStrike" kern="1200" cap="none" spc="0" normalizeH="0" baseline="0" noProof="0" dirty="0">
                <a:ln>
                  <a:noFill/>
                </a:ln>
                <a:solidFill>
                  <a:srgbClr val="1D2A34"/>
                </a:solidFill>
                <a:effectLst/>
                <a:uLnTx/>
                <a:uFillTx/>
                <a:latin typeface="Franklin Gothic Medium" panose="020B0603020102020204"/>
                <a:ea typeface="+mj-ea"/>
                <a:cs typeface="+mj-cs"/>
                <a:sym typeface="Arial"/>
              </a:rPr>
              <a:t>Implication: For many institutions, improving retention rates is good strategy for maintaining overall enrollments in the face of declining numbers of new students.</a:t>
            </a:r>
          </a:p>
        </p:txBody>
      </p:sp>
      <p:pic>
        <p:nvPicPr>
          <p:cNvPr id="7" name="Picture 6" descr="Icon&#10;&#10;Description automatically generated">
            <a:extLst>
              <a:ext uri="{FF2B5EF4-FFF2-40B4-BE49-F238E27FC236}">
                <a16:creationId xmlns:a16="http://schemas.microsoft.com/office/drawing/2014/main" id="{B9E6081E-A151-F5E5-2296-48AE2A173C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7491" y="1062292"/>
            <a:ext cx="569016" cy="139505"/>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0C437C31-32D3-ACDB-D529-28D562F392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080" y="986909"/>
            <a:ext cx="3846411" cy="3797904"/>
          </a:xfrm>
          <a:prstGeom prst="rect">
            <a:avLst/>
          </a:prstGeom>
        </p:spPr>
      </p:pic>
    </p:spTree>
    <p:extLst>
      <p:ext uri="{BB962C8B-B14F-4D97-AF65-F5344CB8AC3E}">
        <p14:creationId xmlns:p14="http://schemas.microsoft.com/office/powerpoint/2010/main" val="129162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1"/>
          </p:nvPr>
        </p:nvSpPr>
        <p:spPr>
          <a:xfrm>
            <a:off x="1732547" y="172719"/>
            <a:ext cx="5462624" cy="395287"/>
          </a:xfrm>
        </p:spPr>
        <p:txBody>
          <a:bodyPr/>
          <a:lstStyle/>
          <a:p>
            <a:r>
              <a:rPr lang="en-US" sz="2400" dirty="0"/>
              <a:t>The Impact of National Schools –</a:t>
            </a:r>
          </a:p>
          <a:p>
            <a:r>
              <a:rPr lang="en-US" sz="2400" dirty="0"/>
              <a:t>The </a:t>
            </a:r>
            <a:r>
              <a:rPr lang="en-US" sz="2400"/>
              <a:t>Big Get </a:t>
            </a:r>
            <a:r>
              <a:rPr lang="en-US" sz="2400" dirty="0"/>
              <a:t>Bigger, Because They Can</a:t>
            </a:r>
            <a:endParaRPr lang="en-US" dirty="0"/>
          </a:p>
        </p:txBody>
      </p:sp>
      <p:pic>
        <p:nvPicPr>
          <p:cNvPr id="7" name="Picture 6" descr="Icon&#10;&#10;Description automatically generated">
            <a:extLst>
              <a:ext uri="{FF2B5EF4-FFF2-40B4-BE49-F238E27FC236}">
                <a16:creationId xmlns:a16="http://schemas.microsoft.com/office/drawing/2014/main" id="{B9E6081E-A151-F5E5-2296-48AE2A173C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7491" y="1062292"/>
            <a:ext cx="569016" cy="139505"/>
          </a:xfrm>
          <a:prstGeom prst="rect">
            <a:avLst/>
          </a:prstGeom>
        </p:spPr>
      </p:pic>
      <p:grpSp>
        <p:nvGrpSpPr>
          <p:cNvPr id="2" name="Group 1">
            <a:extLst>
              <a:ext uri="{FF2B5EF4-FFF2-40B4-BE49-F238E27FC236}">
                <a16:creationId xmlns:a16="http://schemas.microsoft.com/office/drawing/2014/main" id="{D6E67DC1-7765-E596-CD02-38738B761826}"/>
              </a:ext>
            </a:extLst>
          </p:cNvPr>
          <p:cNvGrpSpPr/>
          <p:nvPr/>
        </p:nvGrpSpPr>
        <p:grpSpPr>
          <a:xfrm>
            <a:off x="0" y="1207304"/>
            <a:ext cx="8886877" cy="3539516"/>
            <a:chOff x="-415090" y="2587267"/>
            <a:chExt cx="11828435" cy="4711097"/>
          </a:xfrm>
        </p:grpSpPr>
        <p:pic>
          <p:nvPicPr>
            <p:cNvPr id="6" name="Picture 5" descr="Map&#10;&#10;Description automatically generated">
              <a:extLst>
                <a:ext uri="{FF2B5EF4-FFF2-40B4-BE49-F238E27FC236}">
                  <a16:creationId xmlns:a16="http://schemas.microsoft.com/office/drawing/2014/main" id="{BA409346-0A79-8F14-B32F-94D75A8C26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090" y="2587267"/>
              <a:ext cx="7953945" cy="4711097"/>
            </a:xfrm>
            <a:prstGeom prst="rect">
              <a:avLst/>
            </a:prstGeom>
          </p:spPr>
        </p:pic>
        <p:sp>
          <p:nvSpPr>
            <p:cNvPr id="9" name="Content Placeholder 5">
              <a:extLst>
                <a:ext uri="{FF2B5EF4-FFF2-40B4-BE49-F238E27FC236}">
                  <a16:creationId xmlns:a16="http://schemas.microsoft.com/office/drawing/2014/main" id="{B6A74698-E393-08EB-6864-A5EA55F5FB9C}"/>
                </a:ext>
              </a:extLst>
            </p:cNvPr>
            <p:cNvSpPr txBox="1">
              <a:spLocks/>
            </p:cNvSpPr>
            <p:nvPr/>
          </p:nvSpPr>
          <p:spPr>
            <a:xfrm>
              <a:off x="7784096" y="3311369"/>
              <a:ext cx="3505121" cy="999894"/>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2F87">
                      <a:lumMod val="75000"/>
                    </a:srgbClr>
                  </a:solidFill>
                  <a:effectLst/>
                  <a:uLnTx/>
                  <a:uFillTx/>
                  <a:latin typeface="Franklin Gothic Medium" panose="020B0603020102020204"/>
                  <a:cs typeface="Arial"/>
                  <a:sym typeface="Arial"/>
                </a:rPr>
                <a:t>“U-M, MSU thrive, while Michigan regional universities scramble for students”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67" b="1" i="1" u="none" strike="noStrike" kern="0" cap="none" spc="0" normalizeH="0" baseline="0" noProof="0" dirty="0">
                <a:ln>
                  <a:noFill/>
                </a:ln>
                <a:solidFill>
                  <a:srgbClr val="1D7E6B"/>
                </a:solidFill>
                <a:effectLst/>
                <a:uLnTx/>
                <a:uFillTx/>
                <a:latin typeface="Franklin Gothic Medium" panose="020B0603020102020204"/>
                <a:cs typeface="Arial"/>
                <a:sym typeface="Arial"/>
              </a:endParaRPr>
            </a:p>
          </p:txBody>
        </p:sp>
        <p:sp>
          <p:nvSpPr>
            <p:cNvPr id="10" name="TextBox 9">
              <a:extLst>
                <a:ext uri="{FF2B5EF4-FFF2-40B4-BE49-F238E27FC236}">
                  <a16:creationId xmlns:a16="http://schemas.microsoft.com/office/drawing/2014/main" id="{D06B21A0-1372-F7A4-5431-406618E52C36}"/>
                </a:ext>
              </a:extLst>
            </p:cNvPr>
            <p:cNvSpPr txBox="1"/>
            <p:nvPr/>
          </p:nvSpPr>
          <p:spPr>
            <a:xfrm>
              <a:off x="7659967" y="6481567"/>
              <a:ext cx="3753378" cy="642759"/>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Franklin Gothic Book" panose="020B0503020102020204"/>
                  <a:cs typeface="Arial"/>
                  <a:sym typeface="Arial"/>
                </a:rPr>
                <a:t>Size of dot is proportionate to the number of national schools in that state.</a:t>
              </a:r>
            </a:p>
          </p:txBody>
        </p:sp>
      </p:grpSp>
      <p:cxnSp>
        <p:nvCxnSpPr>
          <p:cNvPr id="11" name="Straight Arrow Connector 10">
            <a:extLst>
              <a:ext uri="{FF2B5EF4-FFF2-40B4-BE49-F238E27FC236}">
                <a16:creationId xmlns:a16="http://schemas.microsoft.com/office/drawing/2014/main" id="{10E5DAB5-1EAE-8811-264D-9E9643154846}"/>
              </a:ext>
            </a:extLst>
          </p:cNvPr>
          <p:cNvCxnSpPr>
            <a:cxnSpLocks/>
            <a:stCxn id="9" idx="1"/>
          </p:cNvCxnSpPr>
          <p:nvPr/>
        </p:nvCxnSpPr>
        <p:spPr>
          <a:xfrm flipH="1">
            <a:off x="4230914" y="2126950"/>
            <a:ext cx="1929255" cy="37561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3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4581F0-97E2-5571-E5F0-E8E4A478E5A3}"/>
              </a:ext>
            </a:extLst>
          </p:cNvPr>
          <p:cNvSpPr>
            <a:spLocks noGrp="1"/>
          </p:cNvSpPr>
          <p:nvPr>
            <p:ph type="body" sz="quarter" idx="12"/>
          </p:nvPr>
        </p:nvSpPr>
        <p:spPr>
          <a:xfrm>
            <a:off x="591383" y="3246974"/>
            <a:ext cx="7961233" cy="395287"/>
          </a:xfrm>
        </p:spPr>
        <p:txBody>
          <a:bodyPr/>
          <a:lstStyle/>
          <a:p>
            <a:r>
              <a:rPr lang="en-US" dirty="0"/>
              <a:t>How to Futureproof</a:t>
            </a:r>
            <a:endParaRPr lang="en-LB" dirty="0"/>
          </a:p>
        </p:txBody>
      </p:sp>
    </p:spTree>
    <p:extLst>
      <p:ext uri="{BB962C8B-B14F-4D97-AF65-F5344CB8AC3E}">
        <p14:creationId xmlns:p14="http://schemas.microsoft.com/office/powerpoint/2010/main" val="284942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a:xfrm>
            <a:off x="838961" y="1710661"/>
            <a:ext cx="7466076" cy="950976"/>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 Climber’s Guide: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How to Scale the Demographic Cliff</a:t>
            </a:r>
          </a:p>
        </p:txBody>
      </p:sp>
      <p:sp>
        <p:nvSpPr>
          <p:cNvPr id="3" name="Text Placeholder 2">
            <a:extLst>
              <a:ext uri="{FF2B5EF4-FFF2-40B4-BE49-F238E27FC236}">
                <a16:creationId xmlns:a16="http://schemas.microsoft.com/office/drawing/2014/main" id="{A96C4C41-BC06-6941-9277-FDA4BCD0DF8B}"/>
              </a:ext>
            </a:extLst>
          </p:cNvPr>
          <p:cNvSpPr>
            <a:spLocks noGrp="1"/>
          </p:cNvSpPr>
          <p:nvPr>
            <p:ph type="body" sz="quarter" idx="13"/>
          </p:nvPr>
        </p:nvSpPr>
        <p:spPr/>
        <p:txBody>
          <a:bodyPr/>
          <a:lstStyle/>
          <a:p>
            <a:r>
              <a:rPr lang="en-US" dirty="0">
                <a:latin typeface="+mn-lt"/>
              </a:rPr>
              <a:t>July 28, 2022</a:t>
            </a:r>
          </a:p>
          <a:p>
            <a:r>
              <a:rPr lang="en-US" dirty="0">
                <a:latin typeface="+mn-lt"/>
              </a:rPr>
              <a:t>Chris </a:t>
            </a:r>
            <a:r>
              <a:rPr lang="en-US" dirty="0" err="1">
                <a:latin typeface="+mn-lt"/>
              </a:rPr>
              <a:t>Lucier</a:t>
            </a:r>
            <a:endParaRPr lang="en-US" dirty="0">
              <a:latin typeface="+mn-lt"/>
            </a:endParaRPr>
          </a:p>
          <a:p>
            <a:r>
              <a:rPr lang="en-US" dirty="0">
                <a:latin typeface="+mn-lt"/>
              </a:rPr>
              <a:t>Director of Partner Success, Othot by Liaison</a:t>
            </a:r>
          </a:p>
        </p:txBody>
      </p:sp>
    </p:spTree>
    <p:extLst>
      <p:ext uri="{BB962C8B-B14F-4D97-AF65-F5344CB8AC3E}">
        <p14:creationId xmlns:p14="http://schemas.microsoft.com/office/powerpoint/2010/main" val="31686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1344390" y="211415"/>
            <a:ext cx="6241858" cy="395287"/>
          </a:xfrm>
        </p:spPr>
        <p:txBody>
          <a:bodyPr/>
          <a:lstStyle/>
          <a:p>
            <a:r>
              <a:rPr lang="en-US" sz="2200" dirty="0"/>
              <a:t>Projected Market Area Growth in the 2020’s</a:t>
            </a:r>
            <a:endParaRPr lang="en-LB" sz="2200" dirty="0"/>
          </a:p>
        </p:txBody>
      </p:sp>
      <p:sp>
        <p:nvSpPr>
          <p:cNvPr id="7" name="Text Placeholder 6">
            <a:extLst>
              <a:ext uri="{FF2B5EF4-FFF2-40B4-BE49-F238E27FC236}">
                <a16:creationId xmlns:a16="http://schemas.microsoft.com/office/drawing/2014/main" id="{57A60906-0071-A828-D564-09F479D0841F}"/>
              </a:ext>
            </a:extLst>
          </p:cNvPr>
          <p:cNvSpPr>
            <a:spLocks noGrp="1"/>
          </p:cNvSpPr>
          <p:nvPr>
            <p:ph type="body" idx="14"/>
          </p:nvPr>
        </p:nvSpPr>
        <p:spPr>
          <a:xfrm>
            <a:off x="5563402" y="1848299"/>
            <a:ext cx="3406198" cy="2357941"/>
          </a:xfrm>
        </p:spPr>
        <p:txBody>
          <a:bodyPr/>
          <a:lstStyle/>
          <a:p>
            <a:pPr marL="7938" indent="0">
              <a:buNone/>
            </a:pPr>
            <a:r>
              <a:rPr lang="en-US" sz="1800" dirty="0"/>
              <a:t>The number of traditional college-age students in </a:t>
            </a:r>
            <a:r>
              <a:rPr lang="en-US" sz="1800" b="1" dirty="0">
                <a:latin typeface="+mj-lt"/>
              </a:rPr>
              <a:t>Sample University’s </a:t>
            </a:r>
            <a:r>
              <a:rPr lang="en-US" sz="1800" dirty="0"/>
              <a:t>current market area is projected to see </a:t>
            </a:r>
            <a:r>
              <a:rPr lang="en-US" sz="1800" b="1" dirty="0">
                <a:latin typeface="+mj-lt"/>
              </a:rPr>
              <a:t>3.9% </a:t>
            </a:r>
            <a:r>
              <a:rPr lang="en-US" sz="1800" dirty="0"/>
              <a:t>growth in the short term (2020-25), followed by decline of </a:t>
            </a:r>
            <a:r>
              <a:rPr lang="en-US" sz="1800" b="1" dirty="0"/>
              <a:t>6.0%</a:t>
            </a:r>
            <a:r>
              <a:rPr lang="en-US" sz="1800" dirty="0"/>
              <a:t> in the latter half of the decade (2025-28).</a:t>
            </a:r>
            <a:endParaRPr lang="en-US" sz="1800" dirty="0">
              <a:cs typeface="Arial" panose="020B0604020202020204" pitchFamily="34" charset="0"/>
            </a:endParaRPr>
          </a:p>
        </p:txBody>
      </p:sp>
      <p:graphicFrame>
        <p:nvGraphicFramePr>
          <p:cNvPr id="8" name="Chart 7">
            <a:extLst>
              <a:ext uri="{FF2B5EF4-FFF2-40B4-BE49-F238E27FC236}">
                <a16:creationId xmlns:a16="http://schemas.microsoft.com/office/drawing/2014/main" id="{DD6AA5ED-515A-2883-19E3-C6E71066FEB5}"/>
              </a:ext>
              <a:ext uri="{147F2762-F138-4A5C-976F-8EAC2B608ADB}">
                <a16:predDERef xmlns:a16="http://schemas.microsoft.com/office/drawing/2014/main" pred="{B8B49CF3-9353-475F-9D32-DAC68941A236}"/>
              </a:ext>
            </a:extLst>
          </p:cNvPr>
          <p:cNvGraphicFramePr>
            <a:graphicFrameLocks/>
          </p:cNvGraphicFramePr>
          <p:nvPr/>
        </p:nvGraphicFramePr>
        <p:xfrm>
          <a:off x="251402" y="1328287"/>
          <a:ext cx="5008764" cy="31763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7485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C0FCE7-F5B2-0140-B133-CC2DE1328AF6}"/>
              </a:ext>
            </a:extLst>
          </p:cNvPr>
          <p:cNvSpPr>
            <a:spLocks noGrp="1"/>
          </p:cNvSpPr>
          <p:nvPr>
            <p:ph type="body" sz="quarter" idx="11"/>
          </p:nvPr>
        </p:nvSpPr>
        <p:spPr/>
        <p:txBody>
          <a:bodyPr/>
          <a:lstStyle/>
          <a:p>
            <a:r>
              <a:rPr lang="en-US" dirty="0"/>
              <a:t>Predictive and Prescriptive Analytics</a:t>
            </a:r>
            <a:endParaRPr lang="en-LB" dirty="0"/>
          </a:p>
        </p:txBody>
      </p:sp>
      <p:sp>
        <p:nvSpPr>
          <p:cNvPr id="5" name="Slide Number Placeholder 1">
            <a:extLst>
              <a:ext uri="{FF2B5EF4-FFF2-40B4-BE49-F238E27FC236}">
                <a16:creationId xmlns:a16="http://schemas.microsoft.com/office/drawing/2014/main" id="{83FE799D-3103-B747-BDD2-09F78D9B7A06}"/>
              </a:ext>
            </a:extLst>
          </p:cNvPr>
          <p:cNvSpPr>
            <a:spLocks noGrp="1"/>
          </p:cNvSpPr>
          <p:nvPr/>
        </p:nvSpPr>
        <p:spPr>
          <a:xfrm>
            <a:off x="8750304" y="5179814"/>
            <a:ext cx="2057400" cy="157450"/>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r" defTabSz="457200" rtl="0" eaLnBrk="1" latinLnBrk="0" hangingPunct="1">
              <a:defRPr sz="900" kern="1200">
                <a:solidFill>
                  <a:schemeClr val="accent1"/>
                </a:solidFill>
                <a:latin typeface="+mj-lt"/>
                <a:ea typeface="+mj-ea"/>
                <a:cs typeface="+mj-cs"/>
              </a:defRPr>
            </a:lvl1pPr>
            <a:lvl2pPr marL="457200" algn="l" defTabSz="457200" rtl="0" eaLnBrk="1" latinLnBrk="0" hangingPunct="1">
              <a:defRPr sz="1800" kern="1200">
                <a:solidFill>
                  <a:schemeClr val="tx1"/>
                </a:solidFill>
                <a:latin typeface="+mj-lt"/>
                <a:ea typeface="+mj-ea"/>
                <a:cs typeface="+mj-cs"/>
              </a:defRPr>
            </a:lvl2pPr>
            <a:lvl3pPr marL="914400" algn="l" defTabSz="457200" rtl="0" eaLnBrk="1" latinLnBrk="0" hangingPunct="1">
              <a:defRPr sz="1800" kern="1200">
                <a:solidFill>
                  <a:schemeClr val="tx1"/>
                </a:solidFill>
                <a:latin typeface="+mj-lt"/>
                <a:ea typeface="+mj-ea"/>
                <a:cs typeface="+mj-cs"/>
              </a:defRPr>
            </a:lvl3pPr>
            <a:lvl4pPr marL="1371600" algn="l" defTabSz="457200" rtl="0" eaLnBrk="1" latinLnBrk="0" hangingPunct="1">
              <a:defRPr sz="1800" kern="1200">
                <a:solidFill>
                  <a:schemeClr val="tx1"/>
                </a:solidFill>
                <a:latin typeface="+mj-lt"/>
                <a:ea typeface="+mj-ea"/>
                <a:cs typeface="+mj-cs"/>
              </a:defRPr>
            </a:lvl4pPr>
            <a:lvl5pPr marL="1828800" algn="l" defTabSz="457200" rtl="0" eaLnBrk="1" latinLnBrk="0" hangingPunct="1">
              <a:defRPr sz="1800" kern="1200">
                <a:solidFill>
                  <a:schemeClr val="tx1"/>
                </a:solidFill>
                <a:latin typeface="+mj-lt"/>
                <a:ea typeface="+mj-ea"/>
                <a:cs typeface="+mj-cs"/>
              </a:defRPr>
            </a:lvl5pPr>
            <a:lvl6pPr marL="2286000" algn="l" defTabSz="457200" rtl="0" eaLnBrk="1" latinLnBrk="0" hangingPunct="1">
              <a:defRPr sz="1800" kern="1200">
                <a:solidFill>
                  <a:schemeClr val="tx1"/>
                </a:solidFill>
                <a:latin typeface="+mj-lt"/>
                <a:ea typeface="+mj-ea"/>
                <a:cs typeface="+mj-cs"/>
              </a:defRPr>
            </a:lvl6pPr>
            <a:lvl7pPr marL="2743200" algn="l" defTabSz="457200" rtl="0" eaLnBrk="1" latinLnBrk="0" hangingPunct="1">
              <a:defRPr sz="1800" kern="1200">
                <a:solidFill>
                  <a:schemeClr val="tx1"/>
                </a:solidFill>
                <a:latin typeface="+mj-lt"/>
                <a:ea typeface="+mj-ea"/>
                <a:cs typeface="+mj-cs"/>
              </a:defRPr>
            </a:lvl7pPr>
            <a:lvl8pPr marL="3200400" algn="l" defTabSz="457200" rtl="0" eaLnBrk="1" latinLnBrk="0" hangingPunct="1">
              <a:defRPr sz="1800" kern="1200">
                <a:solidFill>
                  <a:schemeClr val="tx1"/>
                </a:solidFill>
                <a:latin typeface="+mj-lt"/>
                <a:ea typeface="+mj-ea"/>
                <a:cs typeface="+mj-cs"/>
              </a:defRPr>
            </a:lvl8pPr>
            <a:lvl9pPr marL="3657600" algn="l" defTabSz="457200" rtl="0" eaLnBrk="1" latinLnBrk="0" hangingPunct="1">
              <a:defRPr sz="1800" kern="1200">
                <a:solidFill>
                  <a:schemeClr val="tx1"/>
                </a:solidFill>
                <a:latin typeface="+mj-lt"/>
                <a:ea typeface="+mj-ea"/>
                <a:cs typeface="+mj-cs"/>
              </a:defRPr>
            </a:lvl9pPr>
          </a:lstStyle>
          <a:p>
            <a:pPr marL="0" marR="0" lvl="0" indent="0" algn="r" defTabSz="457189" rtl="0" eaLnBrk="1" fontAlgn="auto" latinLnBrk="0" hangingPunct="1">
              <a:lnSpc>
                <a:spcPct val="100000"/>
              </a:lnSpc>
              <a:spcBef>
                <a:spcPts val="0"/>
              </a:spcBef>
              <a:spcAft>
                <a:spcPts val="0"/>
              </a:spcAft>
              <a:buClr>
                <a:srgbClr val="000000"/>
              </a:buClr>
              <a:buSzTx/>
              <a:buFont typeface="Arial"/>
              <a:buNone/>
              <a:tabLst/>
              <a:defRPr/>
            </a:pPr>
            <a:fld id="{48F46E49-27E7-F741-8259-30579C5FA34D}" type="slidenum">
              <a:rPr kumimoji="0" lang="en-US" sz="900" b="0" i="0" u="none" strike="noStrike" kern="1200" cap="none" spc="0" normalizeH="0" baseline="0" noProof="0">
                <a:ln>
                  <a:noFill/>
                </a:ln>
                <a:solidFill>
                  <a:srgbClr val="002F87"/>
                </a:solidFill>
                <a:effectLst/>
                <a:uLnTx/>
                <a:uFillTx/>
                <a:latin typeface="Franklin Gothic Medium" panose="020B0603020102020204"/>
                <a:ea typeface="+mj-ea"/>
                <a:cs typeface="+mj-cs"/>
                <a:sym typeface="Arial"/>
              </a:rPr>
              <a:pPr marL="0" marR="0" lvl="0" indent="0" algn="r" defTabSz="457189"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900" b="0" i="0" u="none" strike="noStrike" kern="1200" cap="none" spc="0" normalizeH="0" baseline="0" noProof="0">
              <a:ln>
                <a:noFill/>
              </a:ln>
              <a:solidFill>
                <a:srgbClr val="002F87"/>
              </a:solidFill>
              <a:effectLst/>
              <a:uLnTx/>
              <a:uFillTx/>
              <a:latin typeface="Franklin Gothic Medium" panose="020B0603020102020204"/>
              <a:ea typeface="+mj-ea"/>
              <a:cs typeface="+mj-cs"/>
              <a:sym typeface="Arial"/>
            </a:endParaRPr>
          </a:p>
        </p:txBody>
      </p:sp>
      <p:grpSp>
        <p:nvGrpSpPr>
          <p:cNvPr id="6" name="Group 5">
            <a:extLst>
              <a:ext uri="{FF2B5EF4-FFF2-40B4-BE49-F238E27FC236}">
                <a16:creationId xmlns:a16="http://schemas.microsoft.com/office/drawing/2014/main" id="{BF0C2185-09AD-694B-A4F0-6B41795914B5}"/>
              </a:ext>
            </a:extLst>
          </p:cNvPr>
          <p:cNvGrpSpPr/>
          <p:nvPr/>
        </p:nvGrpSpPr>
        <p:grpSpPr>
          <a:xfrm>
            <a:off x="348658" y="1181621"/>
            <a:ext cx="7758545" cy="3445700"/>
            <a:chOff x="152402" y="1123950"/>
            <a:chExt cx="8534398" cy="3790270"/>
          </a:xfrm>
        </p:grpSpPr>
        <p:sp>
          <p:nvSpPr>
            <p:cNvPr id="7" name="Rectangle 6">
              <a:extLst>
                <a:ext uri="{FF2B5EF4-FFF2-40B4-BE49-F238E27FC236}">
                  <a16:creationId xmlns:a16="http://schemas.microsoft.com/office/drawing/2014/main" id="{4FC337F3-09D4-A841-8B95-4D768CC27D14}"/>
                </a:ext>
              </a:extLst>
            </p:cNvPr>
            <p:cNvSpPr/>
            <p:nvPr/>
          </p:nvSpPr>
          <p:spPr>
            <a:xfrm>
              <a:off x="6893567" y="2734280"/>
              <a:ext cx="234360" cy="307777"/>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B3C07743-8D8D-A546-9231-0E115A114E7B}"/>
                </a:ext>
              </a:extLst>
            </p:cNvPr>
            <p:cNvSpPr/>
            <p:nvPr/>
          </p:nvSpPr>
          <p:spPr>
            <a:xfrm>
              <a:off x="2733427" y="1197609"/>
              <a:ext cx="5874383" cy="330263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9" name="Rectangle 8">
              <a:extLst>
                <a:ext uri="{FF2B5EF4-FFF2-40B4-BE49-F238E27FC236}">
                  <a16:creationId xmlns:a16="http://schemas.microsoft.com/office/drawing/2014/main" id="{2E474CDF-4912-804F-9EA4-819510427614}"/>
                </a:ext>
              </a:extLst>
            </p:cNvPr>
            <p:cNvSpPr/>
            <p:nvPr/>
          </p:nvSpPr>
          <p:spPr>
            <a:xfrm>
              <a:off x="2725635" y="2376606"/>
              <a:ext cx="3788883" cy="2123636"/>
            </a:xfrm>
            <a:prstGeom prst="rect">
              <a:avLst/>
            </a:prstGeom>
            <a:solidFill>
              <a:schemeClr val="bg2">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10" name="Rectangle 9">
              <a:extLst>
                <a:ext uri="{FF2B5EF4-FFF2-40B4-BE49-F238E27FC236}">
                  <a16:creationId xmlns:a16="http://schemas.microsoft.com/office/drawing/2014/main" id="{63742C72-CC78-6148-B6A7-FBD02335FB74}"/>
                </a:ext>
              </a:extLst>
            </p:cNvPr>
            <p:cNvSpPr/>
            <p:nvPr/>
          </p:nvSpPr>
          <p:spPr>
            <a:xfrm>
              <a:off x="2725636" y="2965940"/>
              <a:ext cx="2317444" cy="15343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grpSp>
          <p:nvGrpSpPr>
            <p:cNvPr id="11" name="Group 10">
              <a:extLst>
                <a:ext uri="{FF2B5EF4-FFF2-40B4-BE49-F238E27FC236}">
                  <a16:creationId xmlns:a16="http://schemas.microsoft.com/office/drawing/2014/main" id="{0EBE2BC5-8BCC-0F4E-AADB-15803279D28B}"/>
                </a:ext>
              </a:extLst>
            </p:cNvPr>
            <p:cNvGrpSpPr/>
            <p:nvPr/>
          </p:nvGrpSpPr>
          <p:grpSpPr>
            <a:xfrm>
              <a:off x="3023845" y="3428118"/>
              <a:ext cx="1065028" cy="983663"/>
              <a:chOff x="1486415" y="3562102"/>
              <a:chExt cx="1849675" cy="1723638"/>
            </a:xfrm>
          </p:grpSpPr>
          <p:sp>
            <p:nvSpPr>
              <p:cNvPr id="39" name="Oval 38">
                <a:extLst>
                  <a:ext uri="{FF2B5EF4-FFF2-40B4-BE49-F238E27FC236}">
                    <a16:creationId xmlns:a16="http://schemas.microsoft.com/office/drawing/2014/main" id="{C502BCC3-79CE-E147-8CA4-514488C0C24B}"/>
                  </a:ext>
                </a:extLst>
              </p:cNvPr>
              <p:cNvSpPr/>
              <p:nvPr/>
            </p:nvSpPr>
            <p:spPr>
              <a:xfrm>
                <a:off x="1612452" y="3562102"/>
                <a:ext cx="1723638" cy="1723638"/>
              </a:xfrm>
              <a:prstGeom prst="ellipse">
                <a:avLst/>
              </a:prstGeom>
              <a:solidFill>
                <a:schemeClr val="bg1"/>
              </a:solidFill>
              <a:ln w="28575">
                <a:solidFill>
                  <a:schemeClr val="accent6"/>
                </a:solidFill>
              </a:ln>
              <a:effectLst>
                <a:outerShdw blurRad="254000" dist="508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40" name="TextBox 36">
                <a:extLst>
                  <a:ext uri="{FF2B5EF4-FFF2-40B4-BE49-F238E27FC236}">
                    <a16:creationId xmlns:a16="http://schemas.microsoft.com/office/drawing/2014/main" id="{166ACFE4-7FC7-914F-8D0A-55D8268B1848}"/>
                  </a:ext>
                </a:extLst>
              </p:cNvPr>
              <p:cNvSpPr txBox="1"/>
              <p:nvPr/>
            </p:nvSpPr>
            <p:spPr>
              <a:xfrm>
                <a:off x="1486415" y="4024730"/>
                <a:ext cx="1849675" cy="867383"/>
              </a:xfrm>
              <a:prstGeom prst="rect">
                <a:avLst/>
              </a:prstGeom>
              <a:noFill/>
              <a:ln>
                <a:noFill/>
              </a:ln>
            </p:spPr>
            <p:txBody>
              <a:bodyPr wrap="square" rtlCol="0">
                <a:spAutoFit/>
              </a:bodyPr>
              <a:lstStyle/>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Descriptive</a:t>
                </a:r>
              </a:p>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Analytics</a:t>
                </a:r>
              </a:p>
            </p:txBody>
          </p:sp>
        </p:grpSp>
        <p:grpSp>
          <p:nvGrpSpPr>
            <p:cNvPr id="12" name="Group 11">
              <a:extLst>
                <a:ext uri="{FF2B5EF4-FFF2-40B4-BE49-F238E27FC236}">
                  <a16:creationId xmlns:a16="http://schemas.microsoft.com/office/drawing/2014/main" id="{70216C85-AB44-F24B-8BC5-7BD43C4BAAA0}"/>
                </a:ext>
              </a:extLst>
            </p:cNvPr>
            <p:cNvGrpSpPr/>
            <p:nvPr/>
          </p:nvGrpSpPr>
          <p:grpSpPr>
            <a:xfrm>
              <a:off x="4532476" y="2837914"/>
              <a:ext cx="992457" cy="983663"/>
              <a:chOff x="1612452" y="3562102"/>
              <a:chExt cx="1723638" cy="1723638"/>
            </a:xfrm>
          </p:grpSpPr>
          <p:sp>
            <p:nvSpPr>
              <p:cNvPr id="37" name="Oval 36">
                <a:extLst>
                  <a:ext uri="{FF2B5EF4-FFF2-40B4-BE49-F238E27FC236}">
                    <a16:creationId xmlns:a16="http://schemas.microsoft.com/office/drawing/2014/main" id="{BEA82D67-C4DC-0A4C-ACB9-BA13BF6BB137}"/>
                  </a:ext>
                </a:extLst>
              </p:cNvPr>
              <p:cNvSpPr/>
              <p:nvPr/>
            </p:nvSpPr>
            <p:spPr>
              <a:xfrm>
                <a:off x="1612452" y="3562102"/>
                <a:ext cx="1723638" cy="1723638"/>
              </a:xfrm>
              <a:prstGeom prst="ellipse">
                <a:avLst/>
              </a:prstGeom>
              <a:solidFill>
                <a:schemeClr val="bg1"/>
              </a:solidFill>
              <a:ln w="28575">
                <a:solidFill>
                  <a:schemeClr val="accent6"/>
                </a:solidFill>
              </a:ln>
              <a:effectLst>
                <a:outerShdw blurRad="2540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38" name="TextBox 34">
                <a:extLst>
                  <a:ext uri="{FF2B5EF4-FFF2-40B4-BE49-F238E27FC236}">
                    <a16:creationId xmlns:a16="http://schemas.microsoft.com/office/drawing/2014/main" id="{265CE946-A9F0-5B45-98F4-A7D3F83F4E65}"/>
                  </a:ext>
                </a:extLst>
              </p:cNvPr>
              <p:cNvSpPr txBox="1"/>
              <p:nvPr/>
            </p:nvSpPr>
            <p:spPr>
              <a:xfrm>
                <a:off x="1612452" y="4012212"/>
                <a:ext cx="1723638" cy="867383"/>
              </a:xfrm>
              <a:prstGeom prst="rect">
                <a:avLst/>
              </a:prstGeom>
              <a:noFill/>
              <a:ln>
                <a:noFill/>
              </a:ln>
            </p:spPr>
            <p:txBody>
              <a:bodyPr wrap="square" rtlCol="0">
                <a:spAutoFit/>
              </a:bodyPr>
              <a:lstStyle/>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Diagnostic</a:t>
                </a:r>
              </a:p>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Analytics</a:t>
                </a:r>
              </a:p>
            </p:txBody>
          </p:sp>
        </p:grpSp>
        <p:grpSp>
          <p:nvGrpSpPr>
            <p:cNvPr id="13" name="Group 12">
              <a:extLst>
                <a:ext uri="{FF2B5EF4-FFF2-40B4-BE49-F238E27FC236}">
                  <a16:creationId xmlns:a16="http://schemas.microsoft.com/office/drawing/2014/main" id="{169FCC92-4E36-9A42-9D37-66E2DEEEC306}"/>
                </a:ext>
              </a:extLst>
            </p:cNvPr>
            <p:cNvGrpSpPr/>
            <p:nvPr/>
          </p:nvGrpSpPr>
          <p:grpSpPr>
            <a:xfrm>
              <a:off x="5968536" y="2236126"/>
              <a:ext cx="992457" cy="983663"/>
              <a:chOff x="1612452" y="3562102"/>
              <a:chExt cx="1723638" cy="1723638"/>
            </a:xfrm>
          </p:grpSpPr>
          <p:sp>
            <p:nvSpPr>
              <p:cNvPr id="35" name="Oval 34">
                <a:extLst>
                  <a:ext uri="{FF2B5EF4-FFF2-40B4-BE49-F238E27FC236}">
                    <a16:creationId xmlns:a16="http://schemas.microsoft.com/office/drawing/2014/main" id="{D29CFD22-3627-854F-8D8A-E61C29E6B434}"/>
                  </a:ext>
                </a:extLst>
              </p:cNvPr>
              <p:cNvSpPr/>
              <p:nvPr/>
            </p:nvSpPr>
            <p:spPr>
              <a:xfrm>
                <a:off x="1612452" y="3562102"/>
                <a:ext cx="1723638" cy="1723638"/>
              </a:xfrm>
              <a:prstGeom prst="ellipse">
                <a:avLst/>
              </a:prstGeom>
              <a:solidFill>
                <a:schemeClr val="bg1"/>
              </a:solidFill>
              <a:ln w="28575">
                <a:solidFill>
                  <a:schemeClr val="tx1">
                    <a:lumMod val="10000"/>
                    <a:lumOff val="90000"/>
                  </a:schemeClr>
                </a:solidFill>
              </a:ln>
              <a:effectLst>
                <a:outerShdw blurRad="254000" dist="508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36" name="TextBox 32">
                <a:extLst>
                  <a:ext uri="{FF2B5EF4-FFF2-40B4-BE49-F238E27FC236}">
                    <a16:creationId xmlns:a16="http://schemas.microsoft.com/office/drawing/2014/main" id="{4DBB079C-5CCA-384F-B407-EECAD9F97033}"/>
                  </a:ext>
                </a:extLst>
              </p:cNvPr>
              <p:cNvSpPr txBox="1"/>
              <p:nvPr/>
            </p:nvSpPr>
            <p:spPr>
              <a:xfrm>
                <a:off x="1612452" y="4012213"/>
                <a:ext cx="1723638" cy="867383"/>
              </a:xfrm>
              <a:prstGeom prst="rect">
                <a:avLst/>
              </a:prstGeom>
              <a:noFill/>
              <a:ln>
                <a:noFill/>
              </a:ln>
            </p:spPr>
            <p:txBody>
              <a:bodyPr wrap="square" rtlCol="0">
                <a:spAutoFit/>
              </a:bodyPr>
              <a:lstStyle/>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Predictive</a:t>
                </a:r>
              </a:p>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Analytics</a:t>
                </a:r>
              </a:p>
            </p:txBody>
          </p:sp>
        </p:grpSp>
        <p:grpSp>
          <p:nvGrpSpPr>
            <p:cNvPr id="14" name="Group 13">
              <a:extLst>
                <a:ext uri="{FF2B5EF4-FFF2-40B4-BE49-F238E27FC236}">
                  <a16:creationId xmlns:a16="http://schemas.microsoft.com/office/drawing/2014/main" id="{F5FA54FF-9EB6-234A-9A42-E4D2F2B113EA}"/>
                </a:ext>
              </a:extLst>
            </p:cNvPr>
            <p:cNvGrpSpPr/>
            <p:nvPr/>
          </p:nvGrpSpPr>
          <p:grpSpPr>
            <a:xfrm>
              <a:off x="7322954" y="1666133"/>
              <a:ext cx="1074099" cy="983663"/>
              <a:chOff x="1470661" y="3562102"/>
              <a:chExt cx="1865429" cy="1723638"/>
            </a:xfrm>
          </p:grpSpPr>
          <p:sp>
            <p:nvSpPr>
              <p:cNvPr id="33" name="Oval 32">
                <a:extLst>
                  <a:ext uri="{FF2B5EF4-FFF2-40B4-BE49-F238E27FC236}">
                    <a16:creationId xmlns:a16="http://schemas.microsoft.com/office/drawing/2014/main" id="{7654C92A-52AE-D94E-8EF1-EC69AE32DDD6}"/>
                  </a:ext>
                </a:extLst>
              </p:cNvPr>
              <p:cNvSpPr/>
              <p:nvPr/>
            </p:nvSpPr>
            <p:spPr>
              <a:xfrm>
                <a:off x="1612452" y="3562102"/>
                <a:ext cx="1723638" cy="1723638"/>
              </a:xfrm>
              <a:prstGeom prst="ellipse">
                <a:avLst/>
              </a:prstGeom>
              <a:solidFill>
                <a:schemeClr val="bg1"/>
              </a:solidFill>
              <a:ln w="28575">
                <a:solidFill>
                  <a:schemeClr val="tx1">
                    <a:lumMod val="10000"/>
                    <a:lumOff val="90000"/>
                  </a:schemeClr>
                </a:solidFill>
              </a:ln>
              <a:effectLst>
                <a:outerShdw blurRad="254000" dist="508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34" name="TextBox 30">
                <a:extLst>
                  <a:ext uri="{FF2B5EF4-FFF2-40B4-BE49-F238E27FC236}">
                    <a16:creationId xmlns:a16="http://schemas.microsoft.com/office/drawing/2014/main" id="{0326FA6F-E618-7740-9BFA-AECEA1937D74}"/>
                  </a:ext>
                </a:extLst>
              </p:cNvPr>
              <p:cNvSpPr txBox="1"/>
              <p:nvPr/>
            </p:nvSpPr>
            <p:spPr>
              <a:xfrm>
                <a:off x="1470661" y="4012212"/>
                <a:ext cx="1865429" cy="867383"/>
              </a:xfrm>
              <a:prstGeom prst="rect">
                <a:avLst/>
              </a:prstGeom>
              <a:noFill/>
              <a:ln>
                <a:noFill/>
              </a:ln>
            </p:spPr>
            <p:txBody>
              <a:bodyPr wrap="square" rtlCol="0">
                <a:spAutoFit/>
              </a:bodyPr>
              <a:lstStyle/>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Prescriptive</a:t>
                </a:r>
              </a:p>
              <a:p>
                <a:pPr marL="0" marR="0" lvl="0" indent="0" algn="ctr" defTabSz="914378" rtl="0" eaLnBrk="1" fontAlgn="auto" latinLnBrk="0" hangingPunct="1">
                  <a:lnSpc>
                    <a:spcPct val="100000"/>
                  </a:lnSpc>
                  <a:spcBef>
                    <a:spcPts val="0"/>
                  </a:spcBef>
                  <a:spcAft>
                    <a:spcPts val="450"/>
                  </a:spcAft>
                  <a:buClr>
                    <a:srgbClr val="000000"/>
                  </a:buClr>
                  <a:buSzTx/>
                  <a:buFont typeface="Arial"/>
                  <a:buNone/>
                  <a:tabLst/>
                  <a:defRPr/>
                </a:pPr>
                <a:r>
                  <a:rPr kumimoji="0" lang="en-US" sz="1100" b="0" i="0" u="none" strike="noStrike" kern="0" cap="none" spc="0" normalizeH="0" baseline="0" noProof="0">
                    <a:ln>
                      <a:noFill/>
                    </a:ln>
                    <a:solidFill>
                      <a:srgbClr val="382F2C">
                        <a:lumMod val="85000"/>
                        <a:lumOff val="15000"/>
                      </a:srgbClr>
                    </a:solidFill>
                    <a:effectLst/>
                    <a:uLnTx/>
                    <a:uFillTx/>
                    <a:latin typeface="Franklin Gothic Medium" panose="020B0603020102020204"/>
                    <a:cs typeface="Arial" panose="020B0604020202020204" pitchFamily="34" charset="0"/>
                    <a:sym typeface="Arial"/>
                  </a:rPr>
                  <a:t>Analytics</a:t>
                </a:r>
              </a:p>
            </p:txBody>
          </p:sp>
        </p:grpSp>
        <p:sp>
          <p:nvSpPr>
            <p:cNvPr id="15" name="TextBox 11">
              <a:extLst>
                <a:ext uri="{FF2B5EF4-FFF2-40B4-BE49-F238E27FC236}">
                  <a16:creationId xmlns:a16="http://schemas.microsoft.com/office/drawing/2014/main" id="{8590652C-C64F-7842-8756-592DF88A75DF}"/>
                </a:ext>
              </a:extLst>
            </p:cNvPr>
            <p:cNvSpPr txBox="1"/>
            <p:nvPr/>
          </p:nvSpPr>
          <p:spPr>
            <a:xfrm>
              <a:off x="3116488" y="3009540"/>
              <a:ext cx="948594" cy="461665"/>
            </a:xfrm>
            <a:prstGeom prst="rect">
              <a:avLst/>
            </a:prstGeom>
            <a:noFill/>
            <a:scene3d>
              <a:camera prst="orthographicFront">
                <a:rot lat="0" lon="0" rev="0"/>
              </a:camera>
              <a:lightRig rig="threePt" dir="t"/>
            </a:scene3d>
          </p:spPr>
          <p:txBody>
            <a:bodyPr wrap="none" rtlCol="0">
              <a:spAutoFit/>
            </a:bodyPr>
            <a:lstStyle/>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dirty="0">
                  <a:ln>
                    <a:noFill/>
                  </a:ln>
                  <a:solidFill>
                    <a:srgbClr val="002F87"/>
                  </a:solidFill>
                  <a:effectLst/>
                  <a:uLnTx/>
                  <a:uFillTx/>
                  <a:latin typeface="Franklin Gothic Medium" panose="020B0603020102020204"/>
                  <a:cs typeface="Arial" panose="020B0604020202020204" pitchFamily="34" charset="0"/>
                  <a:sym typeface="Arial"/>
                </a:rPr>
                <a:t>What </a:t>
              </a:r>
            </a:p>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dirty="0">
                  <a:ln>
                    <a:noFill/>
                  </a:ln>
                  <a:solidFill>
                    <a:srgbClr val="002F87"/>
                  </a:solidFill>
                  <a:effectLst/>
                  <a:uLnTx/>
                  <a:uFillTx/>
                  <a:latin typeface="Franklin Gothic Medium" panose="020B0603020102020204"/>
                  <a:cs typeface="Arial" panose="020B0604020202020204" pitchFamily="34" charset="0"/>
                  <a:sym typeface="Arial"/>
                </a:rPr>
                <a:t>happened?</a:t>
              </a:r>
            </a:p>
          </p:txBody>
        </p:sp>
        <p:sp>
          <p:nvSpPr>
            <p:cNvPr id="16" name="TextBox 12">
              <a:extLst>
                <a:ext uri="{FF2B5EF4-FFF2-40B4-BE49-F238E27FC236}">
                  <a16:creationId xmlns:a16="http://schemas.microsoft.com/office/drawing/2014/main" id="{3B669F66-DE45-2A41-8ED3-9A73DC8051CC}"/>
                </a:ext>
              </a:extLst>
            </p:cNvPr>
            <p:cNvSpPr txBox="1"/>
            <p:nvPr/>
          </p:nvSpPr>
          <p:spPr>
            <a:xfrm>
              <a:off x="4567350" y="2415732"/>
              <a:ext cx="913070" cy="461665"/>
            </a:xfrm>
            <a:prstGeom prst="rect">
              <a:avLst/>
            </a:prstGeom>
            <a:noFill/>
            <a:scene3d>
              <a:camera prst="orthographicFront">
                <a:rot lat="0" lon="0" rev="0"/>
              </a:camera>
              <a:lightRig rig="threePt" dir="t"/>
            </a:scene3d>
          </p:spPr>
          <p:txBody>
            <a:bodyPr wrap="none" rtlCol="0">
              <a:spAutoFit/>
            </a:bodyPr>
            <a:lstStyle/>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a:ln>
                    <a:noFill/>
                  </a:ln>
                  <a:solidFill>
                    <a:srgbClr val="002F87"/>
                  </a:solidFill>
                  <a:effectLst/>
                  <a:uLnTx/>
                  <a:uFillTx/>
                  <a:latin typeface="Franklin Gothic Medium" panose="020B0603020102020204"/>
                  <a:cs typeface="Arial" panose="020B0604020202020204" pitchFamily="34" charset="0"/>
                  <a:sym typeface="Arial"/>
                </a:rPr>
                <a:t>Why did </a:t>
              </a:r>
            </a:p>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a:ln>
                    <a:noFill/>
                  </a:ln>
                  <a:solidFill>
                    <a:srgbClr val="002F87"/>
                  </a:solidFill>
                  <a:effectLst/>
                  <a:uLnTx/>
                  <a:uFillTx/>
                  <a:latin typeface="Franklin Gothic Medium" panose="020B0603020102020204"/>
                  <a:cs typeface="Arial" panose="020B0604020202020204" pitchFamily="34" charset="0"/>
                  <a:sym typeface="Arial"/>
                </a:rPr>
                <a:t>it happen?</a:t>
              </a:r>
            </a:p>
          </p:txBody>
        </p:sp>
        <p:sp>
          <p:nvSpPr>
            <p:cNvPr id="17" name="TextBox 13">
              <a:extLst>
                <a:ext uri="{FF2B5EF4-FFF2-40B4-BE49-F238E27FC236}">
                  <a16:creationId xmlns:a16="http://schemas.microsoft.com/office/drawing/2014/main" id="{8FCD132D-77C2-2A44-B070-1D565BA22A1C}"/>
                </a:ext>
              </a:extLst>
            </p:cNvPr>
            <p:cNvSpPr txBox="1"/>
            <p:nvPr/>
          </p:nvSpPr>
          <p:spPr>
            <a:xfrm>
              <a:off x="6050479" y="1816131"/>
              <a:ext cx="820354" cy="461665"/>
            </a:xfrm>
            <a:prstGeom prst="rect">
              <a:avLst/>
            </a:prstGeom>
            <a:noFill/>
            <a:scene3d>
              <a:camera prst="orthographicFront">
                <a:rot lat="0" lon="0" rev="0"/>
              </a:camera>
              <a:lightRig rig="threePt" dir="t"/>
            </a:scene3d>
          </p:spPr>
          <p:txBody>
            <a:bodyPr wrap="none" rtlCol="0">
              <a:spAutoFit/>
            </a:bodyPr>
            <a:lstStyle/>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a:ln>
                    <a:noFill/>
                  </a:ln>
                  <a:solidFill>
                    <a:srgbClr val="002F87"/>
                  </a:solidFill>
                  <a:effectLst/>
                  <a:uLnTx/>
                  <a:uFillTx/>
                  <a:latin typeface="Franklin Gothic Medium" panose="020B0603020102020204"/>
                  <a:cs typeface="Arial" panose="020B0604020202020204" pitchFamily="34" charset="0"/>
                  <a:sym typeface="Arial"/>
                </a:rPr>
                <a:t>What will</a:t>
              </a:r>
            </a:p>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a:ln>
                    <a:noFill/>
                  </a:ln>
                  <a:solidFill>
                    <a:srgbClr val="002F87"/>
                  </a:solidFill>
                  <a:effectLst/>
                  <a:uLnTx/>
                  <a:uFillTx/>
                  <a:latin typeface="Franklin Gothic Medium" panose="020B0603020102020204"/>
                  <a:cs typeface="Arial" panose="020B0604020202020204" pitchFamily="34" charset="0"/>
                  <a:sym typeface="Arial"/>
                </a:rPr>
                <a:t>happen?</a:t>
              </a:r>
            </a:p>
          </p:txBody>
        </p:sp>
        <p:sp>
          <p:nvSpPr>
            <p:cNvPr id="18" name="TextBox 14">
              <a:extLst>
                <a:ext uri="{FF2B5EF4-FFF2-40B4-BE49-F238E27FC236}">
                  <a16:creationId xmlns:a16="http://schemas.microsoft.com/office/drawing/2014/main" id="{A2D3DC3D-C334-0D43-A7C2-D09AD583B514}"/>
                </a:ext>
              </a:extLst>
            </p:cNvPr>
            <p:cNvSpPr txBox="1"/>
            <p:nvPr/>
          </p:nvSpPr>
          <p:spPr>
            <a:xfrm>
              <a:off x="7215488" y="1245168"/>
              <a:ext cx="1346202" cy="461665"/>
            </a:xfrm>
            <a:prstGeom prst="rect">
              <a:avLst/>
            </a:prstGeom>
            <a:noFill/>
            <a:scene3d>
              <a:camera prst="orthographicFront">
                <a:rot lat="0" lon="0" rev="0"/>
              </a:camera>
              <a:lightRig rig="threePt" dir="t"/>
            </a:scene3d>
          </p:spPr>
          <p:txBody>
            <a:bodyPr wrap="none" rtlCol="0">
              <a:spAutoFit/>
            </a:bodyPr>
            <a:lstStyle/>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a:ln>
                    <a:noFill/>
                  </a:ln>
                  <a:solidFill>
                    <a:srgbClr val="002F87"/>
                  </a:solidFill>
                  <a:effectLst/>
                  <a:uLnTx/>
                  <a:uFillTx/>
                  <a:latin typeface="Franklin Gothic Medium" panose="020B0603020102020204"/>
                  <a:cs typeface="Arial" panose="020B0604020202020204" pitchFamily="34" charset="0"/>
                  <a:sym typeface="Arial"/>
                </a:rPr>
                <a:t>How can we </a:t>
              </a:r>
            </a:p>
            <a:p>
              <a:pPr marL="0" marR="0" lvl="0" indent="0" algn="ctr" defTabSz="9138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23" normalizeH="0" baseline="0" noProof="0">
                  <a:ln>
                    <a:noFill/>
                  </a:ln>
                  <a:solidFill>
                    <a:srgbClr val="002F87"/>
                  </a:solidFill>
                  <a:effectLst/>
                  <a:uLnTx/>
                  <a:uFillTx/>
                  <a:latin typeface="Franklin Gothic Medium" panose="020B0603020102020204"/>
                  <a:cs typeface="Arial" panose="020B0604020202020204" pitchFamily="34" charset="0"/>
                  <a:sym typeface="Arial"/>
                </a:rPr>
                <a:t>make it happen?</a:t>
              </a:r>
            </a:p>
          </p:txBody>
        </p:sp>
        <p:cxnSp>
          <p:nvCxnSpPr>
            <p:cNvPr id="19" name="Straight Arrow Connector 18">
              <a:extLst>
                <a:ext uri="{FF2B5EF4-FFF2-40B4-BE49-F238E27FC236}">
                  <a16:creationId xmlns:a16="http://schemas.microsoft.com/office/drawing/2014/main" id="{A0746C75-CE5F-EA48-8135-4A208922B386}"/>
                </a:ext>
              </a:extLst>
            </p:cNvPr>
            <p:cNvCxnSpPr>
              <a:cxnSpLocks/>
            </p:cNvCxnSpPr>
            <p:nvPr/>
          </p:nvCxnSpPr>
          <p:spPr>
            <a:xfrm flipV="1">
              <a:off x="2725633" y="1123950"/>
              <a:ext cx="0" cy="337629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DD0836-6828-C648-B1E0-94030343B966}"/>
                </a:ext>
              </a:extLst>
            </p:cNvPr>
            <p:cNvCxnSpPr>
              <a:cxnSpLocks/>
            </p:cNvCxnSpPr>
            <p:nvPr/>
          </p:nvCxnSpPr>
          <p:spPr>
            <a:xfrm>
              <a:off x="2725633" y="4500242"/>
              <a:ext cx="596116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7">
              <a:extLst>
                <a:ext uri="{FF2B5EF4-FFF2-40B4-BE49-F238E27FC236}">
                  <a16:creationId xmlns:a16="http://schemas.microsoft.com/office/drawing/2014/main" id="{B4C50AF6-E4E7-2E48-A93A-9AF2E35834BA}"/>
                </a:ext>
              </a:extLst>
            </p:cNvPr>
            <p:cNvSpPr txBox="1"/>
            <p:nvPr/>
          </p:nvSpPr>
          <p:spPr>
            <a:xfrm>
              <a:off x="7132838" y="4489717"/>
              <a:ext cx="1422718" cy="253916"/>
            </a:xfrm>
            <a:prstGeom prst="rect">
              <a:avLst/>
            </a:prstGeom>
            <a:noFill/>
          </p:spPr>
          <p:txBody>
            <a:bodyPr wrap="square" rtlCol="0">
              <a:spAutoFit/>
            </a:bodyPr>
            <a:lstStyle/>
            <a:p>
              <a:pPr marL="0" marR="0" lvl="0" indent="0" algn="r" defTabSz="91386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250" normalizeH="0" baseline="0" noProof="0">
                  <a:ln>
                    <a:noFill/>
                  </a:ln>
                  <a:solidFill>
                    <a:srgbClr val="646464"/>
                  </a:solidFill>
                  <a:effectLst/>
                  <a:uLnTx/>
                  <a:uFillTx/>
                  <a:latin typeface="Arial" panose="020B0604020202020204" pitchFamily="34" charset="0"/>
                  <a:cs typeface="Arial" panose="020B0604020202020204" pitchFamily="34" charset="0"/>
                  <a:sym typeface="Arial"/>
                </a:rPr>
                <a:t>DIFFICULTY</a:t>
              </a:r>
            </a:p>
          </p:txBody>
        </p:sp>
        <p:sp>
          <p:nvSpPr>
            <p:cNvPr id="22" name="TextBox 18">
              <a:extLst>
                <a:ext uri="{FF2B5EF4-FFF2-40B4-BE49-F238E27FC236}">
                  <a16:creationId xmlns:a16="http://schemas.microsoft.com/office/drawing/2014/main" id="{14A83C32-829E-8649-8EF1-17C355BD3D44}"/>
                </a:ext>
              </a:extLst>
            </p:cNvPr>
            <p:cNvSpPr txBox="1"/>
            <p:nvPr/>
          </p:nvSpPr>
          <p:spPr>
            <a:xfrm rot="16200000">
              <a:off x="2135161" y="1493699"/>
              <a:ext cx="993414" cy="253916"/>
            </a:xfrm>
            <a:prstGeom prst="rect">
              <a:avLst/>
            </a:prstGeom>
            <a:noFill/>
          </p:spPr>
          <p:txBody>
            <a:bodyPr wrap="square" rtlCol="0">
              <a:spAutoFit/>
            </a:bodyPr>
            <a:lstStyle/>
            <a:p>
              <a:pPr marL="0" marR="0" lvl="0" indent="0" algn="r" defTabSz="91386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250" normalizeH="0" baseline="0" noProof="0">
                  <a:ln>
                    <a:noFill/>
                  </a:ln>
                  <a:solidFill>
                    <a:srgbClr val="646464"/>
                  </a:solidFill>
                  <a:effectLst/>
                  <a:uLnTx/>
                  <a:uFillTx/>
                  <a:latin typeface="Arial" panose="020B0604020202020204" pitchFamily="34" charset="0"/>
                  <a:cs typeface="Arial" panose="020B0604020202020204" pitchFamily="34" charset="0"/>
                  <a:sym typeface="Arial"/>
                </a:rPr>
                <a:t>VALUE</a:t>
              </a:r>
            </a:p>
          </p:txBody>
        </p:sp>
        <p:sp>
          <p:nvSpPr>
            <p:cNvPr id="23" name="Rectangle: Rounded Corners 51">
              <a:extLst>
                <a:ext uri="{FF2B5EF4-FFF2-40B4-BE49-F238E27FC236}">
                  <a16:creationId xmlns:a16="http://schemas.microsoft.com/office/drawing/2014/main" id="{E07F9ECE-06E0-844E-8D01-D67DAB51CDB9}"/>
                </a:ext>
              </a:extLst>
            </p:cNvPr>
            <p:cNvSpPr/>
            <p:nvPr/>
          </p:nvSpPr>
          <p:spPr>
            <a:xfrm>
              <a:off x="5754581" y="1197609"/>
              <a:ext cx="2861021" cy="2168246"/>
            </a:xfrm>
            <a:prstGeom prst="roundRect">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sp>
          <p:nvSpPr>
            <p:cNvPr id="24" name="TextBox 20">
              <a:extLst>
                <a:ext uri="{FF2B5EF4-FFF2-40B4-BE49-F238E27FC236}">
                  <a16:creationId xmlns:a16="http://schemas.microsoft.com/office/drawing/2014/main" id="{0A1366F4-8441-EF46-941A-ED7935EEF6F1}"/>
                </a:ext>
              </a:extLst>
            </p:cNvPr>
            <p:cNvSpPr txBox="1"/>
            <p:nvPr/>
          </p:nvSpPr>
          <p:spPr>
            <a:xfrm>
              <a:off x="4271554" y="4141097"/>
              <a:ext cx="748923"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Hindsight</a:t>
              </a:r>
            </a:p>
          </p:txBody>
        </p:sp>
        <p:sp>
          <p:nvSpPr>
            <p:cNvPr id="25" name="TextBox 21">
              <a:extLst>
                <a:ext uri="{FF2B5EF4-FFF2-40B4-BE49-F238E27FC236}">
                  <a16:creationId xmlns:a16="http://schemas.microsoft.com/office/drawing/2014/main" id="{3AB96819-B8B1-4841-8D81-38B98B002741}"/>
                </a:ext>
              </a:extLst>
            </p:cNvPr>
            <p:cNvSpPr txBox="1"/>
            <p:nvPr/>
          </p:nvSpPr>
          <p:spPr>
            <a:xfrm>
              <a:off x="5871754" y="4141097"/>
              <a:ext cx="582211"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Insight</a:t>
              </a:r>
            </a:p>
          </p:txBody>
        </p:sp>
        <p:sp>
          <p:nvSpPr>
            <p:cNvPr id="26" name="TextBox 22">
              <a:extLst>
                <a:ext uri="{FF2B5EF4-FFF2-40B4-BE49-F238E27FC236}">
                  <a16:creationId xmlns:a16="http://schemas.microsoft.com/office/drawing/2014/main" id="{90D000AC-9361-3F4E-A676-0DC5013E3D5E}"/>
                </a:ext>
              </a:extLst>
            </p:cNvPr>
            <p:cNvSpPr txBox="1"/>
            <p:nvPr/>
          </p:nvSpPr>
          <p:spPr>
            <a:xfrm>
              <a:off x="7852954" y="4141097"/>
              <a:ext cx="747320"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Foresight</a:t>
              </a:r>
            </a:p>
          </p:txBody>
        </p:sp>
        <p:sp>
          <p:nvSpPr>
            <p:cNvPr id="27" name="TextBox 23">
              <a:extLst>
                <a:ext uri="{FF2B5EF4-FFF2-40B4-BE49-F238E27FC236}">
                  <a16:creationId xmlns:a16="http://schemas.microsoft.com/office/drawing/2014/main" id="{17096FEA-5516-BC40-A276-8FE8FE6274EF}"/>
                </a:ext>
              </a:extLst>
            </p:cNvPr>
            <p:cNvSpPr txBox="1"/>
            <p:nvPr/>
          </p:nvSpPr>
          <p:spPr>
            <a:xfrm>
              <a:off x="2756414" y="4521805"/>
              <a:ext cx="3525451" cy="39241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Gartner </a:t>
              </a:r>
              <a:r>
                <a:rPr kumimoji="0" lang="en-US" sz="1050" b="0" i="0" u="none" strike="noStrike" kern="0" cap="none" spc="0" normalizeH="0" baseline="0" noProof="0" dirty="0">
                  <a:ln>
                    <a:noFill/>
                  </a:ln>
                  <a:solidFill>
                    <a:srgbClr val="000000"/>
                  </a:solidFill>
                  <a:effectLst/>
                  <a:uLnTx/>
                  <a:uFillTx/>
                  <a:latin typeface="Arial"/>
                  <a:cs typeface="Calibri"/>
                  <a:sym typeface="Arial"/>
                </a:rPr>
                <a:t>Analytics Value Escalator</a:t>
              </a: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Calibri"/>
                  <a:sym typeface="Arial"/>
                </a:rPr>
                <a:t>www.gartner.com</a:t>
              </a:r>
            </a:p>
          </p:txBody>
        </p:sp>
        <p:grpSp>
          <p:nvGrpSpPr>
            <p:cNvPr id="28" name="Group 27">
              <a:extLst>
                <a:ext uri="{FF2B5EF4-FFF2-40B4-BE49-F238E27FC236}">
                  <a16:creationId xmlns:a16="http://schemas.microsoft.com/office/drawing/2014/main" id="{72524778-E2A0-5240-ADAC-9CB2396B46D5}"/>
                </a:ext>
              </a:extLst>
            </p:cNvPr>
            <p:cNvGrpSpPr/>
            <p:nvPr/>
          </p:nvGrpSpPr>
          <p:grpSpPr>
            <a:xfrm>
              <a:off x="152402" y="1790021"/>
              <a:ext cx="2619827" cy="2015349"/>
              <a:chOff x="6553200" y="1352550"/>
              <a:chExt cx="2362200" cy="1627781"/>
            </a:xfrm>
          </p:grpSpPr>
          <p:sp>
            <p:nvSpPr>
              <p:cNvPr id="29" name="TextBox 25">
                <a:extLst>
                  <a:ext uri="{FF2B5EF4-FFF2-40B4-BE49-F238E27FC236}">
                    <a16:creationId xmlns:a16="http://schemas.microsoft.com/office/drawing/2014/main" id="{FF7BFC72-7FB1-654E-8F25-04E449090D5F}"/>
                  </a:ext>
                </a:extLst>
              </p:cNvPr>
              <p:cNvSpPr txBox="1"/>
              <p:nvPr/>
            </p:nvSpPr>
            <p:spPr>
              <a:xfrm>
                <a:off x="6553200" y="1352550"/>
                <a:ext cx="2362200" cy="453674"/>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Franklin Gothic Medium" panose="020B0603020102020204"/>
                    <a:cs typeface="Arial"/>
                    <a:sym typeface="Arial"/>
                  </a:rPr>
                  <a:t>Commercial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Franklin Gothic Medium" panose="020B0603020102020204"/>
                    <a:cs typeface="Arial"/>
                    <a:sym typeface="Arial"/>
                  </a:rPr>
                  <a:t>Leaders:</a:t>
                </a:r>
                <a:endParaRPr kumimoji="0" lang="en-US" sz="1600" b="1" i="0" u="none" strike="noStrike" kern="0" cap="none" spc="0" normalizeH="0" baseline="0" noProof="0">
                  <a:ln>
                    <a:noFill/>
                  </a:ln>
                  <a:solidFill>
                    <a:srgbClr val="000000"/>
                  </a:solidFill>
                  <a:effectLst/>
                  <a:uLnTx/>
                  <a:uFillTx/>
                  <a:latin typeface="Franklin Gothic Medium" panose="020B0603020102020204"/>
                  <a:cs typeface="Calibri"/>
                  <a:sym typeface="Arial"/>
                </a:endParaRPr>
              </a:p>
            </p:txBody>
          </p:sp>
          <p:pic>
            <p:nvPicPr>
              <p:cNvPr id="30" name="Picture 29" descr="Image result for google logo">
                <a:extLst>
                  <a:ext uri="{FF2B5EF4-FFF2-40B4-BE49-F238E27FC236}">
                    <a16:creationId xmlns:a16="http://schemas.microsoft.com/office/drawing/2014/main" id="{DC112F8E-2DC9-7D41-821C-F1E1DFA1024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3813" y="2670517"/>
                <a:ext cx="920972" cy="3098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6DDAAF2-6526-D446-8D75-41073F5DA2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755" y="2239693"/>
                <a:ext cx="1661289" cy="405327"/>
              </a:xfrm>
              <a:prstGeom prst="rect">
                <a:avLst/>
              </a:prstGeom>
            </p:spPr>
          </p:pic>
          <p:pic>
            <p:nvPicPr>
              <p:cNvPr id="32" name="Picture 31">
                <a:extLst>
                  <a:ext uri="{FF2B5EF4-FFF2-40B4-BE49-F238E27FC236}">
                    <a16:creationId xmlns:a16="http://schemas.microsoft.com/office/drawing/2014/main" id="{34EEBC98-8240-114C-AFC1-EE5292612B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2264" y="1859776"/>
                <a:ext cx="1344068" cy="339634"/>
              </a:xfrm>
              <a:prstGeom prst="rect">
                <a:avLst/>
              </a:prstGeom>
            </p:spPr>
          </p:pic>
        </p:grpSp>
      </p:grpSp>
    </p:spTree>
    <p:extLst>
      <p:ext uri="{BB962C8B-B14F-4D97-AF65-F5344CB8AC3E}">
        <p14:creationId xmlns:p14="http://schemas.microsoft.com/office/powerpoint/2010/main" val="2226453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FB4145-A332-9C49-9F33-2C1E91045D6D}"/>
              </a:ext>
            </a:extLst>
          </p:cNvPr>
          <p:cNvSpPr>
            <a:spLocks noGrp="1"/>
          </p:cNvSpPr>
          <p:nvPr>
            <p:ph type="body" sz="quarter" idx="11"/>
          </p:nvPr>
        </p:nvSpPr>
        <p:spPr>
          <a:xfrm>
            <a:off x="1464032" y="90393"/>
            <a:ext cx="6215697" cy="395287"/>
          </a:xfrm>
        </p:spPr>
        <p:txBody>
          <a:bodyPr/>
          <a:lstStyle/>
          <a:p>
            <a:r>
              <a:rPr lang="en-US" sz="2400" dirty="0"/>
              <a:t>Advanced Analytics Strategies for Futureproofing Your Institution</a:t>
            </a:r>
          </a:p>
        </p:txBody>
      </p:sp>
      <p:sp>
        <p:nvSpPr>
          <p:cNvPr id="8" name="TextBox 7">
            <a:extLst>
              <a:ext uri="{FF2B5EF4-FFF2-40B4-BE49-F238E27FC236}">
                <a16:creationId xmlns:a16="http://schemas.microsoft.com/office/drawing/2014/main" id="{7C3627C4-9996-364C-7457-FB48A622FFAC}"/>
              </a:ext>
            </a:extLst>
          </p:cNvPr>
          <p:cNvSpPr txBox="1"/>
          <p:nvPr/>
        </p:nvSpPr>
        <p:spPr>
          <a:xfrm>
            <a:off x="-60960" y="4327107"/>
            <a:ext cx="9292046" cy="307777"/>
          </a:xfrm>
          <a:prstGeom prst="rect">
            <a:avLst/>
          </a:prstGeom>
          <a:ln w="19050"/>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Franklin Gothic Medium" panose="020B0603020102020204"/>
                <a:ea typeface="+mn-ea"/>
                <a:cs typeface="+mn-cs"/>
                <a:sym typeface="Arial"/>
              </a:rPr>
              <a:t>While optimizing recruitment, marketing, financial aid, and student success resources</a:t>
            </a:r>
          </a:p>
        </p:txBody>
      </p:sp>
      <p:sp>
        <p:nvSpPr>
          <p:cNvPr id="12" name="Content Placeholder 1">
            <a:extLst>
              <a:ext uri="{FF2B5EF4-FFF2-40B4-BE49-F238E27FC236}">
                <a16:creationId xmlns:a16="http://schemas.microsoft.com/office/drawing/2014/main" id="{AE55F5F9-323D-8897-BF5A-1DB99C3A94A9}"/>
              </a:ext>
            </a:extLst>
          </p:cNvPr>
          <p:cNvSpPr txBox="1">
            <a:spLocks/>
          </p:cNvSpPr>
          <p:nvPr/>
        </p:nvSpPr>
        <p:spPr>
          <a:xfrm>
            <a:off x="243025" y="1185541"/>
            <a:ext cx="2879987" cy="302835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7CA7AD"/>
                </a:solidFill>
                <a:effectLst/>
                <a:uLnTx/>
                <a:uFillTx/>
                <a:latin typeface="Franklin Gothic Medium" panose="020B0603020102020204"/>
                <a:cs typeface="Arial"/>
                <a:sym typeface="Arial"/>
              </a:rPr>
              <a:t>Increase yield rates within your existing geographic footprint:</a:t>
            </a:r>
            <a:r>
              <a:rPr kumimoji="0" lang="en-US" sz="1300" b="0" i="0" u="none" strike="noStrike" kern="0" cap="none" spc="0" normalizeH="0" baseline="0" noProof="0" dirty="0">
                <a:ln>
                  <a:noFill/>
                </a:ln>
                <a:solidFill>
                  <a:srgbClr val="7CA7AD"/>
                </a:solidFill>
                <a:effectLst/>
                <a:uLnTx/>
                <a:uFillTx/>
                <a:latin typeface="Franklin Gothic Medium" panose="020B0603020102020204"/>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Franklin Gothic Medium" panose="020B06030201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Identify </a:t>
            </a:r>
            <a:r>
              <a:rPr kumimoji="0" lang="en-US" sz="1300" b="0" i="1" u="none" strike="noStrike" kern="0" cap="none" spc="0" normalizeH="0" baseline="0" noProof="0" dirty="0">
                <a:ln>
                  <a:noFill/>
                </a:ln>
                <a:solidFill>
                  <a:srgbClr val="000000"/>
                </a:solidFill>
                <a:effectLst/>
                <a:uLnTx/>
                <a:uFillTx/>
                <a:latin typeface="Franklin Gothic Book" panose="020B0503020102020204"/>
                <a:cs typeface="Arial"/>
                <a:sym typeface="Arial"/>
              </a:rPr>
              <a:t>first and second </a:t>
            </a: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next actions to maximize the probability of each specific student to enroll based on student behavior – i.e., financial awards, relationship activities (high school or campus visits, calls, etc.), marketing programs (status, programs, etc.)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Understand the price sensitivity of each prospect and award necessary to maximize enrollment at your goal NTR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Content Placeholder 4">
            <a:extLst>
              <a:ext uri="{FF2B5EF4-FFF2-40B4-BE49-F238E27FC236}">
                <a16:creationId xmlns:a16="http://schemas.microsoft.com/office/drawing/2014/main" id="{92ABD966-89DF-B0E8-2C19-D22BDAB6CDAC}"/>
              </a:ext>
            </a:extLst>
          </p:cNvPr>
          <p:cNvSpPr txBox="1">
            <a:spLocks/>
          </p:cNvSpPr>
          <p:nvPr/>
        </p:nvSpPr>
        <p:spPr>
          <a:xfrm>
            <a:off x="3377568" y="1185541"/>
            <a:ext cx="2765312" cy="2493542"/>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7CA7AD"/>
                </a:solidFill>
                <a:effectLst/>
                <a:uLnTx/>
                <a:uFillTx/>
                <a:latin typeface="Franklin Gothic Medium" panose="020B0603020102020204"/>
                <a:cs typeface="Arial"/>
                <a:sym typeface="Arial"/>
              </a:rPr>
              <a:t>Develop new recruiting geographies to find “best-fit” students: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1"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Are you, in fact, maximizing opportunities in your </a:t>
            </a:r>
            <a:r>
              <a:rPr kumimoji="0" lang="en-US" sz="1300" b="0" i="0" u="none" strike="noStrike" kern="0" cap="none" spc="0" normalizeH="0" baseline="0" noProof="0">
                <a:ln>
                  <a:noFill/>
                </a:ln>
                <a:solidFill>
                  <a:srgbClr val="000000"/>
                </a:solidFill>
                <a:effectLst/>
                <a:uLnTx/>
                <a:uFillTx/>
                <a:latin typeface="Franklin Gothic Book" panose="020B0503020102020204"/>
                <a:cs typeface="Arial"/>
                <a:sym typeface="Arial"/>
              </a:rPr>
              <a:t>feeder markets?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a:ln>
                <a:noFill/>
              </a:ln>
              <a:solidFill>
                <a:srgbClr val="000000"/>
              </a:solidFill>
              <a:effectLst/>
              <a:uLnTx/>
              <a:uFillTx/>
              <a:latin typeface="Franklin Gothic Book" panose="020B05030201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Identify locations and new recruitment efforts to identify students in those regions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Know which marketing and recruitment tactic will have the biggest impact on a student applying and enrolling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Content Placeholder 5">
            <a:extLst>
              <a:ext uri="{FF2B5EF4-FFF2-40B4-BE49-F238E27FC236}">
                <a16:creationId xmlns:a16="http://schemas.microsoft.com/office/drawing/2014/main" id="{A859850C-490B-5557-3640-CA95DB751F3F}"/>
              </a:ext>
            </a:extLst>
          </p:cNvPr>
          <p:cNvSpPr txBox="1">
            <a:spLocks/>
          </p:cNvSpPr>
          <p:nvPr/>
        </p:nvSpPr>
        <p:spPr>
          <a:xfrm>
            <a:off x="6340655" y="1185541"/>
            <a:ext cx="2560320" cy="337158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7CA7AD"/>
                </a:solidFill>
                <a:effectLst/>
                <a:uLnTx/>
                <a:uFillTx/>
                <a:latin typeface="Franklin Gothic Medium" panose="020B0603020102020204"/>
                <a:cs typeface="Arial"/>
                <a:sym typeface="Arial"/>
              </a:rPr>
              <a:t>Increase retention/ persistence rates to be in the top quartile of your cohort/competing schools: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Franklin Gothic Book" panose="020B0503020102020204"/>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Determine the likelihood of a student to persist, before and after they step onto campus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Franklin Gothic Book" panose="020B0503020102020204"/>
                <a:cs typeface="Arial"/>
                <a:sym typeface="Arial"/>
              </a:rPr>
              <a:t>Identify which interventions are most likely to improve retention of each specific student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7" name="Straight Connector 16">
            <a:extLst>
              <a:ext uri="{FF2B5EF4-FFF2-40B4-BE49-F238E27FC236}">
                <a16:creationId xmlns:a16="http://schemas.microsoft.com/office/drawing/2014/main" id="{3EDDEA93-4F1E-24A7-22CD-9118483BBD2D}"/>
              </a:ext>
            </a:extLst>
          </p:cNvPr>
          <p:cNvCxnSpPr/>
          <p:nvPr/>
        </p:nvCxnSpPr>
        <p:spPr>
          <a:xfrm>
            <a:off x="3227515" y="1254035"/>
            <a:ext cx="0" cy="2882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8A1EF3-33DA-18E1-E3FC-62F5E1EFA2C6}"/>
              </a:ext>
            </a:extLst>
          </p:cNvPr>
          <p:cNvCxnSpPr/>
          <p:nvPr/>
        </p:nvCxnSpPr>
        <p:spPr>
          <a:xfrm>
            <a:off x="6292932" y="1254035"/>
            <a:ext cx="0" cy="28825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69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dirty="0"/>
              <a:t>Q &amp; A</a:t>
            </a:r>
          </a:p>
        </p:txBody>
      </p:sp>
    </p:spTree>
    <p:extLst>
      <p:ext uri="{BB962C8B-B14F-4D97-AF65-F5344CB8AC3E}">
        <p14:creationId xmlns:p14="http://schemas.microsoft.com/office/powerpoint/2010/main" val="39673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4" y="3182861"/>
            <a:ext cx="2197829" cy="9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4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Chris </a:t>
            </a:r>
            <a:r>
              <a:rPr kumimoji="0" lang="en-US" sz="1400" b="1" i="0" u="none" strike="noStrike" kern="0" cap="none" spc="0" normalizeH="0" baseline="0" noProof="0" dirty="0" err="1">
                <a:ln>
                  <a:noFill/>
                </a:ln>
                <a:solidFill>
                  <a:srgbClr val="FFFFFF"/>
                </a:solidFill>
                <a:effectLst/>
                <a:uLnTx/>
                <a:uFillTx/>
                <a:latin typeface="Franklin Gothic Medium" panose="020B0603020102020204"/>
                <a:ea typeface="Calibri"/>
                <a:cs typeface="Calibri"/>
                <a:sym typeface="Calibri"/>
              </a:rPr>
              <a:t>Lucier</a:t>
            </a:r>
            <a:endParaRPr kumimoji="0" lang="en-US" sz="14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endParaRPr kumimoji="0" sz="14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endParaRPr kumimoji="0" lang="en-US" sz="14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endParaRPr kumimoji="0" sz="14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400" b="0" i="0" u="none" strike="noStrike" kern="0" cap="none" spc="0" normalizeH="0" baseline="0" noProof="0" dirty="0" err="1">
                <a:ln>
                  <a:noFill/>
                </a:ln>
                <a:solidFill>
                  <a:srgbClr val="FFFFFF"/>
                </a:solidFill>
                <a:effectLst/>
                <a:uLnTx/>
                <a:uFillTx/>
                <a:latin typeface="Franklin Gothic Book" panose="020B0503020102020204"/>
                <a:ea typeface="Calibri"/>
                <a:cs typeface="Calibri"/>
                <a:sym typeface="Calibri"/>
              </a:rPr>
              <a:t>clucier@liaisonedu.com</a:t>
            </a:r>
            <a:endParaRPr kumimoji="0" sz="24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dirty="0">
                <a:solidFill>
                  <a:srgbClr val="FFFFFF"/>
                </a:solidFill>
              </a:rPr>
              <a:t>Thank You</a:t>
            </a:r>
          </a:p>
        </p:txBody>
      </p:sp>
      <p:pic>
        <p:nvPicPr>
          <p:cNvPr id="3" name="Picture 2">
            <a:extLst>
              <a:ext uri="{FF2B5EF4-FFF2-40B4-BE49-F238E27FC236}">
                <a16:creationId xmlns:a16="http://schemas.microsoft.com/office/drawing/2014/main" id="{DCD188F8-6E44-B870-26AE-2D755C0D58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853" y="3549420"/>
            <a:ext cx="1101795" cy="510139"/>
          </a:xfrm>
          <a:prstGeom prst="rect">
            <a:avLst/>
          </a:prstGeom>
        </p:spPr>
      </p:pic>
    </p:spTree>
    <p:extLst>
      <p:ext uri="{BB962C8B-B14F-4D97-AF65-F5344CB8AC3E}">
        <p14:creationId xmlns:p14="http://schemas.microsoft.com/office/powerpoint/2010/main" val="38025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63F4D1-9509-C4E4-9D03-071CB6D36614}"/>
              </a:ext>
            </a:extLst>
          </p:cNvPr>
          <p:cNvSpPr>
            <a:spLocks noGrp="1"/>
          </p:cNvSpPr>
          <p:nvPr>
            <p:ph type="body" sz="quarter" idx="13"/>
          </p:nvPr>
        </p:nvSpPr>
        <p:spPr/>
        <p:txBody>
          <a:bodyPr/>
          <a:lstStyle/>
          <a:p>
            <a:r>
              <a:rPr lang="en-US" dirty="0"/>
              <a:t>Christopher </a:t>
            </a:r>
            <a:r>
              <a:rPr lang="en-US" dirty="0" err="1"/>
              <a:t>Lucier</a:t>
            </a:r>
            <a:endParaRPr lang="en-LB" dirty="0"/>
          </a:p>
        </p:txBody>
      </p:sp>
      <p:sp>
        <p:nvSpPr>
          <p:cNvPr id="7" name="Text Placeholder 6">
            <a:extLst>
              <a:ext uri="{FF2B5EF4-FFF2-40B4-BE49-F238E27FC236}">
                <a16:creationId xmlns:a16="http://schemas.microsoft.com/office/drawing/2014/main" id="{EB476757-EE77-4820-509A-3AC7718D79BD}"/>
              </a:ext>
            </a:extLst>
          </p:cNvPr>
          <p:cNvSpPr>
            <a:spLocks noGrp="1"/>
          </p:cNvSpPr>
          <p:nvPr>
            <p:ph type="body" sz="quarter" idx="14"/>
          </p:nvPr>
        </p:nvSpPr>
        <p:spPr/>
        <p:txBody>
          <a:bodyPr/>
          <a:lstStyle/>
          <a:p>
            <a:r>
              <a:rPr lang="en-US" dirty="0"/>
              <a:t>Director of Partner Relationships</a:t>
            </a:r>
            <a:endParaRPr lang="en-LB" dirty="0"/>
          </a:p>
        </p:txBody>
      </p:sp>
      <p:sp>
        <p:nvSpPr>
          <p:cNvPr id="5" name="Text Placeholder 4">
            <a:extLst>
              <a:ext uri="{FF2B5EF4-FFF2-40B4-BE49-F238E27FC236}">
                <a16:creationId xmlns:a16="http://schemas.microsoft.com/office/drawing/2014/main" id="{722A144C-A0DE-EF73-5DA9-676C5BE6FFB1}"/>
              </a:ext>
            </a:extLst>
          </p:cNvPr>
          <p:cNvSpPr>
            <a:spLocks noGrp="1"/>
          </p:cNvSpPr>
          <p:nvPr>
            <p:ph type="body" sz="quarter" idx="11"/>
          </p:nvPr>
        </p:nvSpPr>
        <p:spPr/>
        <p:txBody>
          <a:bodyPr/>
          <a:lstStyle/>
          <a:p>
            <a:r>
              <a:rPr lang="en-LB" dirty="0"/>
              <a:t>Speaker</a:t>
            </a:r>
          </a:p>
        </p:txBody>
      </p:sp>
      <p:pic>
        <p:nvPicPr>
          <p:cNvPr id="11" name="Content Placeholder 10">
            <a:extLst>
              <a:ext uri="{FF2B5EF4-FFF2-40B4-BE49-F238E27FC236}">
                <a16:creationId xmlns:a16="http://schemas.microsoft.com/office/drawing/2014/main" id="{D2239986-D326-BCD2-A12D-DA0B60E9DD9D}"/>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4516142" y="2978722"/>
            <a:ext cx="1352714" cy="614870"/>
          </a:xfrm>
        </p:spPr>
      </p:pic>
      <p:pic>
        <p:nvPicPr>
          <p:cNvPr id="9" name="Picture Placeholder 15">
            <a:extLst>
              <a:ext uri="{FF2B5EF4-FFF2-40B4-BE49-F238E27FC236}">
                <a16:creationId xmlns:a16="http://schemas.microsoft.com/office/drawing/2014/main" id="{E24F5F63-4716-B69F-FCFF-6F7B9A094687}"/>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412526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2040557" y="2574"/>
            <a:ext cx="7103444" cy="4735629"/>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1343339" y="2574"/>
            <a:ext cx="4516466"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756"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LB" dirty="0"/>
              <a:t>Agenda</a:t>
            </a:r>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pPr marL="465138" indent="-457200">
              <a:buFont typeface="+mj-lt"/>
              <a:buAutoNum type="arabicPeriod"/>
            </a:pPr>
            <a:r>
              <a:rPr lang="en-LB" dirty="0"/>
              <a:t>The Situation</a:t>
            </a:r>
          </a:p>
          <a:p>
            <a:pPr marL="465138" indent="-457200">
              <a:buFont typeface="+mj-lt"/>
              <a:buAutoNum type="arabicPeriod"/>
            </a:pPr>
            <a:r>
              <a:rPr lang="en-LB" dirty="0"/>
              <a:t>Research Methodology</a:t>
            </a:r>
          </a:p>
          <a:p>
            <a:pPr marL="465138" indent="-457200">
              <a:buFont typeface="+mj-lt"/>
              <a:buAutoNum type="arabicPeriod"/>
            </a:pPr>
            <a:r>
              <a:rPr lang="en-LB" dirty="0"/>
              <a:t>Data &amp; Insights</a:t>
            </a:r>
            <a:endParaRPr lang="en-US" dirty="0"/>
          </a:p>
          <a:p>
            <a:pPr marL="465138" indent="-457200">
              <a:buFont typeface="+mj-lt"/>
              <a:buAutoNum type="arabicPeriod"/>
            </a:pPr>
            <a:r>
              <a:rPr lang="en-US" dirty="0"/>
              <a:t>How to Scale the Cliff</a:t>
            </a:r>
            <a:endParaRPr lang="en-LB" dirty="0"/>
          </a:p>
          <a:p>
            <a:pPr marL="465138" indent="-457200">
              <a:buFont typeface="+mj-lt"/>
              <a:buAutoNum type="arabicPeriod"/>
            </a:pPr>
            <a:r>
              <a:rPr lang="en-LB" dirty="0"/>
              <a:t>Q&amp;A</a:t>
            </a:r>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18592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2C8B4B-EF0C-2EBC-C2AE-8B4F8A810601}"/>
              </a:ext>
            </a:extLst>
          </p:cNvPr>
          <p:cNvSpPr>
            <a:spLocks noGrp="1"/>
          </p:cNvSpPr>
          <p:nvPr>
            <p:ph type="body" sz="quarter" idx="12"/>
          </p:nvPr>
        </p:nvSpPr>
        <p:spPr/>
        <p:txBody>
          <a:bodyPr/>
          <a:lstStyle/>
          <a:p>
            <a:r>
              <a:rPr lang="en-US"/>
              <a:t>Enrollment Landscape</a:t>
            </a: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DE79F3F5-2856-1987-7ACB-DAA77AC502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2305" y="3225663"/>
            <a:ext cx="3278178" cy="78934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10;&#10;Description automatically generated">
            <a:extLst>
              <a:ext uri="{FF2B5EF4-FFF2-40B4-BE49-F238E27FC236}">
                <a16:creationId xmlns:a16="http://schemas.microsoft.com/office/drawing/2014/main" id="{0E6F073F-7B14-FB61-A094-4AE331AE62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287" y="4103250"/>
            <a:ext cx="3999700" cy="50351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8" name="Picture 7" descr="Text&#10;&#10;Description automatically generated">
            <a:extLst>
              <a:ext uri="{FF2B5EF4-FFF2-40B4-BE49-F238E27FC236}">
                <a16:creationId xmlns:a16="http://schemas.microsoft.com/office/drawing/2014/main" id="{C93C783E-0708-3656-AF81-8EBBB175FC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063" y="3840336"/>
            <a:ext cx="3957156" cy="76642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9" name="Picture 8" descr="Graphical user interface, text, application&#10;&#10;Description automatically generated">
            <a:extLst>
              <a:ext uri="{FF2B5EF4-FFF2-40B4-BE49-F238E27FC236}">
                <a16:creationId xmlns:a16="http://schemas.microsoft.com/office/drawing/2014/main" id="{2B78C596-8723-1BDA-29EA-6AAE82DCAC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1363" y="1422530"/>
            <a:ext cx="2289120" cy="87350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10" name="Picture 9" descr="Text&#10;&#10;Description automatically generated">
            <a:extLst>
              <a:ext uri="{FF2B5EF4-FFF2-40B4-BE49-F238E27FC236}">
                <a16:creationId xmlns:a16="http://schemas.microsoft.com/office/drawing/2014/main" id="{ACB6B8F3-E333-CADE-CD40-0A44C0BA55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81110" y="2487941"/>
            <a:ext cx="3521549" cy="66272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11" name="Picture 10" descr="Graphical user interface, text, application&#10;&#10;Description automatically generated">
            <a:extLst>
              <a:ext uri="{FF2B5EF4-FFF2-40B4-BE49-F238E27FC236}">
                <a16:creationId xmlns:a16="http://schemas.microsoft.com/office/drawing/2014/main" id="{4D627838-E44D-772A-5960-14C4536CC1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3785" y="1339175"/>
            <a:ext cx="2929223" cy="104021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12" name="Picture 11" descr="Text&#10;&#10;Description automatically generated with medium confidence">
            <a:extLst>
              <a:ext uri="{FF2B5EF4-FFF2-40B4-BE49-F238E27FC236}">
                <a16:creationId xmlns:a16="http://schemas.microsoft.com/office/drawing/2014/main" id="{2EBBFDD4-9501-2A5E-8F92-833342C7F5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063" y="2769078"/>
            <a:ext cx="3521547" cy="91317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pic>
        <p:nvPicPr>
          <p:cNvPr id="13" name="Picture 12" descr="Graphical user interface, text, application&#10;&#10;Description automatically generated">
            <a:extLst>
              <a:ext uri="{FF2B5EF4-FFF2-40B4-BE49-F238E27FC236}">
                <a16:creationId xmlns:a16="http://schemas.microsoft.com/office/drawing/2014/main" id="{CFD39BF6-7E46-BA57-F2B9-F286FFC3B8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0905" y="1356151"/>
            <a:ext cx="2960032" cy="121355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2023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B2EFC-EFC8-96B1-E284-FD896BFB7C84}"/>
              </a:ext>
            </a:extLst>
          </p:cNvPr>
          <p:cNvSpPr>
            <a:spLocks noGrp="1"/>
          </p:cNvSpPr>
          <p:nvPr>
            <p:ph type="body" sz="quarter" idx="12"/>
          </p:nvPr>
        </p:nvSpPr>
        <p:spPr>
          <a:xfrm>
            <a:off x="2404502" y="209465"/>
            <a:ext cx="4334996" cy="395287"/>
          </a:xfrm>
        </p:spPr>
        <p:txBody>
          <a:bodyPr/>
          <a:lstStyle/>
          <a:p>
            <a:r>
              <a:rPr lang="en-US" dirty="0"/>
              <a:t>Our Research Methodology </a:t>
            </a:r>
          </a:p>
        </p:txBody>
      </p:sp>
      <p:sp>
        <p:nvSpPr>
          <p:cNvPr id="3" name="Text Placeholder 2">
            <a:extLst>
              <a:ext uri="{FF2B5EF4-FFF2-40B4-BE49-F238E27FC236}">
                <a16:creationId xmlns:a16="http://schemas.microsoft.com/office/drawing/2014/main" id="{61767DD4-2C2A-CF5F-DF47-71D138403AFE}"/>
              </a:ext>
            </a:extLst>
          </p:cNvPr>
          <p:cNvSpPr>
            <a:spLocks noGrp="1"/>
          </p:cNvSpPr>
          <p:nvPr>
            <p:ph type="body" idx="10"/>
          </p:nvPr>
        </p:nvSpPr>
        <p:spPr>
          <a:xfrm>
            <a:off x="578735" y="1484077"/>
            <a:ext cx="7986531" cy="3247650"/>
          </a:xfrm>
        </p:spPr>
        <p:txBody>
          <a:bodyPr/>
          <a:lstStyle/>
          <a:p>
            <a:pPr marL="7938" indent="0">
              <a:buNone/>
            </a:pPr>
            <a:r>
              <a:rPr lang="en-US" b="1" dirty="0">
                <a:latin typeface="+mj-lt"/>
                <a:ea typeface="Open Sans" panose="020B0606030504020204" pitchFamily="34" charset="0"/>
                <a:cs typeface="Open Sans" panose="020B0606030504020204" pitchFamily="34" charset="0"/>
              </a:rPr>
              <a:t>Institution-specific forecasts based on high-school graduates in geographic market area</a:t>
            </a:r>
          </a:p>
          <a:p>
            <a:endParaRPr lang="en-US" b="1" dirty="0">
              <a:ea typeface="Open Sans" panose="020B0606030504020204" pitchFamily="34" charset="0"/>
              <a:cs typeface="Open Sans" panose="020B0606030504020204" pitchFamily="34" charset="0"/>
            </a:endParaRPr>
          </a:p>
          <a:p>
            <a:pPr marL="7938" indent="0">
              <a:buNone/>
            </a:pPr>
            <a:r>
              <a:rPr lang="en-US" b="1" dirty="0">
                <a:ea typeface="Open Sans" panose="020B0606030504020204" pitchFamily="34" charset="0"/>
                <a:cs typeface="Open Sans" panose="020B0606030504020204" pitchFamily="34" charset="0"/>
              </a:rPr>
              <a:t>Source data:</a:t>
            </a:r>
          </a:p>
          <a:p>
            <a:pPr marL="342900" indent="-342900">
              <a:buFont typeface="Arial" panose="020B0604020202020204" pitchFamily="34" charset="0"/>
              <a:buChar char="•"/>
            </a:pPr>
            <a:r>
              <a:rPr lang="en-US" dirty="0">
                <a:ea typeface="Open Sans" panose="020B0606030504020204" pitchFamily="34" charset="0"/>
                <a:cs typeface="Open Sans" panose="020B0606030504020204" pitchFamily="34" charset="0"/>
              </a:rPr>
              <a:t> Blend of </a:t>
            </a:r>
            <a:r>
              <a:rPr lang="en-US" dirty="0" err="1">
                <a:ea typeface="Open Sans" panose="020B0606030504020204" pitchFamily="34" charset="0"/>
                <a:cs typeface="Open Sans" panose="020B0606030504020204" pitchFamily="34" charset="0"/>
              </a:rPr>
              <a:t>Grawe</a:t>
            </a:r>
            <a:r>
              <a:rPr lang="en-US" dirty="0">
                <a:ea typeface="Open Sans" panose="020B0606030504020204" pitchFamily="34" charset="0"/>
                <a:cs typeface="Open Sans" panose="020B0606030504020204" pitchFamily="34" charset="0"/>
              </a:rPr>
              <a:t> and WICHE forecasts </a:t>
            </a:r>
          </a:p>
          <a:p>
            <a:pPr marL="342900" indent="-342900">
              <a:buFont typeface="Arial" panose="020B0604020202020204" pitchFamily="34" charset="0"/>
              <a:buChar char="•"/>
            </a:pPr>
            <a:r>
              <a:rPr lang="en-US" dirty="0">
                <a:ea typeface="Open Sans" panose="020B0606030504020204" pitchFamily="34" charset="0"/>
                <a:cs typeface="Open Sans" panose="020B0606030504020204" pitchFamily="34" charset="0"/>
              </a:rPr>
              <a:t> Publicly data of geographic markets</a:t>
            </a:r>
          </a:p>
          <a:p>
            <a:endParaRPr lang="en-US" b="1" dirty="0">
              <a:ea typeface="Open Sans" panose="020B0606030504020204" pitchFamily="34" charset="0"/>
              <a:cs typeface="Open Sans" panose="020B0606030504020204" pitchFamily="34" charset="0"/>
            </a:endParaRPr>
          </a:p>
          <a:p>
            <a:pPr marL="7938" indent="0">
              <a:buNone/>
            </a:pPr>
            <a:r>
              <a:rPr lang="en-US" b="1" dirty="0">
                <a:latin typeface="+mj-lt"/>
                <a:ea typeface="Open Sans" panose="020B0606030504020204" pitchFamily="34" charset="0"/>
                <a:cs typeface="Open Sans" panose="020B0606030504020204" pitchFamily="34" charset="0"/>
              </a:rPr>
              <a:t>Sample size: 454 institutions</a:t>
            </a:r>
            <a:endParaRPr lang="en-US"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237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B2EFC-EFC8-96B1-E284-FD896BFB7C84}"/>
              </a:ext>
            </a:extLst>
          </p:cNvPr>
          <p:cNvSpPr>
            <a:spLocks noGrp="1"/>
          </p:cNvSpPr>
          <p:nvPr>
            <p:ph type="body" sz="quarter" idx="12"/>
          </p:nvPr>
        </p:nvSpPr>
        <p:spPr>
          <a:xfrm>
            <a:off x="2404502" y="209465"/>
            <a:ext cx="4334996" cy="395287"/>
          </a:xfrm>
        </p:spPr>
        <p:txBody>
          <a:bodyPr/>
          <a:lstStyle/>
          <a:p>
            <a:r>
              <a:rPr lang="en-US" dirty="0"/>
              <a:t>Key Findings</a:t>
            </a:r>
          </a:p>
        </p:txBody>
      </p:sp>
      <p:sp>
        <p:nvSpPr>
          <p:cNvPr id="3" name="Text Placeholder 2">
            <a:extLst>
              <a:ext uri="{FF2B5EF4-FFF2-40B4-BE49-F238E27FC236}">
                <a16:creationId xmlns:a16="http://schemas.microsoft.com/office/drawing/2014/main" id="{61767DD4-2C2A-CF5F-DF47-71D138403AFE}"/>
              </a:ext>
            </a:extLst>
          </p:cNvPr>
          <p:cNvSpPr>
            <a:spLocks noGrp="1"/>
          </p:cNvSpPr>
          <p:nvPr>
            <p:ph type="body" idx="10"/>
          </p:nvPr>
        </p:nvSpPr>
        <p:spPr>
          <a:xfrm>
            <a:off x="578735" y="1484077"/>
            <a:ext cx="7986531" cy="3247650"/>
          </a:xfrm>
        </p:spPr>
        <p:txBody>
          <a:bodyPr/>
          <a:lstStyle/>
          <a:p>
            <a:pPr marL="7938" indent="0">
              <a:buNone/>
            </a:pPr>
            <a:r>
              <a:rPr lang="en-US" b="1" dirty="0"/>
              <a:t>Forecasts vary considerably, even for institutions located in the same state or even city</a:t>
            </a:r>
          </a:p>
          <a:p>
            <a:pPr marL="7938" indent="0">
              <a:buNone/>
            </a:pPr>
            <a:r>
              <a:rPr lang="en-US" b="1" dirty="0"/>
              <a:t>Institutions best positioned are those with recruitment that is:</a:t>
            </a:r>
            <a:br>
              <a:rPr lang="en-US" b="1" dirty="0"/>
            </a:br>
            <a:endParaRPr lang="en-US" b="1" dirty="0"/>
          </a:p>
          <a:p>
            <a:pPr marL="720725" lvl="1" indent="-355600">
              <a:buFont typeface="Arial" panose="020B0604020202020204" pitchFamily="34" charset="0"/>
              <a:buChar char="•"/>
            </a:pPr>
            <a:r>
              <a:rPr lang="en-US" b="1" dirty="0"/>
              <a:t>Highly concentrated in a single state or group of states with relatively positive expected growth of high-school students, or</a:t>
            </a:r>
            <a:br>
              <a:rPr lang="en-US" b="1" dirty="0"/>
            </a:br>
            <a:endParaRPr lang="en-US" b="1" dirty="0"/>
          </a:p>
          <a:p>
            <a:pPr marL="720725" lvl="1" indent="-355600">
              <a:buFont typeface="Arial" panose="020B0604020202020204" pitchFamily="34" charset="0"/>
              <a:buChar char="•"/>
            </a:pPr>
            <a:r>
              <a:rPr lang="en-US" b="1" dirty="0"/>
              <a:t>Highly dispersed across many states and regions</a:t>
            </a:r>
          </a:p>
        </p:txBody>
      </p:sp>
    </p:spTree>
    <p:extLst>
      <p:ext uri="{BB962C8B-B14F-4D97-AF65-F5344CB8AC3E}">
        <p14:creationId xmlns:p14="http://schemas.microsoft.com/office/powerpoint/2010/main" val="2259000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B2EFC-EFC8-96B1-E284-FD896BFB7C84}"/>
              </a:ext>
            </a:extLst>
          </p:cNvPr>
          <p:cNvSpPr>
            <a:spLocks noGrp="1"/>
          </p:cNvSpPr>
          <p:nvPr>
            <p:ph type="body" sz="quarter" idx="12"/>
          </p:nvPr>
        </p:nvSpPr>
        <p:spPr>
          <a:xfrm>
            <a:off x="2404502" y="209465"/>
            <a:ext cx="4334996" cy="395287"/>
          </a:xfrm>
        </p:spPr>
        <p:txBody>
          <a:bodyPr/>
          <a:lstStyle/>
          <a:p>
            <a:r>
              <a:rPr lang="en-US" dirty="0"/>
              <a:t>Key Findings</a:t>
            </a:r>
          </a:p>
        </p:txBody>
      </p:sp>
      <p:sp>
        <p:nvSpPr>
          <p:cNvPr id="3" name="Text Placeholder 2">
            <a:extLst>
              <a:ext uri="{FF2B5EF4-FFF2-40B4-BE49-F238E27FC236}">
                <a16:creationId xmlns:a16="http://schemas.microsoft.com/office/drawing/2014/main" id="{61767DD4-2C2A-CF5F-DF47-71D138403AFE}"/>
              </a:ext>
            </a:extLst>
          </p:cNvPr>
          <p:cNvSpPr>
            <a:spLocks noGrp="1"/>
          </p:cNvSpPr>
          <p:nvPr>
            <p:ph type="body" idx="10"/>
          </p:nvPr>
        </p:nvSpPr>
        <p:spPr>
          <a:xfrm>
            <a:off x="578734" y="1508284"/>
            <a:ext cx="7986531" cy="1664237"/>
          </a:xfrm>
        </p:spPr>
        <p:txBody>
          <a:bodyPr/>
          <a:lstStyle/>
          <a:p>
            <a:pPr marL="7938" indent="0">
              <a:buNone/>
            </a:pPr>
            <a:r>
              <a:rPr lang="en-US" b="1" dirty="0"/>
              <a:t>Institutions that are aware of their market prospects have an opportunity to position themselves for success in the face of decline by:</a:t>
            </a:r>
          </a:p>
          <a:p>
            <a:pPr marL="1504925" lvl="1" indent="-514350">
              <a:buFont typeface="Arial" panose="020B0604020202020204" pitchFamily="34" charset="0"/>
              <a:buChar char="•"/>
            </a:pPr>
            <a:r>
              <a:rPr lang="en-US" b="1" dirty="0"/>
              <a:t>Refine and/or redirect recruitment and marketing tactics and strategies and/or</a:t>
            </a:r>
          </a:p>
          <a:p>
            <a:pPr marL="1504925" lvl="1" indent="-514350">
              <a:buFont typeface="Arial" panose="020B0604020202020204" pitchFamily="34" charset="0"/>
              <a:buChar char="•"/>
            </a:pPr>
            <a:r>
              <a:rPr lang="en-US" b="1" dirty="0"/>
              <a:t>Increasing focus on retention</a:t>
            </a:r>
          </a:p>
        </p:txBody>
      </p:sp>
      <p:sp>
        <p:nvSpPr>
          <p:cNvPr id="4" name="TextBox 3">
            <a:extLst>
              <a:ext uri="{FF2B5EF4-FFF2-40B4-BE49-F238E27FC236}">
                <a16:creationId xmlns:a16="http://schemas.microsoft.com/office/drawing/2014/main" id="{C19AF085-D801-861D-B6BB-C88F63DB31E1}"/>
              </a:ext>
            </a:extLst>
          </p:cNvPr>
          <p:cNvSpPr txBox="1"/>
          <p:nvPr/>
        </p:nvSpPr>
        <p:spPr>
          <a:xfrm>
            <a:off x="743920" y="3487118"/>
            <a:ext cx="73849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Throughout, </a:t>
            </a:r>
            <a:r>
              <a:rPr kumimoji="0" lang="en-US" sz="1800" b="0" i="0" u="none" strike="noStrike" kern="0" cap="none" spc="0" normalizeH="0" baseline="0" noProof="0" dirty="0">
                <a:ln>
                  <a:noFill/>
                </a:ln>
                <a:solidFill>
                  <a:srgbClr val="000000"/>
                </a:solidFill>
                <a:effectLst/>
                <a:uLnTx/>
                <a:uFillTx/>
                <a:latin typeface="Franklin Gothic Medium" panose="020B0603020102020204"/>
                <a:cs typeface="Arial"/>
                <a:sym typeface="Arial"/>
              </a:rPr>
              <a:t>optimizing</a:t>
            </a:r>
            <a:r>
              <a:rPr kumimoji="0" lang="en-US" sz="1800" b="0" i="0" u="none" strike="noStrike" kern="0" cap="none" spc="0" normalizeH="0" baseline="0" noProof="0" dirty="0">
                <a:ln>
                  <a:noFill/>
                </a:ln>
                <a:solidFill>
                  <a:srgbClr val="000000"/>
                </a:solidFill>
                <a:effectLst/>
                <a:uLnTx/>
                <a:uFillTx/>
                <a:latin typeface="Arial"/>
                <a:cs typeface="Arial"/>
                <a:sym typeface="Arial"/>
              </a:rPr>
              <a:t> resources – get the biggest bang for the buck</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THE TIME IS NOW! </a:t>
            </a:r>
          </a:p>
        </p:txBody>
      </p:sp>
    </p:spTree>
    <p:extLst>
      <p:ext uri="{BB962C8B-B14F-4D97-AF65-F5344CB8AC3E}">
        <p14:creationId xmlns:p14="http://schemas.microsoft.com/office/powerpoint/2010/main" val="229020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1792224" y="221040"/>
            <a:ext cx="5253445" cy="395287"/>
          </a:xfrm>
        </p:spPr>
        <p:txBody>
          <a:bodyPr/>
          <a:lstStyle/>
          <a:p>
            <a:r>
              <a:rPr lang="en-US" dirty="0"/>
              <a:t>The Demographic Cliff </a:t>
            </a:r>
            <a:r>
              <a:rPr lang="en-US"/>
              <a:t>is Coming</a:t>
            </a:r>
            <a:endParaRPr lang="en-US" dirty="0"/>
          </a:p>
        </p:txBody>
      </p:sp>
      <p:pic>
        <p:nvPicPr>
          <p:cNvPr id="4" name="Picture 3" descr="Chart, line chart&#10;&#10;Description automatically generated">
            <a:extLst>
              <a:ext uri="{FF2B5EF4-FFF2-40B4-BE49-F238E27FC236}">
                <a16:creationId xmlns:a16="http://schemas.microsoft.com/office/drawing/2014/main" id="{A9625155-76DB-E698-8A32-CCC3798BB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4909" y="1207465"/>
            <a:ext cx="6670331" cy="3474263"/>
          </a:xfrm>
          <a:prstGeom prst="rect">
            <a:avLst/>
          </a:prstGeom>
        </p:spPr>
      </p:pic>
    </p:spTree>
    <p:extLst>
      <p:ext uri="{BB962C8B-B14F-4D97-AF65-F5344CB8AC3E}">
        <p14:creationId xmlns:p14="http://schemas.microsoft.com/office/powerpoint/2010/main" val="3376512756"/>
      </p:ext>
    </p:extLst>
  </p:cSld>
  <p:clrMapOvr>
    <a:masterClrMapping/>
  </p:clrMapOvr>
</p:sld>
</file>

<file path=ppt/theme/theme1.xml><?xml version="1.0" encoding="utf-8"?>
<a:theme xmlns:a="http://schemas.openxmlformats.org/drawingml/2006/main" name="1_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ofEvent xmlns="5df08337-4256-4fbe-b77b-668d04ed44c2" xsi:nil="true"/>
    <Date xmlns="5df08337-4256-4fbe-b77b-668d04ed44c2" xsi:nil="true"/>
    <lcf76f155ced4ddcb4097134ff3c332f xmlns="5df08337-4256-4fbe-b77b-668d04ed44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CC2965B-D837-4F2A-AC26-CB62EE45A643}"/>
</file>

<file path=customXml/itemProps2.xml><?xml version="1.0" encoding="utf-8"?>
<ds:datastoreItem xmlns:ds="http://schemas.openxmlformats.org/officeDocument/2006/customXml" ds:itemID="{ED223C6B-5F25-42AC-BE4F-F72284189D5F}">
  <ds:schemaRefs>
    <ds:schemaRef ds:uri="http://schemas.microsoft.com/sharepoint/v3/contenttype/forms"/>
  </ds:schemaRefs>
</ds:datastoreItem>
</file>

<file path=customXml/itemProps3.xml><?xml version="1.0" encoding="utf-8"?>
<ds:datastoreItem xmlns:ds="http://schemas.openxmlformats.org/officeDocument/2006/customXml" ds:itemID="{358433AA-9505-437D-B6EE-1B1B78FE70EB}"/>
</file>

<file path=docProps/app.xml><?xml version="1.0" encoding="utf-8"?>
<Properties xmlns="http://schemas.openxmlformats.org/officeDocument/2006/extended-properties" xmlns:vt="http://schemas.openxmlformats.org/officeDocument/2006/docPropsVTypes">
  <Template/>
  <TotalTime>1077</TotalTime>
  <Words>1682</Words>
  <Application>Microsoft Macintosh PowerPoint</Application>
  <PresentationFormat>On-screen Show (16:9)</PresentationFormat>
  <Paragraphs>174</Paragraphs>
  <Slides>24</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24</vt:i4>
      </vt:variant>
      <vt:variant>
        <vt:lpstr>Custom Shows</vt:lpstr>
      </vt:variant>
      <vt:variant>
        <vt:i4>2</vt:i4>
      </vt:variant>
    </vt:vector>
  </HeadingPairs>
  <TitlesOfParts>
    <vt:vector size="36" baseType="lpstr">
      <vt:lpstr>Arial</vt:lpstr>
      <vt:lpstr>Arial,Sans-Serif</vt:lpstr>
      <vt:lpstr>Calibri</vt:lpstr>
      <vt:lpstr>Corbel</vt:lpstr>
      <vt:lpstr>Franklin Gothic Book</vt:lpstr>
      <vt:lpstr>Franklin Gothic Medium</vt:lpstr>
      <vt:lpstr>Open Sans</vt:lpstr>
      <vt:lpstr>System Font Regular</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42</cp:revision>
  <dcterms:created xsi:type="dcterms:W3CDTF">2014-11-10T20:05:35Z</dcterms:created>
  <dcterms:modified xsi:type="dcterms:W3CDTF">2022-08-05T19:12:40Z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ies>
</file>