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3"/>
  </p:sldMasterIdLst>
  <p:notesMasterIdLst>
    <p:notesMasterId r:id="rId16"/>
  </p:notesMasterIdLst>
  <p:handoutMasterIdLst>
    <p:handoutMasterId r:id="rId17"/>
  </p:handoutMasterIdLst>
  <p:sldIdLst>
    <p:sldId id="2622" r:id="rId4"/>
    <p:sldId id="2649" r:id="rId5"/>
    <p:sldId id="2653" r:id="rId6"/>
    <p:sldId id="2650" r:id="rId7"/>
    <p:sldId id="2658" r:id="rId8"/>
    <p:sldId id="2656" r:id="rId9"/>
    <p:sldId id="3017" r:id="rId10"/>
    <p:sldId id="3018" r:id="rId11"/>
    <p:sldId id="2652" r:id="rId12"/>
    <p:sldId id="3019" r:id="rId13"/>
    <p:sldId id="2583" r:id="rId14"/>
    <p:sldId id="2585" r:id="rId15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7"/>
    <p:restoredTop sz="95714"/>
  </p:normalViewPr>
  <p:slideViewPr>
    <p:cSldViewPr snapToGrid="0">
      <p:cViewPr varScale="1">
        <p:scale>
          <a:sx n="163" d="100"/>
          <a:sy n="163" d="100"/>
        </p:scale>
        <p:origin x="1016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1.xml"/><Relationship Id="rId89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87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90" Type="http://schemas.openxmlformats.org/officeDocument/2006/relationships/theme" Target="theme/theme1.xml"/><Relationship Id="rId10" Type="http://schemas.openxmlformats.org/officeDocument/2006/relationships/slide" Target="slides/slide7.xml"/><Relationship Id="rId86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glad you joined us for the session</a:t>
            </a:r>
          </a:p>
          <a:p>
            <a:endParaRPr lang="en-US"/>
          </a:p>
          <a:p>
            <a:r>
              <a:rPr lang="en-US"/>
              <a:t>Summer has arrived </a:t>
            </a:r>
          </a:p>
          <a:p>
            <a:endParaRPr lang="en-US"/>
          </a:p>
          <a:p>
            <a:r>
              <a:rPr lang="en-US"/>
              <a:t>Record heat waves</a:t>
            </a:r>
          </a:p>
          <a:p>
            <a:endParaRPr lang="en-US"/>
          </a:p>
          <a:p>
            <a:r>
              <a:rPr lang="en-US"/>
              <a:t>Everyone is calm,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841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glad you joined us for the session</a:t>
            </a:r>
          </a:p>
          <a:p>
            <a:endParaRPr lang="en-US"/>
          </a:p>
          <a:p>
            <a:r>
              <a:rPr lang="en-US"/>
              <a:t>Summer has arrived </a:t>
            </a:r>
          </a:p>
          <a:p>
            <a:endParaRPr lang="en-US"/>
          </a:p>
          <a:p>
            <a:r>
              <a:rPr lang="en-US"/>
              <a:t>Record heat waves</a:t>
            </a:r>
          </a:p>
          <a:p>
            <a:endParaRPr lang="en-US"/>
          </a:p>
          <a:p>
            <a:r>
              <a:rPr lang="en-US"/>
              <a:t>Everyone is calm,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97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Diversity – differences/similarities (age, culture, disability, ethnicity, gender, race, etc.)</a:t>
            </a:r>
          </a:p>
          <a:p>
            <a:r>
              <a:rPr lang="en-US"/>
              <a:t>Inclusion – a sense of belonging, feeling valued, supportive environment and commitment </a:t>
            </a:r>
          </a:p>
          <a:p>
            <a:endParaRPr lang="en-US"/>
          </a:p>
          <a:p>
            <a:r>
              <a:rPr lang="en-US"/>
              <a:t>More than an initiative but it must be an organizational imperative</a:t>
            </a:r>
          </a:p>
          <a:p>
            <a:endParaRPr lang="en-US"/>
          </a:p>
          <a:p>
            <a:r>
              <a:rPr lang="en-US"/>
              <a:t>Outreach – early pipeline development (examples)</a:t>
            </a:r>
          </a:p>
          <a:p>
            <a:endParaRPr lang="en-US"/>
          </a:p>
          <a:p>
            <a:r>
              <a:rPr lang="en-US"/>
              <a:t>Collaboration with discipline-specific organizations (examples)</a:t>
            </a:r>
          </a:p>
          <a:p>
            <a:endParaRPr lang="en-US"/>
          </a:p>
          <a:p>
            <a:r>
              <a:rPr lang="en-US"/>
              <a:t>Chief Diversity Officers</a:t>
            </a:r>
          </a:p>
          <a:p>
            <a:endParaRPr lang="en-US"/>
          </a:p>
          <a:p>
            <a:r>
              <a:rPr lang="en-US"/>
              <a:t>Campus Climate Efforts</a:t>
            </a:r>
          </a:p>
          <a:p>
            <a:endParaRPr lang="en-US"/>
          </a:p>
          <a:p>
            <a:r>
              <a:rPr lang="en-US"/>
              <a:t>Retention efforts</a:t>
            </a:r>
          </a:p>
          <a:p>
            <a:endParaRPr lang="en-US"/>
          </a:p>
          <a:p>
            <a:r>
              <a:rPr lang="en-US"/>
              <a:t>Institutional History revisited and appropriate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30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Enrollment Woes</a:t>
            </a:r>
          </a:p>
          <a:p>
            <a:endParaRPr lang="en-US"/>
          </a:p>
          <a:p>
            <a:r>
              <a:rPr lang="en-US" b="0" i="0">
                <a:solidFill>
                  <a:srgbClr val="363636"/>
                </a:solidFill>
                <a:effectLst/>
                <a:latin typeface="nyt-imperial"/>
              </a:rPr>
              <a:t>Total undergraduate enrollment has dropped by nearly 1.4 million — or 9.4 percent — during the pandemic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 b="0" i="0">
                <a:solidFill>
                  <a:srgbClr val="363636"/>
                </a:solidFill>
                <a:effectLst/>
                <a:latin typeface="nyt-imperial"/>
              </a:rPr>
              <a:t>National Student Clearinghouse Research Center indicated that 662,000 fewer students enrolled in undergraduate programs in spring 2022 than a year earlier, a decline of 4.7 percent. Spring 2022 showed slight increase</a:t>
            </a:r>
          </a:p>
          <a:p>
            <a:endParaRPr lang="en-US" b="0" i="0">
              <a:solidFill>
                <a:srgbClr val="363636"/>
              </a:solidFill>
              <a:effectLst/>
              <a:latin typeface="nyt-imperial"/>
            </a:endParaRPr>
          </a:p>
          <a:p>
            <a:r>
              <a:rPr lang="en-US" b="0" i="0">
                <a:solidFill>
                  <a:srgbClr val="363636"/>
                </a:solidFill>
                <a:effectLst/>
                <a:latin typeface="nyt-imperial"/>
              </a:rPr>
              <a:t>Graduate and professional student enrollment, which had been a bright spot during the pandemic, also declined 1 percent from last year.</a:t>
            </a:r>
          </a:p>
          <a:p>
            <a:endParaRPr lang="en-US" b="0" i="0">
              <a:solidFill>
                <a:srgbClr val="363636"/>
              </a:solidFill>
              <a:effectLst/>
              <a:latin typeface="nyt-imperial"/>
            </a:endParaRPr>
          </a:p>
          <a:p>
            <a:r>
              <a:rPr lang="en-US" b="0" i="0">
                <a:solidFill>
                  <a:srgbClr val="363636"/>
                </a:solidFill>
                <a:effectLst/>
                <a:latin typeface="nyt-imperial"/>
              </a:rPr>
              <a:t>International enrollment woes</a:t>
            </a:r>
          </a:p>
          <a:p>
            <a:endParaRPr lang="en-US" b="0" i="0">
              <a:solidFill>
                <a:srgbClr val="363636"/>
              </a:solidFill>
              <a:effectLst/>
              <a:latin typeface="nyt-imperial"/>
            </a:endParaRPr>
          </a:p>
          <a:p>
            <a:r>
              <a:rPr lang="en-US" b="0" i="0">
                <a:solidFill>
                  <a:srgbClr val="363636"/>
                </a:solidFill>
                <a:effectLst/>
                <a:latin typeface="nyt-imperial"/>
              </a:rPr>
              <a:t>Future trends not hopeful – a survey of Spring 2022 graduates as reported by Inside Higher Ed:</a:t>
            </a:r>
          </a:p>
          <a:p>
            <a:endParaRPr lang="en-US" b="0" i="0">
              <a:solidFill>
                <a:srgbClr val="363636"/>
              </a:solidFill>
              <a:effectLst/>
              <a:latin typeface="nyt-impe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0" i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Only 47% of all high school seniors plan on attending a four-year college</a:t>
            </a:r>
            <a:endParaRPr lang="en-US" b="0" i="0">
              <a:solidFill>
                <a:srgbClr val="363636"/>
              </a:solidFill>
              <a:effectLst/>
              <a:latin typeface="nyt-imperial"/>
            </a:endParaRPr>
          </a:p>
          <a:p>
            <a:endParaRPr lang="en-US" b="0" i="0">
              <a:solidFill>
                <a:srgbClr val="363636"/>
              </a:solidFill>
              <a:effectLst/>
              <a:latin typeface="nyt-imperial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The percentage of Latino students who want to go to college dropped from 79 percent to 71 percent.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The percentage of Black students who want to go to college dropped from 79 percent to 72 percent.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solidFill>
                <a:srgbClr val="3F4043"/>
              </a:solidFill>
              <a:effectLst/>
              <a:latin typeface="Open Sans" panose="020B0606030504020204" pitchFamily="34" charset="0"/>
            </a:endParaRPr>
          </a:p>
          <a:p>
            <a:pPr marL="228600" indent="0" algn="l">
              <a:buFont typeface="Arial" panose="020B0604020202020204" pitchFamily="34" charset="0"/>
              <a:buNone/>
            </a:pPr>
            <a:r>
              <a:rPr lang="en-US" b="0" i="0">
                <a:solidFill>
                  <a:srgbClr val="3F4043"/>
                </a:solidFill>
                <a:effectLst/>
                <a:latin typeface="Open Sans" panose="020B0606030504020204" pitchFamily="34" charset="0"/>
              </a:rPr>
              <a:t>However Graduate Enrollment among students of color increased the most — among Latinx students, there was a 20.4% year-over-year increase; among Black or African American students, a 16% increase; and among American Indian and Alaska Native students, an 8.8% increase. </a:t>
            </a:r>
          </a:p>
          <a:p>
            <a:pPr marL="228600" indent="0" algn="l">
              <a:buFont typeface="Arial" panose="020B0604020202020204" pitchFamily="34" charset="0"/>
              <a:buNone/>
            </a:pPr>
            <a:endParaRPr lang="en-US" b="0" i="0">
              <a:solidFill>
                <a:srgbClr val="3F4043"/>
              </a:solidFill>
              <a:effectLst/>
              <a:latin typeface="Open Sans" panose="020B0606030504020204" pitchFamily="34" charset="0"/>
            </a:endParaRPr>
          </a:p>
          <a:p>
            <a:pPr marL="228600" indent="0" algn="l">
              <a:buFont typeface="Arial" panose="020B0604020202020204" pitchFamily="34" charset="0"/>
              <a:buNone/>
            </a:pPr>
            <a:r>
              <a:rPr lang="en-US" b="0" i="0">
                <a:solidFill>
                  <a:srgbClr val="3F4043"/>
                </a:solidFill>
                <a:effectLst/>
                <a:latin typeface="Open Sans" panose="020B0606030504020204" pitchFamily="34" charset="0"/>
              </a:rPr>
              <a:t>Across all institutions, the report found, business, biological and agricultural sciences, and health sciences saw the greatest increases, while engineering fields saw the greatest declines in enrollment.</a:t>
            </a:r>
            <a:endParaRPr lang="en-US" b="0" i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24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Holistic Admission</a:t>
            </a:r>
          </a:p>
          <a:p>
            <a:endParaRPr lang="en-US"/>
          </a:p>
          <a:p>
            <a:r>
              <a:rPr lang="en-US"/>
              <a:t>Re-evaluating the process (removal of standardized tests like the SAT or GRE) accelerated</a:t>
            </a:r>
          </a:p>
          <a:p>
            <a:endParaRPr lang="en-US"/>
          </a:p>
          <a:p>
            <a:r>
              <a:rPr lang="en-US"/>
              <a:t>Factors for success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30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Holistic Admission</a:t>
            </a:r>
          </a:p>
          <a:p>
            <a:endParaRPr lang="en-US"/>
          </a:p>
          <a:p>
            <a:r>
              <a:rPr lang="en-US"/>
              <a:t>Re-evaluating the process (removal of standardized tests like the SAT or GRE) accelerated</a:t>
            </a:r>
          </a:p>
          <a:p>
            <a:endParaRPr lang="en-US"/>
          </a:p>
          <a:p>
            <a:r>
              <a:rPr lang="en-US"/>
              <a:t>Factors for success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94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Holistic Admission</a:t>
            </a:r>
          </a:p>
          <a:p>
            <a:endParaRPr lang="en-US"/>
          </a:p>
          <a:p>
            <a:r>
              <a:rPr lang="en-US"/>
              <a:t>Re-evaluating the process (removal of standardized tests like the SAT or GRE) accelerated</a:t>
            </a:r>
          </a:p>
          <a:p>
            <a:endParaRPr lang="en-US"/>
          </a:p>
          <a:p>
            <a:r>
              <a:rPr lang="en-US"/>
              <a:t>Factors for success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65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2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40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50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02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98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43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472594-BEA1-2D90-7074-0FF855635556}"/>
              </a:ext>
            </a:extLst>
          </p:cNvPr>
          <p:cNvGrpSpPr/>
          <p:nvPr userDrawn="1"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2E257E19-8EB4-15A1-1D8D-6A9553D27855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00396D-4F90-AD1B-679F-2643BFDF0C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45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8401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59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38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4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67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A98E88A4-1360-C981-047D-1E408C5B74F8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EEB34-28CD-58BE-EB0D-73BC0F8EB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32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303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5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39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6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52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55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6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82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University Image</a:t>
            </a:r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9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Full Picture</a:t>
            </a:r>
            <a:endParaRPr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8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03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61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48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897356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19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41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45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0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5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110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09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0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5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4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752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2.emf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 of hands in the middle">
            <a:extLst>
              <a:ext uri="{FF2B5EF4-FFF2-40B4-BE49-F238E27FC236}">
                <a16:creationId xmlns:a16="http://schemas.microsoft.com/office/drawing/2014/main" id="{841971DA-B84C-E068-1BB9-08C5E71CF2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9447" b="6273"/>
          <a:stretch/>
        </p:blipFill>
        <p:spPr>
          <a:xfrm>
            <a:off x="0" y="7055"/>
            <a:ext cx="9143999" cy="51364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CE51C9-4BF6-7404-752E-31DD338D5F46}"/>
              </a:ext>
            </a:extLst>
          </p:cNvPr>
          <p:cNvSpPr/>
          <p:nvPr/>
        </p:nvSpPr>
        <p:spPr>
          <a:xfrm>
            <a:off x="-1" y="7055"/>
            <a:ext cx="9144001" cy="5143501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FBBF19-78C7-253D-BBAB-9DB6CBF33765}"/>
              </a:ext>
            </a:extLst>
          </p:cNvPr>
          <p:cNvGrpSpPr/>
          <p:nvPr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D823273F-240F-057A-EC6D-24B3A3FCD2FC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AE34CF-BEF4-9284-B161-388417B63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632BBE-4839-55FB-8401-27BDBF2C183B}"/>
              </a:ext>
            </a:extLst>
          </p:cNvPr>
          <p:cNvSpPr txBox="1">
            <a:spLocks/>
          </p:cNvSpPr>
          <p:nvPr/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Innovate with People and Technology </a:t>
            </a:r>
            <a:endParaRPr kumimoji="0" lang="en-LB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1C9E95A-67B6-96E8-6640-246262FD7E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5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0729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4" y="3182861"/>
            <a:ext cx="2429905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Kristin Tichenor, Ed.D.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Vice President for Enrollment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Wentworth Institute of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tichenork@wit.edu</a:t>
            </a:r>
            <a:endParaRPr kumimoji="0" sz="201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16;g92c1b8851f_1_568">
            <a:extLst>
              <a:ext uri="{FF2B5EF4-FFF2-40B4-BE49-F238E27FC236}">
                <a16:creationId xmlns:a16="http://schemas.microsoft.com/office/drawing/2014/main" id="{346F5DE8-D96C-1741-9896-34E9D370348C}"/>
              </a:ext>
            </a:extLst>
          </p:cNvPr>
          <p:cNvSpPr txBox="1"/>
          <p:nvPr/>
        </p:nvSpPr>
        <p:spPr>
          <a:xfrm>
            <a:off x="3374731" y="3182861"/>
            <a:ext cx="260838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David Poole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Research Director,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EngineeringCAS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Liaison International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dpoole@liaisonedu.com</a:t>
            </a:r>
            <a:endParaRPr kumimoji="0" lang="en-US" sz="201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000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 Clear Call to Action: Equity, Access, and Innovation in Admissions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2708" y="2926081"/>
            <a:ext cx="6958584" cy="501588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Kristin Tichenor, Ed. D | Vice President for Enrollment, Wentworth Institute of Technology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Poole | Research Director, </a:t>
            </a:r>
            <a:r>
              <a:rPr lang="en-US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EngineeringCAS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Liaison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2:45 p.m. – 3:30 p.m.</a:t>
            </a:r>
          </a:p>
        </p:txBody>
      </p:sp>
    </p:spTree>
    <p:extLst>
      <p:ext uri="{BB962C8B-B14F-4D97-AF65-F5344CB8AC3E}">
        <p14:creationId xmlns:p14="http://schemas.microsoft.com/office/powerpoint/2010/main" val="10857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ree, outdoor, person, table&#10;&#10;Description automatically generated">
            <a:extLst>
              <a:ext uri="{FF2B5EF4-FFF2-40B4-BE49-F238E27FC236}">
                <a16:creationId xmlns:a16="http://schemas.microsoft.com/office/drawing/2014/main" id="{A06894BD-D4F8-AA82-4A7D-40F9354B7B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9118" r="29118"/>
          <a:stretch>
            <a:fillRect/>
          </a:stretch>
        </p:blipFill>
        <p:spPr/>
      </p:pic>
      <p:pic>
        <p:nvPicPr>
          <p:cNvPr id="14" name="Picture Placeholder 13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20139188-C601-5098-E4D0-C8F372FB38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79" b="17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EC8A0-5E28-600B-81AC-74B084353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Kristin Tichenor, Ed.D.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EF35C-273B-DAE8-9405-30CAFF529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Vice President for Enrollment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EDF98-0BE7-F66C-252B-E0639D208C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David Poole</a:t>
            </a:r>
            <a:endParaRPr lang="en-L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EE1377-A7F7-4C5D-FF4A-1BC70F79EB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Research Director</a:t>
            </a:r>
            <a:endParaRPr lang="en-L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722678-CE2A-B4BA-F3BD-EC77CD226F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94134" y="201933"/>
            <a:ext cx="5155732" cy="395287"/>
          </a:xfrm>
        </p:spPr>
        <p:txBody>
          <a:bodyPr/>
          <a:lstStyle/>
          <a:p>
            <a:r>
              <a:rPr lang="en-US"/>
              <a:t>Panelists</a:t>
            </a:r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9DD00-B94B-D8F4-D536-92C31C6F8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70" y="3646058"/>
            <a:ext cx="2286000" cy="59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A69FF2-1955-961A-6588-C3148978F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870" y="3635435"/>
            <a:ext cx="2162623" cy="5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hammock at the beach">
            <a:extLst>
              <a:ext uri="{FF2B5EF4-FFF2-40B4-BE49-F238E27FC236}">
                <a16:creationId xmlns:a16="http://schemas.microsoft.com/office/drawing/2014/main" id="{2BDFFB72-3762-8F37-4856-D795D7B3948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9588" r="9588"/>
          <a:stretch/>
        </p:blipFill>
        <p:spPr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9977" y="1941887"/>
            <a:ext cx="2411506" cy="395287"/>
          </a:xfrm>
          <a:prstGeom prst="rect">
            <a:avLst/>
          </a:prstGeom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  <a:latin typeface="+mj-lt"/>
              </a:rPr>
              <a:t>Summer Relaxation</a:t>
            </a:r>
            <a:endParaRPr lang="en-LB" sz="3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15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9977" y="1941887"/>
            <a:ext cx="2411506" cy="395287"/>
          </a:xfrm>
          <a:prstGeom prst="rect">
            <a:avLst/>
          </a:prstGeom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  <a:latin typeface="+mj-lt"/>
              </a:rPr>
              <a:t>Summer Reality</a:t>
            </a:r>
            <a:endParaRPr lang="en-LB" sz="32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Placeholder 5" descr="Aerial view of empty auditorium">
            <a:extLst>
              <a:ext uri="{FF2B5EF4-FFF2-40B4-BE49-F238E27FC236}">
                <a16:creationId xmlns:a16="http://schemas.microsoft.com/office/drawing/2014/main" id="{475F26E2-DBAE-35DB-63FB-B4056CDE746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9588" r="958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8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sz="2400"/>
              <a:t>What are we working for…</a:t>
            </a:r>
            <a:endParaRPr lang="en-LB" sz="2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609A17-DCE2-F758-FCD7-7C524B30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7037"/>
            <a:ext cx="9144000" cy="33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015A72C-F691-1AFE-E2BC-13F2788DF9A0}"/>
              </a:ext>
            </a:extLst>
          </p:cNvPr>
          <p:cNvGrpSpPr/>
          <p:nvPr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2A893411-00E2-8BA4-0F1D-B20A0764526A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3895CA-7F51-8DFB-7030-F17415704A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62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sz="2400"/>
              <a:t>Global Disruptor</a:t>
            </a:r>
            <a:endParaRPr lang="en-LB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FA684-4B17-239E-9ED8-48422CDE0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4" t="9094" b="608"/>
          <a:stretch/>
        </p:blipFill>
        <p:spPr>
          <a:xfrm>
            <a:off x="-89647" y="1147482"/>
            <a:ext cx="9296400" cy="35948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0111AA-A0CF-399C-1CF9-C89513906A59}"/>
              </a:ext>
            </a:extLst>
          </p:cNvPr>
          <p:cNvGrpSpPr/>
          <p:nvPr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AACADF83-3A49-1123-B420-8677C466B93E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382FB5-8D14-6F03-5EAD-09F3A579F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537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13742-323C-4866-7835-82D6DE04A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9133" r="4109"/>
          <a:stretch/>
        </p:blipFill>
        <p:spPr>
          <a:xfrm>
            <a:off x="-99345" y="0"/>
            <a:ext cx="9342689" cy="5222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CE51C9-4BF6-7404-752E-31DD338D5F46}"/>
              </a:ext>
            </a:extLst>
          </p:cNvPr>
          <p:cNvSpPr/>
          <p:nvPr/>
        </p:nvSpPr>
        <p:spPr>
          <a:xfrm>
            <a:off x="-99346" y="0"/>
            <a:ext cx="9342689" cy="5222521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FBBF19-78C7-253D-BBAB-9DB6CBF33765}"/>
              </a:ext>
            </a:extLst>
          </p:cNvPr>
          <p:cNvGrpSpPr/>
          <p:nvPr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D823273F-240F-057A-EC6D-24B3A3FCD2FC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AE34CF-BEF4-9284-B161-388417B63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632BBE-4839-55FB-8401-27BDBF2C183B}"/>
              </a:ext>
            </a:extLst>
          </p:cNvPr>
          <p:cNvSpPr txBox="1">
            <a:spLocks/>
          </p:cNvSpPr>
          <p:nvPr/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Global Disruptor</a:t>
            </a:r>
            <a:endParaRPr kumimoji="0" lang="en-LB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1C9E95A-67B6-96E8-6640-246262FD7E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67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13742-323C-4866-7835-82D6DE04A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" t="6946" r="24" b="8230"/>
          <a:stretch/>
        </p:blipFill>
        <p:spPr>
          <a:xfrm>
            <a:off x="-99345" y="0"/>
            <a:ext cx="9342689" cy="5222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CE51C9-4BF6-7404-752E-31DD338D5F46}"/>
              </a:ext>
            </a:extLst>
          </p:cNvPr>
          <p:cNvSpPr/>
          <p:nvPr/>
        </p:nvSpPr>
        <p:spPr>
          <a:xfrm>
            <a:off x="-99346" y="0"/>
            <a:ext cx="9342689" cy="5222522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FBBF19-78C7-253D-BBAB-9DB6CBF33765}"/>
              </a:ext>
            </a:extLst>
          </p:cNvPr>
          <p:cNvGrpSpPr/>
          <p:nvPr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D823273F-240F-057A-EC6D-24B3A3FCD2FC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AE34CF-BEF4-9284-B161-388417B63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632BBE-4839-55FB-8401-27BDBF2C183B}"/>
              </a:ext>
            </a:extLst>
          </p:cNvPr>
          <p:cNvSpPr txBox="1">
            <a:spLocks/>
          </p:cNvSpPr>
          <p:nvPr/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Impact on Enrollment Management</a:t>
            </a:r>
            <a:endParaRPr kumimoji="0" lang="en-LB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1C9E95A-67B6-96E8-6640-246262FD7E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53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F65203-F5F6-4AD7-B141-881DAF79AD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E003CF-84EE-4B43-AFB5-B11588E47AE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1097</TotalTime>
  <Words>540</Words>
  <Application>Microsoft Macintosh PowerPoint</Application>
  <PresentationFormat>On-screen Show (16:9)</PresentationFormat>
  <Paragraphs>107</Paragraphs>
  <Slides>12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  <vt:variant>
        <vt:lpstr>Custom Shows</vt:lpstr>
      </vt:variant>
      <vt:variant>
        <vt:i4>2</vt:i4>
      </vt:variant>
    </vt:vector>
  </HeadingPairs>
  <TitlesOfParts>
    <vt:vector size="25" baseType="lpstr">
      <vt:lpstr>Arial</vt:lpstr>
      <vt:lpstr>Calibri</vt:lpstr>
      <vt:lpstr>Corbel</vt:lpstr>
      <vt:lpstr>Franklin Gothic Book</vt:lpstr>
      <vt:lpstr>Franklin Gothic Medium</vt:lpstr>
      <vt:lpstr>nyt-imperial</vt:lpstr>
      <vt:lpstr>Open Sans</vt:lpstr>
      <vt:lpstr>Roboto</vt:lpstr>
      <vt:lpstr>System Font Regular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42</cp:revision>
  <dcterms:created xsi:type="dcterms:W3CDTF">2014-11-10T20:05:35Z</dcterms:created>
  <dcterms:modified xsi:type="dcterms:W3CDTF">2022-08-05T19:13:34Z</dcterms:modified>
</cp:coreProperties>
</file>